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</p:sldMasterIdLst>
  <p:notesMasterIdLst>
    <p:notesMasterId r:id="rId39"/>
  </p:notesMasterIdLst>
  <p:handoutMasterIdLst>
    <p:handoutMasterId r:id="rId40"/>
  </p:handoutMasterIdLst>
  <p:sldIdLst>
    <p:sldId id="282" r:id="rId2"/>
    <p:sldId id="319" r:id="rId3"/>
    <p:sldId id="288" r:id="rId4"/>
    <p:sldId id="289" r:id="rId5"/>
    <p:sldId id="290" r:id="rId6"/>
    <p:sldId id="291" r:id="rId7"/>
    <p:sldId id="308" r:id="rId8"/>
    <p:sldId id="309" r:id="rId9"/>
    <p:sldId id="310" r:id="rId10"/>
    <p:sldId id="292" r:id="rId11"/>
    <p:sldId id="296" r:id="rId12"/>
    <p:sldId id="293" r:id="rId13"/>
    <p:sldId id="325" r:id="rId14"/>
    <p:sldId id="297" r:id="rId15"/>
    <p:sldId id="298" r:id="rId16"/>
    <p:sldId id="299" r:id="rId17"/>
    <p:sldId id="300" r:id="rId18"/>
    <p:sldId id="301" r:id="rId19"/>
    <p:sldId id="307" r:id="rId20"/>
    <p:sldId id="302" r:id="rId21"/>
    <p:sldId id="303" r:id="rId22"/>
    <p:sldId id="304" r:id="rId23"/>
    <p:sldId id="305" r:id="rId24"/>
    <p:sldId id="306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20" r:id="rId33"/>
    <p:sldId id="318" r:id="rId34"/>
    <p:sldId id="323" r:id="rId35"/>
    <p:sldId id="324" r:id="rId36"/>
    <p:sldId id="321" r:id="rId37"/>
    <p:sldId id="322" r:id="rId3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CD9"/>
    <a:srgbClr val="999966"/>
    <a:srgbClr val="8323A8"/>
    <a:srgbClr val="D83906"/>
    <a:srgbClr val="FFFF00"/>
    <a:srgbClr val="0000FF"/>
    <a:srgbClr val="FF3300"/>
    <a:srgbClr val="FF5050"/>
    <a:srgbClr val="99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98" autoAdjust="0"/>
  </p:normalViewPr>
  <p:slideViewPr>
    <p:cSldViewPr snapToGrid="0">
      <p:cViewPr varScale="1">
        <p:scale>
          <a:sx n="111" d="100"/>
          <a:sy n="111" d="100"/>
        </p:scale>
        <p:origin x="-2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9707F-DAFC-294A-BBEC-A58403E2EEF4}" type="datetimeFigureOut">
              <a:rPr lang="en-US" smtClean="0"/>
              <a:t>10/7/14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7BBA1-9E88-434D-9CD0-281B85732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419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 smtClean="0">
                <a:cs typeface="+mn-cs"/>
              </a:defRPr>
            </a:lvl1pPr>
          </a:lstStyle>
          <a:p>
            <a:pPr>
              <a:defRPr/>
            </a:pPr>
            <a:fld id="{8FCA635A-6EDF-AD4C-86B5-69CA15620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519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2"/>
          <p:cNvSpPr>
            <a:spLocks noChangeShapeType="1"/>
          </p:cNvSpPr>
          <p:nvPr userDrawn="1"/>
        </p:nvSpPr>
        <p:spPr bwMode="auto">
          <a:xfrm>
            <a:off x="-11113" y="631825"/>
            <a:ext cx="9144001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pic>
        <p:nvPicPr>
          <p:cNvPr id="8" name="Picture 2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6323013"/>
            <a:ext cx="9906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6324600"/>
            <a:ext cx="8382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0" name="Group 25"/>
          <p:cNvGrpSpPr>
            <a:grpSpLocks/>
          </p:cNvGrpSpPr>
          <p:nvPr userDrawn="1"/>
        </p:nvGrpSpPr>
        <p:grpSpPr bwMode="auto">
          <a:xfrm>
            <a:off x="7173913" y="6251575"/>
            <a:ext cx="912812" cy="565150"/>
            <a:chOff x="4176" y="3840"/>
            <a:chExt cx="575" cy="356"/>
          </a:xfrm>
        </p:grpSpPr>
        <p:pic>
          <p:nvPicPr>
            <p:cNvPr id="11" name="Picture 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840"/>
              <a:ext cx="550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4176" y="3840"/>
              <a:ext cx="575" cy="356"/>
              <a:chOff x="4176" y="3840"/>
              <a:chExt cx="575" cy="356"/>
            </a:xfrm>
          </p:grpSpPr>
          <p:sp>
            <p:nvSpPr>
              <p:cNvPr id="13" name="Freeform 28"/>
              <p:cNvSpPr>
                <a:spLocks noChangeArrowheads="1"/>
              </p:cNvSpPr>
              <p:nvPr/>
            </p:nvSpPr>
            <p:spPr bwMode="auto">
              <a:xfrm>
                <a:off x="4176" y="3840"/>
                <a:ext cx="576" cy="358"/>
              </a:xfrm>
              <a:custGeom>
                <a:avLst/>
                <a:gdLst>
                  <a:gd name="T0" fmla="*/ 0 w 2542"/>
                  <a:gd name="T1" fmla="*/ 0 h 1577"/>
                  <a:gd name="T2" fmla="*/ 2541 w 2542"/>
                  <a:gd name="T3" fmla="*/ 0 h 1577"/>
                  <a:gd name="T4" fmla="*/ 2541 w 2542"/>
                  <a:gd name="T5" fmla="*/ 1576 h 1577"/>
                  <a:gd name="T6" fmla="*/ 0 w 2542"/>
                  <a:gd name="T7" fmla="*/ 1576 h 1577"/>
                  <a:gd name="T8" fmla="*/ 0 w 2542"/>
                  <a:gd name="T9" fmla="*/ 0 h 1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2" h="1577">
                    <a:moveTo>
                      <a:pt x="0" y="0"/>
                    </a:moveTo>
                    <a:lnTo>
                      <a:pt x="2541" y="0"/>
                    </a:lnTo>
                    <a:lnTo>
                      <a:pt x="2541" y="1576"/>
                    </a:lnTo>
                    <a:lnTo>
                      <a:pt x="0" y="157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b="0">
                  <a:cs typeface="+mn-cs"/>
                </a:endParaRPr>
              </a:p>
            </p:txBody>
          </p:sp>
          <p:sp>
            <p:nvSpPr>
              <p:cNvPr id="14" name="Text Box 29"/>
              <p:cNvSpPr txBox="1">
                <a:spLocks noChangeArrowheads="1"/>
              </p:cNvSpPr>
              <p:nvPr/>
            </p:nvSpPr>
            <p:spPr bwMode="auto">
              <a:xfrm>
                <a:off x="4176" y="3840"/>
                <a:ext cx="576" cy="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b"/>
              <a:lstStyle>
                <a:lvl1pPr defTabSz="4572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defTabSz="4572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defTabSz="4572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defTabSz="4572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defTabSz="4572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0" hangingPunct="0">
                  <a:lnSpc>
                    <a:spcPct val="98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r>
                  <a:rPr lang="en-GB" sz="1800" smtClean="0">
                    <a:solidFill>
                      <a:srgbClr val="000000"/>
                    </a:solidFill>
                    <a:latin typeface="Arial Rounded MT Bold" charset="0"/>
                    <a:cs typeface="+mn-cs"/>
                  </a:rPr>
                  <a:t>PACS</a:t>
                </a:r>
              </a:p>
            </p:txBody>
          </p:sp>
        </p:grpSp>
      </p:grpSp>
      <p:pic>
        <p:nvPicPr>
          <p:cNvPr id="15" name="Picture 3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80" b="-2489"/>
          <a:stretch>
            <a:fillRect/>
          </a:stretch>
        </p:blipFill>
        <p:spPr bwMode="auto">
          <a:xfrm>
            <a:off x="4149725" y="6370638"/>
            <a:ext cx="9017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67580" b="-248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" name="Line 31"/>
          <p:cNvSpPr>
            <a:spLocks noChangeShapeType="1"/>
          </p:cNvSpPr>
          <p:nvPr userDrawn="1"/>
        </p:nvSpPr>
        <p:spPr bwMode="auto">
          <a:xfrm>
            <a:off x="0" y="6207125"/>
            <a:ext cx="9144000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pic>
        <p:nvPicPr>
          <p:cNvPr id="17" name="Picture 32" descr="NHSCLogo2d_short_20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324600"/>
            <a:ext cx="762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53975"/>
            <a:ext cx="4953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9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9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07C5-0316-BC47-8A97-2698313D63E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" name="Group 25"/>
          <p:cNvGrpSpPr>
            <a:grpSpLocks/>
          </p:cNvGrpSpPr>
          <p:nvPr userDrawn="1"/>
        </p:nvGrpSpPr>
        <p:grpSpPr bwMode="auto">
          <a:xfrm>
            <a:off x="-90488" y="119063"/>
            <a:ext cx="4655000" cy="515937"/>
            <a:chOff x="96" y="96"/>
            <a:chExt cx="2108" cy="325"/>
          </a:xfrm>
        </p:grpSpPr>
        <p:sp>
          <p:nvSpPr>
            <p:cNvPr id="21" name="AutoShape 26"/>
            <p:cNvSpPr>
              <a:spLocks noChangeArrowheads="1"/>
            </p:cNvSpPr>
            <p:nvPr/>
          </p:nvSpPr>
          <p:spPr bwMode="auto">
            <a:xfrm>
              <a:off x="96" y="96"/>
              <a:ext cx="2109" cy="288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96" y="96"/>
              <a:ext cx="210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1100" dirty="0" smtClean="0">
                  <a:solidFill>
                    <a:srgbClr val="0000FF"/>
                  </a:solidFill>
                  <a:cs typeface="+mn-cs"/>
                </a:rPr>
                <a:t>Hitchhiker’s Guide to Herschel Archive Workshop </a:t>
              </a:r>
              <a:r>
                <a:rPr lang="en-GB" sz="1100" dirty="0" smtClean="0">
                  <a:solidFill>
                    <a:srgbClr val="0000FF"/>
                  </a:solidFill>
                  <a:cs typeface="+mn-cs"/>
                </a:rPr>
                <a:t>– Pasadena</a:t>
              </a:r>
            </a:p>
            <a:p>
              <a:pPr algn="ctr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GB" sz="1100" baseline="0" dirty="0" smtClean="0">
                  <a:solidFill>
                    <a:srgbClr val="0000FF"/>
                  </a:solidFill>
                  <a:cs typeface="+mn-cs"/>
                </a:rPr>
                <a:t>6</a:t>
              </a:r>
              <a:r>
                <a:rPr lang="en-GB" sz="1100" baseline="30000" dirty="0" smtClean="0">
                  <a:solidFill>
                    <a:srgbClr val="0000FF"/>
                  </a:solidFill>
                  <a:cs typeface="+mn-cs"/>
                </a:rPr>
                <a:t>th</a:t>
              </a:r>
              <a:r>
                <a:rPr lang="en-GB" sz="1100" dirty="0" smtClean="0">
                  <a:solidFill>
                    <a:srgbClr val="0000FF"/>
                  </a:solidFill>
                  <a:cs typeface="+mn-cs"/>
                </a:rPr>
                <a:t>- 10</a:t>
              </a:r>
              <a:r>
                <a:rPr lang="en-GB" sz="1100" baseline="30000" dirty="0" smtClean="0">
                  <a:solidFill>
                    <a:srgbClr val="0000FF"/>
                  </a:solidFill>
                  <a:cs typeface="+mn-cs"/>
                </a:rPr>
                <a:t>th</a:t>
              </a:r>
              <a:r>
                <a:rPr lang="en-GB" sz="1100" dirty="0" smtClean="0">
                  <a:solidFill>
                    <a:srgbClr val="0000FF"/>
                  </a:solidFill>
                  <a:cs typeface="+mn-cs"/>
                </a:rPr>
                <a:t> Oct 2014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38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9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07C5-0316-BC47-8A97-2698313D6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8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31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73100"/>
            <a:ext cx="60198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9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07C5-0316-BC47-8A97-2698313D6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9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9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07C5-0316-BC47-8A97-2698313D6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4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9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07C5-0316-BC47-8A97-2698313D6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7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5738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5738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9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07C5-0316-BC47-8A97-2698313D6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8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8090"/>
            <a:ext cx="8229600" cy="7158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9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07C5-0316-BC47-8A97-2698313D6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1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9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07C5-0316-BC47-8A97-2698313D6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3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9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07C5-0316-BC47-8A97-2698313D6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2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6569"/>
            <a:ext cx="3008313" cy="705587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59258"/>
            <a:ext cx="5111750" cy="5466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3789"/>
            <a:ext cx="3008313" cy="468237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9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07C5-0316-BC47-8A97-2698313D6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8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9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07C5-0316-BC47-8A97-2698313D6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4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jpe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731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55738"/>
            <a:ext cx="82296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8247" name="Line 7"/>
          <p:cNvSpPr>
            <a:spLocks noChangeShapeType="1"/>
          </p:cNvSpPr>
          <p:nvPr userDrawn="1"/>
        </p:nvSpPr>
        <p:spPr bwMode="auto">
          <a:xfrm>
            <a:off x="-11113" y="631825"/>
            <a:ext cx="9144001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pic>
        <p:nvPicPr>
          <p:cNvPr id="138248" name="Picture 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53975"/>
            <a:ext cx="4953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8249" name="Picture 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6323013"/>
            <a:ext cx="9906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8250" name="Picture 1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6324600"/>
            <a:ext cx="8382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032" name="Group 11"/>
          <p:cNvGrpSpPr>
            <a:grpSpLocks/>
          </p:cNvGrpSpPr>
          <p:nvPr userDrawn="1"/>
        </p:nvGrpSpPr>
        <p:grpSpPr bwMode="auto">
          <a:xfrm>
            <a:off x="7173913" y="6251575"/>
            <a:ext cx="912812" cy="565150"/>
            <a:chOff x="4176" y="3840"/>
            <a:chExt cx="575" cy="356"/>
          </a:xfrm>
        </p:grpSpPr>
        <p:pic>
          <p:nvPicPr>
            <p:cNvPr id="138252" name="Picture 1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840"/>
              <a:ext cx="550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1043" name="Group 13"/>
            <p:cNvGrpSpPr>
              <a:grpSpLocks/>
            </p:cNvGrpSpPr>
            <p:nvPr/>
          </p:nvGrpSpPr>
          <p:grpSpPr bwMode="auto">
            <a:xfrm>
              <a:off x="4176" y="3840"/>
              <a:ext cx="575" cy="356"/>
              <a:chOff x="4176" y="3840"/>
              <a:chExt cx="575" cy="356"/>
            </a:xfrm>
          </p:grpSpPr>
          <p:sp>
            <p:nvSpPr>
              <p:cNvPr id="138254" name="Freeform 14"/>
              <p:cNvSpPr>
                <a:spLocks noChangeArrowheads="1"/>
              </p:cNvSpPr>
              <p:nvPr/>
            </p:nvSpPr>
            <p:spPr bwMode="auto">
              <a:xfrm>
                <a:off x="4176" y="3840"/>
                <a:ext cx="576" cy="358"/>
              </a:xfrm>
              <a:custGeom>
                <a:avLst/>
                <a:gdLst>
                  <a:gd name="T0" fmla="*/ 0 w 2542"/>
                  <a:gd name="T1" fmla="*/ 0 h 1577"/>
                  <a:gd name="T2" fmla="*/ 2541 w 2542"/>
                  <a:gd name="T3" fmla="*/ 0 h 1577"/>
                  <a:gd name="T4" fmla="*/ 2541 w 2542"/>
                  <a:gd name="T5" fmla="*/ 1576 h 1577"/>
                  <a:gd name="T6" fmla="*/ 0 w 2542"/>
                  <a:gd name="T7" fmla="*/ 1576 h 1577"/>
                  <a:gd name="T8" fmla="*/ 0 w 2542"/>
                  <a:gd name="T9" fmla="*/ 0 h 1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2" h="1577">
                    <a:moveTo>
                      <a:pt x="0" y="0"/>
                    </a:moveTo>
                    <a:lnTo>
                      <a:pt x="2541" y="0"/>
                    </a:lnTo>
                    <a:lnTo>
                      <a:pt x="2541" y="1576"/>
                    </a:lnTo>
                    <a:lnTo>
                      <a:pt x="0" y="157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b="0">
                  <a:cs typeface="+mn-cs"/>
                </a:endParaRPr>
              </a:p>
            </p:txBody>
          </p:sp>
          <p:sp>
            <p:nvSpPr>
              <p:cNvPr id="138255" name="Text Box 15"/>
              <p:cNvSpPr txBox="1">
                <a:spLocks noChangeArrowheads="1"/>
              </p:cNvSpPr>
              <p:nvPr/>
            </p:nvSpPr>
            <p:spPr bwMode="auto">
              <a:xfrm>
                <a:off x="4176" y="3840"/>
                <a:ext cx="576" cy="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b"/>
              <a:lstStyle>
                <a:lvl1pPr defTabSz="4572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defTabSz="4572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defTabSz="4572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defTabSz="4572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defTabSz="4572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0" hangingPunct="0">
                  <a:lnSpc>
                    <a:spcPct val="98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r>
                  <a:rPr lang="en-GB" sz="1800" dirty="0" smtClean="0">
                    <a:solidFill>
                      <a:srgbClr val="000000"/>
                    </a:solidFill>
                    <a:latin typeface="Arial Rounded MT Bold" charset="0"/>
                    <a:cs typeface="+mn-cs"/>
                  </a:rPr>
                  <a:t>PACS</a:t>
                </a:r>
              </a:p>
            </p:txBody>
          </p:sp>
        </p:grpSp>
      </p:grpSp>
      <p:pic>
        <p:nvPicPr>
          <p:cNvPr id="138256" name="Picture 16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80" b="-2489"/>
          <a:stretch>
            <a:fillRect/>
          </a:stretch>
        </p:blipFill>
        <p:spPr bwMode="auto">
          <a:xfrm>
            <a:off x="4149725" y="6370638"/>
            <a:ext cx="9017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67580" b="-248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8257" name="Line 17"/>
          <p:cNvSpPr>
            <a:spLocks noChangeShapeType="1"/>
          </p:cNvSpPr>
          <p:nvPr userDrawn="1"/>
        </p:nvSpPr>
        <p:spPr bwMode="auto">
          <a:xfrm>
            <a:off x="0" y="6207125"/>
            <a:ext cx="9144000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pic>
        <p:nvPicPr>
          <p:cNvPr id="1036" name="Picture 21" descr="NHSCLogo2d_short_200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324600"/>
            <a:ext cx="762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9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07C5-0316-BC47-8A97-2698313D63E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" name="Group 25"/>
          <p:cNvGrpSpPr>
            <a:grpSpLocks/>
          </p:cNvGrpSpPr>
          <p:nvPr userDrawn="1"/>
        </p:nvGrpSpPr>
        <p:grpSpPr bwMode="auto">
          <a:xfrm>
            <a:off x="-90488" y="119063"/>
            <a:ext cx="4655000" cy="515937"/>
            <a:chOff x="96" y="96"/>
            <a:chExt cx="2108" cy="325"/>
          </a:xfrm>
        </p:grpSpPr>
        <p:sp>
          <p:nvSpPr>
            <p:cNvPr id="21" name="AutoShape 26"/>
            <p:cNvSpPr>
              <a:spLocks noChangeArrowheads="1"/>
            </p:cNvSpPr>
            <p:nvPr/>
          </p:nvSpPr>
          <p:spPr bwMode="auto">
            <a:xfrm>
              <a:off x="96" y="96"/>
              <a:ext cx="2109" cy="288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96" y="96"/>
              <a:ext cx="210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1100" dirty="0" smtClean="0">
                  <a:solidFill>
                    <a:srgbClr val="0000FF"/>
                  </a:solidFill>
                  <a:cs typeface="+mn-cs"/>
                </a:rPr>
                <a:t>Hitchhiker’s Guide to Herschel Archive Workshop </a:t>
              </a:r>
              <a:r>
                <a:rPr lang="en-GB" sz="1100" dirty="0" smtClean="0">
                  <a:solidFill>
                    <a:srgbClr val="0000FF"/>
                  </a:solidFill>
                  <a:cs typeface="+mn-cs"/>
                </a:rPr>
                <a:t>– Pasadena</a:t>
              </a:r>
            </a:p>
            <a:p>
              <a:pPr algn="ctr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GB" sz="1100" baseline="0" dirty="0" smtClean="0">
                  <a:solidFill>
                    <a:srgbClr val="0000FF"/>
                  </a:solidFill>
                  <a:cs typeface="+mn-cs"/>
                </a:rPr>
                <a:t>6</a:t>
              </a:r>
              <a:r>
                <a:rPr lang="en-GB" sz="1100" baseline="30000" dirty="0" smtClean="0">
                  <a:solidFill>
                    <a:srgbClr val="0000FF"/>
                  </a:solidFill>
                  <a:cs typeface="+mn-cs"/>
                </a:rPr>
                <a:t>th</a:t>
              </a:r>
              <a:r>
                <a:rPr lang="en-GB" sz="1100" dirty="0" smtClean="0">
                  <a:solidFill>
                    <a:srgbClr val="0000FF"/>
                  </a:solidFill>
                  <a:cs typeface="+mn-cs"/>
                </a:rPr>
                <a:t>- 10</a:t>
              </a:r>
              <a:r>
                <a:rPr lang="en-GB" sz="1100" baseline="30000" dirty="0" smtClean="0">
                  <a:solidFill>
                    <a:srgbClr val="0000FF"/>
                  </a:solidFill>
                  <a:cs typeface="+mn-cs"/>
                </a:rPr>
                <a:t>th</a:t>
              </a:r>
              <a:r>
                <a:rPr lang="en-GB" sz="1100" dirty="0" smtClean="0">
                  <a:solidFill>
                    <a:srgbClr val="0000FF"/>
                  </a:solidFill>
                  <a:cs typeface="+mn-cs"/>
                </a:rPr>
                <a:t> Oct 2014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hlink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erschel.esac.esa.int/Docs/PACS/pdf/pacs_om.pdf" TargetMode="External"/><Relationship Id="rId3" Type="http://schemas.openxmlformats.org/officeDocument/2006/relationships/hyperlink" Target="http://127.0.0.1:8082/print/pacs_phot/pacs_phot.pdf%23pacs_pho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9613" y="1884362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PACS Photometer: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Overview and Products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Roberta Paladini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0000FF"/>
                </a:solidFill>
              </a:rPr>
              <a:t>NHSC/</a:t>
            </a:r>
            <a:r>
              <a:rPr lang="en-US" sz="2400" dirty="0" smtClean="0">
                <a:solidFill>
                  <a:srgbClr val="0000FF"/>
                </a:solidFill>
              </a:rPr>
              <a:t>IPAC</a:t>
            </a:r>
          </a:p>
          <a:p>
            <a:pPr eaLnBrk="1" hangingPunct="1">
              <a:defRPr/>
            </a:pPr>
            <a:endParaRPr lang="en-US" sz="2400" dirty="0" smtClean="0">
              <a:solidFill>
                <a:srgbClr val="0000FF"/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rgbClr val="0000FF"/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rgbClr val="0000FF"/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23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 dirty="0" smtClean="0">
                <a:solidFill>
                  <a:srgbClr val="0000FF"/>
                </a:solidFill>
              </a:rPr>
              <a:t>Science Highlights</a:t>
            </a:r>
            <a:endParaRPr lang="en-US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07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63" y="938243"/>
            <a:ext cx="5046623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5633" y="1355846"/>
            <a:ext cx="27309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/>
              <a:t>PACS imaging of </a:t>
            </a:r>
            <a:r>
              <a:rPr lang="en-US" b="0" dirty="0" err="1" smtClean="0"/>
              <a:t>Formalhaut</a:t>
            </a:r>
            <a:r>
              <a:rPr lang="en-US" b="0" dirty="0" smtClean="0"/>
              <a:t>, one of the most well-studied IR excess main-sequence stars, reveals a dusty belt beyond130 AU which needs to be sustained by the grinding down of the equivalent of 2000 1 km-sized comets per day !    </a:t>
            </a:r>
            <a:endParaRPr lang="en-US" b="0" dirty="0"/>
          </a:p>
        </p:txBody>
      </p:sp>
      <p:sp>
        <p:nvSpPr>
          <p:cNvPr id="6" name="TextBox 5"/>
          <p:cNvSpPr txBox="1"/>
          <p:nvPr/>
        </p:nvSpPr>
        <p:spPr>
          <a:xfrm>
            <a:off x="4058165" y="5528412"/>
            <a:ext cx="1814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err="1" smtClean="0">
                <a:solidFill>
                  <a:schemeClr val="bg1"/>
                </a:solidFill>
              </a:rPr>
              <a:t>Acke</a:t>
            </a:r>
            <a:r>
              <a:rPr lang="en-US" sz="1600" b="0" dirty="0" smtClean="0">
                <a:solidFill>
                  <a:schemeClr val="bg1"/>
                </a:solidFill>
              </a:rPr>
              <a:t> et al. 2012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66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52435" y="1347304"/>
            <a:ext cx="276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b="0" dirty="0"/>
          </a:p>
        </p:txBody>
      </p:sp>
      <p:pic>
        <p:nvPicPr>
          <p:cNvPr id="6" name="Picture 5" descr="M78_MPIA_StutzPB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1" y="1577581"/>
            <a:ext cx="6131799" cy="39227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03391" y="2120348"/>
            <a:ext cx="20761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/>
              <a:t>PACS observations have revealed in Orion the youngest </a:t>
            </a:r>
            <a:r>
              <a:rPr lang="en-US" b="0" dirty="0" err="1" smtClean="0"/>
              <a:t>protostars</a:t>
            </a:r>
            <a:r>
              <a:rPr lang="en-US" b="0" dirty="0" smtClean="0"/>
              <a:t> likely ever observed !  </a:t>
            </a:r>
            <a:endParaRPr lang="en-US" b="0" dirty="0"/>
          </a:p>
        </p:txBody>
      </p:sp>
      <p:sp>
        <p:nvSpPr>
          <p:cNvPr id="8" name="TextBox 7"/>
          <p:cNvSpPr txBox="1"/>
          <p:nvPr/>
        </p:nvSpPr>
        <p:spPr>
          <a:xfrm>
            <a:off x="4284870" y="5565914"/>
            <a:ext cx="2274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/>
              <a:t>Stutz et al. 2013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385796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W3_70_160_250_annotatedw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9" y="993918"/>
            <a:ext cx="4782427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74522" y="2297044"/>
            <a:ext cx="2882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/>
              <a:t>PACS is shedding light on how massive stars form, like in the W3 GMC !</a:t>
            </a:r>
            <a:endParaRPr lang="en-US" b="0" dirty="0"/>
          </a:p>
        </p:txBody>
      </p:sp>
      <p:sp>
        <p:nvSpPr>
          <p:cNvPr id="7" name="TextBox 6"/>
          <p:cNvSpPr txBox="1"/>
          <p:nvPr/>
        </p:nvSpPr>
        <p:spPr>
          <a:xfrm>
            <a:off x="2484782" y="5632174"/>
            <a:ext cx="352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/>
              <a:t>Rivera-Ingraham et al. 2013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59615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5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6400" b="0" dirty="0" smtClean="0">
                <a:solidFill>
                  <a:srgbClr val="0000FF"/>
                </a:solidFill>
              </a:rPr>
              <a:t>PACS Photometer Data &amp; Products </a:t>
            </a:r>
          </a:p>
          <a:p>
            <a:pPr>
              <a:lnSpc>
                <a:spcPct val="120000"/>
              </a:lnSpc>
            </a:pPr>
            <a:r>
              <a:rPr lang="en-US" b="0" dirty="0" smtClean="0">
                <a:solidFill>
                  <a:srgbClr val="0000FF"/>
                </a:solidFill>
              </a:rPr>
              <a:t>(or: how do I get the data I need and…where are the maps ?)</a:t>
            </a:r>
            <a:endParaRPr lang="en-US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70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0026" y="960301"/>
            <a:ext cx="75292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rgbClr val="0000FF"/>
                </a:solidFill>
                <a:latin typeface="Calibri"/>
                <a:cs typeface="Calibri"/>
              </a:rPr>
              <a:t>How do I find the PACS data I need ?</a:t>
            </a:r>
            <a:endParaRPr lang="en-US" sz="3200" b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285" y="1895929"/>
            <a:ext cx="77923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400" b="0" dirty="0" smtClean="0">
                <a:latin typeface="Calibri"/>
                <a:cs typeface="Calibri"/>
              </a:rPr>
              <a:t> Each PACS data set (photometer or spectrometer) is uniquely associated with a </a:t>
            </a:r>
            <a:r>
              <a:rPr lang="en-US" sz="2400" b="0" dirty="0" smtClean="0">
                <a:solidFill>
                  <a:srgbClr val="FF0000"/>
                </a:solidFill>
                <a:latin typeface="Calibri"/>
                <a:cs typeface="Calibri"/>
              </a:rPr>
              <a:t>10 digit number, i.e. an OBSID. Ex: 1342191353</a:t>
            </a:r>
          </a:p>
          <a:p>
            <a:pPr marL="342900" indent="-342900">
              <a:buFont typeface="Wingdings" charset="2"/>
              <a:buChar char="§"/>
            </a:pPr>
            <a:endParaRPr lang="en-US" sz="2400" b="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400" b="0" dirty="0">
                <a:latin typeface="Calibri"/>
                <a:cs typeface="Calibri"/>
              </a:rPr>
              <a:t> </a:t>
            </a:r>
            <a:r>
              <a:rPr lang="en-US" sz="2400" b="0" u="sng" dirty="0" smtClean="0">
                <a:latin typeface="Calibri"/>
                <a:cs typeface="Calibri"/>
              </a:rPr>
              <a:t>Therefore,</a:t>
            </a:r>
            <a:r>
              <a:rPr lang="en-US" sz="2400" b="0" dirty="0" smtClean="0">
                <a:latin typeface="Calibri"/>
                <a:cs typeface="Calibri"/>
              </a:rPr>
              <a:t> we always first need to identify the OBSID or list of OBSIDs which correspond to the data set we are interested in</a:t>
            </a:r>
          </a:p>
          <a:p>
            <a:pPr marL="342900" indent="-342900">
              <a:buFont typeface="Wingdings" charset="2"/>
              <a:buChar char="§"/>
            </a:pPr>
            <a:endParaRPr lang="en-US" sz="2400" b="0" dirty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400" b="0" dirty="0" smtClean="0">
                <a:latin typeface="Calibri"/>
                <a:cs typeface="Calibri"/>
              </a:rPr>
              <a:t> To this end, we go to the </a:t>
            </a:r>
            <a:r>
              <a:rPr lang="en-US" sz="2400" b="0" dirty="0" smtClean="0">
                <a:solidFill>
                  <a:srgbClr val="FF0000"/>
                </a:solidFill>
                <a:latin typeface="Calibri"/>
                <a:cs typeface="Calibri"/>
              </a:rPr>
              <a:t>Herschel Science Archive (HSA)  </a:t>
            </a:r>
            <a:endParaRPr lang="en-US" sz="2400" b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6492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671" y="700549"/>
            <a:ext cx="6746762" cy="530343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741052" y="3885833"/>
            <a:ext cx="2765655" cy="526416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73769" y="1955361"/>
            <a:ext cx="2765655" cy="526416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287309" y="4235164"/>
            <a:ext cx="1478915" cy="426145"/>
          </a:xfrm>
          <a:prstGeom prst="straightConnector1">
            <a:avLst/>
          </a:prstGeom>
          <a:ln w="38100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3932" y="4377479"/>
            <a:ext cx="1554114" cy="1015663"/>
          </a:xfrm>
          <a:prstGeom prst="rect">
            <a:avLst/>
          </a:prstGeom>
          <a:solidFill>
            <a:schemeClr val="accent1">
              <a:alpha val="36000"/>
            </a:schemeClr>
          </a:solidFill>
          <a:ln w="190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Calibri"/>
                <a:cs typeface="Calibri"/>
              </a:rPr>
              <a:t>Click here to start the HSA interface</a:t>
            </a:r>
            <a:endParaRPr lang="en-US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656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58336" y="769010"/>
            <a:ext cx="6193988" cy="5385816"/>
            <a:chOff x="726629" y="590610"/>
            <a:chExt cx="6193988" cy="538581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6629" y="590610"/>
              <a:ext cx="6193988" cy="5385816"/>
            </a:xfrm>
            <a:prstGeom prst="rect">
              <a:avLst/>
            </a:prstGeom>
          </p:spPr>
        </p:pic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2302344" y="2901445"/>
              <a:ext cx="365758" cy="365758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5681425" y="2901445"/>
              <a:ext cx="365758" cy="365758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179741" y="4004101"/>
              <a:ext cx="914400" cy="197507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786562" y="295078"/>
            <a:ext cx="1968500" cy="1938992"/>
          </a:xfrm>
          <a:prstGeom prst="rect">
            <a:avLst/>
          </a:prstGeom>
          <a:solidFill>
            <a:schemeClr val="accent1"/>
          </a:solidFill>
          <a:ln w="190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Ex:</a:t>
            </a:r>
          </a:p>
          <a:p>
            <a:pPr algn="ctr"/>
            <a:r>
              <a:rPr lang="en-US" b="0" dirty="0" smtClean="0">
                <a:latin typeface="Calibri"/>
                <a:cs typeface="Calibri"/>
              </a:rPr>
              <a:t>Search in the HSA for PACS photometer data for </a:t>
            </a:r>
            <a:r>
              <a:rPr lang="en-US" b="0" u="sng" dirty="0" smtClean="0">
                <a:latin typeface="Calibri"/>
                <a:cs typeface="Calibri"/>
              </a:rPr>
              <a:t>M16</a:t>
            </a:r>
            <a:r>
              <a:rPr lang="en-US" b="0" dirty="0" smtClean="0">
                <a:latin typeface="Calibri"/>
                <a:cs typeface="Calibri"/>
              </a:rPr>
              <a:t> within a 5’ radius</a:t>
            </a:r>
            <a:endParaRPr lang="en-US" b="0" dirty="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4622" y="3179553"/>
            <a:ext cx="1839303" cy="2862323"/>
          </a:xfrm>
          <a:prstGeom prst="rect">
            <a:avLst/>
          </a:prstGeom>
          <a:solidFill>
            <a:schemeClr val="accent1"/>
          </a:solidFill>
          <a:ln w="127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NOTE: </a:t>
            </a:r>
          </a:p>
          <a:p>
            <a:pPr algn="ctr"/>
            <a:r>
              <a:rPr lang="en-US" sz="1800" b="0" dirty="0" smtClean="0"/>
              <a:t>by selecting “PACS Photometer” </a:t>
            </a:r>
          </a:p>
          <a:p>
            <a:pPr algn="ctr"/>
            <a:r>
              <a:rPr lang="en-US" sz="1800" b="0" dirty="0" smtClean="0"/>
              <a:t>you will also search for PACS scan maps, NOT parallel mode maps</a:t>
            </a:r>
            <a:endParaRPr lang="en-US" sz="18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1460940" y="4573592"/>
            <a:ext cx="5843757" cy="2578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" name="Straight Arrow Connector 2"/>
          <p:cNvCxnSpPr/>
          <p:nvPr/>
        </p:nvCxnSpPr>
        <p:spPr bwMode="auto">
          <a:xfrm>
            <a:off x="4535596" y="4287145"/>
            <a:ext cx="2750003" cy="42012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896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03" y="1209194"/>
            <a:ext cx="8585352" cy="5059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949" y="727779"/>
            <a:ext cx="4662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latin typeface="Calibri"/>
                <a:cs typeface="Calibri"/>
              </a:rPr>
              <a:t>Result of the query: </a:t>
            </a:r>
            <a:endParaRPr lang="en-US" sz="2400" b="0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000250" y="3063876"/>
            <a:ext cx="825500" cy="213677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001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01831" y="1246747"/>
            <a:ext cx="7529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rgbClr val="0000FF"/>
                </a:solidFill>
                <a:latin typeface="Calibri"/>
                <a:cs typeface="Calibri"/>
              </a:rPr>
              <a:t>How do I visualize the PACS data </a:t>
            </a:r>
          </a:p>
          <a:p>
            <a:pPr algn="ctr"/>
            <a:r>
              <a:rPr lang="en-US" sz="3200" b="0" dirty="0" smtClean="0">
                <a:solidFill>
                  <a:srgbClr val="0000FF"/>
                </a:solidFill>
                <a:latin typeface="Calibri"/>
                <a:cs typeface="Calibri"/>
              </a:rPr>
              <a:t>I have found in the HSA ?</a:t>
            </a:r>
            <a:endParaRPr lang="en-US" sz="3200" b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2155" y="3122263"/>
            <a:ext cx="76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800" b="0" dirty="0"/>
              <a:t> </a:t>
            </a:r>
            <a:r>
              <a:rPr lang="en-US" sz="2800" b="0" dirty="0" smtClean="0"/>
              <a:t>The best way to visualize the data in HIPE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869286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6668" y="1106863"/>
            <a:ext cx="8473975" cy="3957562"/>
            <a:chOff x="456668" y="1106863"/>
            <a:chExt cx="8473975" cy="3957562"/>
          </a:xfrm>
        </p:grpSpPr>
        <p:sp>
          <p:nvSpPr>
            <p:cNvPr id="6" name="TextBox 5"/>
            <p:cNvSpPr txBox="1"/>
            <p:nvPr/>
          </p:nvSpPr>
          <p:spPr>
            <a:xfrm>
              <a:off x="1259200" y="1106863"/>
              <a:ext cx="65056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0" dirty="0" smtClean="0">
                  <a:solidFill>
                    <a:srgbClr val="0000FF"/>
                  </a:solidFill>
                  <a:latin typeface="Calibri"/>
                  <a:cs typeface="Calibri"/>
                </a:rPr>
                <a:t>PACS Photometer @ NHSC</a:t>
              </a:r>
              <a:endParaRPr lang="en-US" sz="4000" b="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48254" y="2157836"/>
              <a:ext cx="5620149" cy="1410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Calibri"/>
                  <a:cs typeface="Calibri"/>
                </a:rPr>
                <a:t>Roberta Paladini (PACS Team Lead)</a:t>
              </a:r>
            </a:p>
            <a:p>
              <a:pPr>
                <a:lnSpc>
                  <a:spcPct val="110000"/>
                </a:lnSpc>
              </a:pPr>
              <a:r>
                <a:rPr lang="en-US" b="0" dirty="0">
                  <a:latin typeface="Calibri"/>
                  <a:cs typeface="Calibri"/>
                </a:rPr>
                <a:t>Cate Liu (developer, photometer)</a:t>
              </a:r>
            </a:p>
            <a:p>
              <a:pPr>
                <a:lnSpc>
                  <a:spcPct val="110000"/>
                </a:lnSpc>
              </a:pPr>
              <a:r>
                <a:rPr lang="en-US" b="0" dirty="0" smtClean="0">
                  <a:latin typeface="Calibri"/>
                  <a:cs typeface="Calibri"/>
                </a:rPr>
                <a:t>Kevin </a:t>
              </a:r>
              <a:r>
                <a:rPr lang="en-US" b="0" dirty="0" err="1" smtClean="0">
                  <a:latin typeface="Calibri"/>
                  <a:cs typeface="Calibri"/>
                </a:rPr>
                <a:t>Xu</a:t>
              </a:r>
              <a:r>
                <a:rPr lang="en-US" b="0" dirty="0" smtClean="0">
                  <a:latin typeface="Calibri"/>
                  <a:cs typeface="Calibri"/>
                </a:rPr>
                <a:t> (calibration scientist, photometer</a:t>
              </a:r>
              <a:r>
                <a:rPr lang="en-US" b="0" dirty="0" smtClean="0">
                  <a:latin typeface="Calibri"/>
                  <a:cs typeface="Calibri"/>
                </a:rPr>
                <a:t>)</a:t>
              </a:r>
            </a:p>
            <a:p>
              <a:pPr>
                <a:lnSpc>
                  <a:spcPct val="110000"/>
                </a:lnSpc>
              </a:pPr>
              <a:r>
                <a:rPr lang="en-US" b="0" dirty="0" smtClean="0">
                  <a:latin typeface="Calibri"/>
                  <a:cs typeface="Calibri"/>
                </a:rPr>
                <a:t>Yi Mei (system engineer, archive)</a:t>
              </a:r>
              <a:endParaRPr lang="en-US" b="0" dirty="0" smtClean="0">
                <a:latin typeface="Calibri"/>
                <a:cs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97487" y="4664315"/>
              <a:ext cx="602713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0" dirty="0">
                  <a:solidFill>
                    <a:srgbClr val="0000FF"/>
                  </a:solidFill>
                </a:rPr>
                <a:t>http://</a:t>
              </a:r>
              <a:r>
                <a:rPr lang="en-US" b="0" dirty="0" err="1">
                  <a:solidFill>
                    <a:srgbClr val="0000FF"/>
                  </a:solidFill>
                </a:rPr>
                <a:t>nhsc.ipac.caltech.edu</a:t>
              </a:r>
              <a:r>
                <a:rPr lang="en-US" b="0" dirty="0">
                  <a:solidFill>
                    <a:srgbClr val="0000FF"/>
                  </a:solidFill>
                </a:rPr>
                <a:t>/helpdesk/</a:t>
              </a:r>
              <a:r>
                <a:rPr lang="en-US" b="0" dirty="0" err="1">
                  <a:solidFill>
                    <a:srgbClr val="0000FF"/>
                  </a:solidFill>
                </a:rPr>
                <a:t>index.php</a:t>
              </a:r>
              <a:endParaRPr lang="en-US" b="0" dirty="0">
                <a:solidFill>
                  <a:srgbClr val="0000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6668" y="4097615"/>
              <a:ext cx="84739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u="sng" dirty="0" smtClean="0">
                  <a:latin typeface="Calibri"/>
                  <a:cs typeface="Calibri"/>
                </a:rPr>
                <a:t>For any questions and help with your PACS data, contact the NHSC Help Desk: </a:t>
              </a:r>
              <a:endParaRPr lang="en-US" b="0" u="sng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3066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966" y="1058419"/>
            <a:ext cx="6699732" cy="551379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550148" y="5704799"/>
            <a:ext cx="3301932" cy="28120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rved Up Arrow 7"/>
          <p:cNvSpPr/>
          <p:nvPr/>
        </p:nvSpPr>
        <p:spPr>
          <a:xfrm rot="17810354">
            <a:off x="4585082" y="3632096"/>
            <a:ext cx="4346296" cy="1389172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0214" y="1746745"/>
            <a:ext cx="162378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Calibri"/>
                <a:cs typeface="Calibri"/>
              </a:rPr>
              <a:t>Double click on the “</a:t>
            </a:r>
            <a:r>
              <a:rPr lang="en-US" b="0" dirty="0" err="1" smtClean="0">
                <a:latin typeface="Calibri"/>
                <a:cs typeface="Calibri"/>
              </a:rPr>
              <a:t>obs</a:t>
            </a:r>
            <a:r>
              <a:rPr lang="en-US" b="0" dirty="0" smtClean="0">
                <a:latin typeface="Calibri"/>
                <a:cs typeface="Calibri"/>
              </a:rPr>
              <a:t>” variable</a:t>
            </a:r>
            <a:endParaRPr lang="en-US" b="0" dirty="0"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656" y="4842804"/>
            <a:ext cx="444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lang="en-US" sz="40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62097" y="1174501"/>
            <a:ext cx="444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42266" y="4990255"/>
            <a:ext cx="444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3871041" y="2352326"/>
            <a:ext cx="1169272" cy="30174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09743" y="2540667"/>
            <a:ext cx="1145903" cy="26466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rved Right Arrow 14"/>
          <p:cNvSpPr/>
          <p:nvPr/>
        </p:nvSpPr>
        <p:spPr>
          <a:xfrm rot="4106571">
            <a:off x="3851891" y="-169556"/>
            <a:ext cx="731520" cy="5258934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574690" y="619269"/>
            <a:ext cx="10263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0000FF"/>
                </a:solidFill>
                <a:latin typeface="Calibri"/>
                <a:cs typeface="Calibri"/>
              </a:rPr>
              <a:t>In our example: M16 – OBSID: 1342269247</a:t>
            </a:r>
            <a:endParaRPr lang="en-US" sz="2400" b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105161" y="5565679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168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11" grpId="0"/>
      <p:bldP spid="12" grpId="0"/>
      <p:bldP spid="15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346" y="1408724"/>
            <a:ext cx="3345366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74690" y="697423"/>
            <a:ext cx="1026389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rgbClr val="0000FF"/>
                </a:solidFill>
                <a:latin typeface="Calibri"/>
                <a:cs typeface="Calibri"/>
              </a:rPr>
              <a:t>What is the meaning of level0, level 0_5, etc. ? </a:t>
            </a:r>
            <a:endParaRPr lang="en-US" sz="3200" b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0904" y="2850183"/>
            <a:ext cx="349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0" dirty="0"/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38074" y="3614615"/>
            <a:ext cx="4054232" cy="923330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/>
              <a:t>These are different levels of processing: the higher the level, the more advanced the processing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69922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9044" y="754981"/>
            <a:ext cx="8185021" cy="532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dirty="0" smtClean="0">
                <a:latin typeface="Calibri"/>
                <a:cs typeface="Calibri"/>
                <a:sym typeface="Wingdings"/>
              </a:rPr>
              <a:t>           </a:t>
            </a:r>
            <a:endParaRPr lang="en-US" sz="3200" b="0" dirty="0" smtClean="0">
              <a:solidFill>
                <a:schemeClr val="tx2">
                  <a:lumMod val="50000"/>
                  <a:lumOff val="50000"/>
                </a:schemeClr>
              </a:solidFill>
              <a:latin typeface="Calibri"/>
              <a:cs typeface="Calibri"/>
              <a:sym typeface="Wingdings"/>
            </a:endParaRPr>
          </a:p>
          <a:p>
            <a:endParaRPr lang="en-US" sz="1700" b="0" dirty="0">
              <a:latin typeface="Calibri"/>
              <a:cs typeface="Calibri"/>
              <a:sym typeface="Wingdings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1700" b="0" dirty="0">
                <a:latin typeface="Calibri"/>
                <a:cs typeface="Calibri"/>
                <a:sym typeface="Wingdings"/>
              </a:rPr>
              <a:t> </a:t>
            </a:r>
            <a:r>
              <a:rPr lang="en-US" sz="1700" b="0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Level 0</a:t>
            </a:r>
            <a:r>
              <a:rPr lang="en-US" sz="1700" b="0" dirty="0" smtClean="0">
                <a:latin typeface="Calibri"/>
                <a:cs typeface="Calibri"/>
                <a:sym typeface="Wingdings"/>
              </a:rPr>
              <a:t>: </a:t>
            </a:r>
            <a:r>
              <a:rPr lang="en-US" sz="1700" b="0" dirty="0" smtClean="0">
                <a:solidFill>
                  <a:srgbClr val="008000"/>
                </a:solidFill>
                <a:latin typeface="Calibri"/>
                <a:cs typeface="Calibri"/>
                <a:sym typeface="Wingdings"/>
              </a:rPr>
              <a:t>raw data cubes </a:t>
            </a:r>
            <a:r>
              <a:rPr lang="en-US" sz="1700" b="0" dirty="0" smtClean="0">
                <a:latin typeface="Calibri"/>
                <a:cs typeface="Calibri"/>
                <a:sym typeface="Wingdings"/>
              </a:rPr>
              <a:t> we will not talk about these: users never need to go back to Level 0 in the case of PACS photometer data (..different story for the spectrometer)</a:t>
            </a:r>
            <a:endParaRPr lang="en-US" sz="1700" b="0" dirty="0" smtClean="0">
              <a:solidFill>
                <a:srgbClr val="008000"/>
              </a:solidFill>
              <a:latin typeface="Calibri"/>
              <a:cs typeface="Calibri"/>
              <a:sym typeface="Wingdings"/>
            </a:endParaRPr>
          </a:p>
          <a:p>
            <a:pPr marL="285750" indent="-285750">
              <a:buFont typeface="Wingdings" charset="2"/>
              <a:buChar char="q"/>
            </a:pPr>
            <a:endParaRPr lang="en-US" sz="1700" b="0" dirty="0">
              <a:latin typeface="Calibri"/>
              <a:cs typeface="Calibri"/>
              <a:sym typeface="Wingdings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1700" b="0" dirty="0" smtClean="0">
                <a:latin typeface="Calibri"/>
                <a:cs typeface="Calibri"/>
                <a:sym typeface="Wingdings"/>
              </a:rPr>
              <a:t> </a:t>
            </a:r>
            <a:r>
              <a:rPr lang="en-US" sz="1700" b="0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Level 1</a:t>
            </a:r>
            <a:r>
              <a:rPr lang="en-US" sz="1700" b="0" dirty="0" smtClean="0">
                <a:latin typeface="Calibri"/>
                <a:cs typeface="Calibri"/>
                <a:sym typeface="Wingdings"/>
              </a:rPr>
              <a:t>: </a:t>
            </a:r>
            <a:r>
              <a:rPr lang="en-US" sz="1700" b="0" dirty="0" smtClean="0">
                <a:solidFill>
                  <a:srgbClr val="008000"/>
                </a:solidFill>
                <a:latin typeface="Calibri"/>
                <a:cs typeface="Calibri"/>
                <a:sym typeface="Wingdings"/>
              </a:rPr>
              <a:t>data cubes calibrated in </a:t>
            </a:r>
            <a:r>
              <a:rPr lang="en-US" sz="1700" b="0" dirty="0" err="1" smtClean="0">
                <a:solidFill>
                  <a:srgbClr val="008000"/>
                </a:solidFill>
                <a:latin typeface="Calibri"/>
                <a:cs typeface="Calibri"/>
                <a:sym typeface="Wingdings"/>
              </a:rPr>
              <a:t>Jy</a:t>
            </a:r>
            <a:r>
              <a:rPr lang="en-US" sz="1700" b="0" dirty="0" smtClean="0">
                <a:solidFill>
                  <a:srgbClr val="008000"/>
                </a:solidFill>
                <a:latin typeface="Calibri"/>
                <a:cs typeface="Calibri"/>
                <a:sym typeface="Wingdings"/>
              </a:rPr>
              <a:t>/pixel</a:t>
            </a:r>
            <a:r>
              <a:rPr lang="en-US" sz="1700" b="0" dirty="0" smtClean="0">
                <a:latin typeface="Calibri"/>
                <a:cs typeface="Calibri"/>
                <a:sym typeface="Wingdings"/>
              </a:rPr>
              <a:t>, instrument effects removed and propagation of “flagged pixels” (</a:t>
            </a:r>
            <a:r>
              <a:rPr lang="en-US" sz="1700" b="0" dirty="0" err="1" smtClean="0">
                <a:latin typeface="Calibri"/>
                <a:cs typeface="Calibri"/>
                <a:sym typeface="Wingdings"/>
              </a:rPr>
              <a:t>cfr</a:t>
            </a:r>
            <a:r>
              <a:rPr lang="en-US" sz="1700" b="0" dirty="0" smtClean="0">
                <a:latin typeface="Calibri"/>
                <a:cs typeface="Calibri"/>
                <a:sym typeface="Wingdings"/>
              </a:rPr>
              <a:t>. </a:t>
            </a:r>
            <a:r>
              <a:rPr lang="en-US" sz="1700" b="0" dirty="0">
                <a:latin typeface="Calibri"/>
                <a:cs typeface="Calibri"/>
                <a:sym typeface="Wingdings"/>
              </a:rPr>
              <a:t>m</a:t>
            </a:r>
            <a:r>
              <a:rPr lang="en-US" sz="1700" b="0" dirty="0" smtClean="0">
                <a:latin typeface="Calibri"/>
                <a:cs typeface="Calibri"/>
                <a:sym typeface="Wingdings"/>
              </a:rPr>
              <a:t>asks). Astrometry (</a:t>
            </a:r>
            <a:r>
              <a:rPr lang="en-US" sz="1700" b="0" dirty="0" err="1" smtClean="0">
                <a:latin typeface="Calibri"/>
                <a:cs typeface="Calibri"/>
                <a:sym typeface="Wingdings"/>
              </a:rPr>
              <a:t>cfr</a:t>
            </a:r>
            <a:r>
              <a:rPr lang="en-US" sz="1700" b="0" dirty="0" smtClean="0">
                <a:latin typeface="Calibri"/>
                <a:cs typeface="Calibri"/>
                <a:sym typeface="Wingdings"/>
              </a:rPr>
              <a:t>. pointing) attached </a:t>
            </a:r>
          </a:p>
          <a:p>
            <a:r>
              <a:rPr lang="en-US" sz="1700" b="0" dirty="0" smtClean="0">
                <a:latin typeface="Calibri"/>
                <a:cs typeface="Calibri"/>
                <a:sym typeface="Wingdings"/>
              </a:rPr>
              <a:t>      </a:t>
            </a:r>
            <a:r>
              <a:rPr lang="en-US" sz="1700" b="0" u="sng" dirty="0" smtClean="0">
                <a:latin typeface="Calibri"/>
                <a:cs typeface="Calibri"/>
                <a:sym typeface="Wingdings"/>
              </a:rPr>
              <a:t>NOTE: Level 1 is the typical starting point for re-processing</a:t>
            </a:r>
            <a:endParaRPr lang="en-US" sz="1700" b="0" u="sng" dirty="0" smtClean="0">
              <a:solidFill>
                <a:srgbClr val="FF0000"/>
              </a:solidFill>
              <a:latin typeface="Calibri"/>
              <a:cs typeface="Calibri"/>
              <a:sym typeface="Wingdings"/>
            </a:endParaRPr>
          </a:p>
          <a:p>
            <a:endParaRPr lang="en-US" sz="1700" b="0" dirty="0">
              <a:latin typeface="Calibri"/>
              <a:cs typeface="Calibri"/>
              <a:sym typeface="Wingdings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1700" b="0" dirty="0" smtClean="0">
                <a:latin typeface="Calibri"/>
                <a:cs typeface="Calibri"/>
                <a:sym typeface="Wingdings"/>
              </a:rPr>
              <a:t> </a:t>
            </a:r>
            <a:r>
              <a:rPr lang="en-US" sz="1700" b="0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Level 2</a:t>
            </a:r>
            <a:r>
              <a:rPr lang="en-US" sz="1700" b="0" dirty="0" smtClean="0">
                <a:latin typeface="Calibri"/>
                <a:cs typeface="Calibri"/>
                <a:sym typeface="Wingdings"/>
              </a:rPr>
              <a:t>: </a:t>
            </a:r>
            <a:r>
              <a:rPr lang="en-US" sz="1700" b="0" dirty="0" smtClean="0">
                <a:solidFill>
                  <a:srgbClr val="008000"/>
                </a:solidFill>
                <a:latin typeface="Calibri"/>
                <a:cs typeface="Calibri"/>
                <a:sym typeface="Wingdings"/>
              </a:rPr>
              <a:t>maps</a:t>
            </a:r>
            <a:r>
              <a:rPr lang="en-US" sz="1700" b="0" dirty="0" smtClean="0">
                <a:latin typeface="Calibri"/>
                <a:cs typeface="Calibri"/>
                <a:sym typeface="Wingdings"/>
              </a:rPr>
              <a:t> created by projecting </a:t>
            </a:r>
            <a:r>
              <a:rPr lang="en-US" sz="1700" b="0" dirty="0" smtClean="0">
                <a:solidFill>
                  <a:srgbClr val="008000"/>
                </a:solidFill>
                <a:latin typeface="Calibri"/>
                <a:cs typeface="Calibri"/>
                <a:sym typeface="Wingdings"/>
              </a:rPr>
              <a:t>high-pass filtered (HPF) </a:t>
            </a:r>
            <a:r>
              <a:rPr lang="en-US" sz="1700" b="0" dirty="0" smtClean="0">
                <a:latin typeface="Calibri"/>
                <a:cs typeface="Calibri"/>
                <a:sym typeface="Wingdings"/>
              </a:rPr>
              <a:t>data cube on a grid using pointing information</a:t>
            </a:r>
          </a:p>
          <a:p>
            <a:r>
              <a:rPr lang="en-US" sz="1700" b="0" dirty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 </a:t>
            </a:r>
            <a:r>
              <a:rPr lang="en-US" sz="1700" b="0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     </a:t>
            </a:r>
            <a:r>
              <a:rPr lang="en-US" sz="1700" b="0" u="sng" dirty="0" smtClean="0">
                <a:latin typeface="Calibri"/>
                <a:cs typeface="Calibri"/>
                <a:sym typeface="Wingdings"/>
              </a:rPr>
              <a:t>NOTE: one map per OBSID / extended emission is filtered out</a:t>
            </a:r>
            <a:endParaRPr lang="en-US" sz="1700" b="0" dirty="0" smtClean="0">
              <a:solidFill>
                <a:srgbClr val="FF0000"/>
              </a:solidFill>
              <a:latin typeface="Calibri"/>
              <a:cs typeface="Calibri"/>
              <a:sym typeface="Wingdings"/>
            </a:endParaRPr>
          </a:p>
          <a:p>
            <a:pPr marL="285750" indent="-285750">
              <a:buFont typeface="Wingdings" charset="2"/>
              <a:buChar char="q"/>
            </a:pPr>
            <a:endParaRPr lang="en-US" sz="1700" b="0" dirty="0">
              <a:latin typeface="Calibri"/>
              <a:cs typeface="Calibri"/>
              <a:sym typeface="Wingdings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1700" b="0" dirty="0" smtClean="0">
                <a:latin typeface="Calibri"/>
                <a:cs typeface="Calibri"/>
                <a:sym typeface="Wingdings"/>
              </a:rPr>
              <a:t> </a:t>
            </a:r>
            <a:r>
              <a:rPr lang="en-US" sz="1700" b="0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Level 2.5</a:t>
            </a:r>
            <a:r>
              <a:rPr lang="en-US" sz="1700" b="0" dirty="0" smtClean="0">
                <a:latin typeface="Calibri"/>
                <a:cs typeface="Calibri"/>
                <a:sym typeface="Wingdings"/>
              </a:rPr>
              <a:t>: </a:t>
            </a:r>
            <a:r>
              <a:rPr lang="en-US" sz="1700" b="0" dirty="0" smtClean="0">
                <a:solidFill>
                  <a:srgbClr val="008000"/>
                </a:solidFill>
                <a:latin typeface="Calibri"/>
                <a:cs typeface="Calibri"/>
                <a:sym typeface="Wingdings"/>
              </a:rPr>
              <a:t>maps </a:t>
            </a:r>
            <a:r>
              <a:rPr lang="en-US" sz="1700" b="0" dirty="0" smtClean="0">
                <a:latin typeface="Calibri"/>
                <a:cs typeface="Calibri"/>
                <a:sym typeface="Wingdings"/>
              </a:rPr>
              <a:t>obtained by combining </a:t>
            </a:r>
            <a:r>
              <a:rPr lang="en-US" sz="1700" b="0" i="1" dirty="0" smtClean="0">
                <a:latin typeface="Calibri"/>
                <a:cs typeface="Calibri"/>
                <a:sym typeface="Wingdings"/>
              </a:rPr>
              <a:t>pairs </a:t>
            </a:r>
            <a:r>
              <a:rPr lang="en-US" sz="1700" b="0" dirty="0" smtClean="0">
                <a:latin typeface="Calibri"/>
                <a:cs typeface="Calibri"/>
                <a:sym typeface="Wingdings"/>
              </a:rPr>
              <a:t>(</a:t>
            </a:r>
            <a:r>
              <a:rPr lang="en-US" sz="1700" b="0" dirty="0" err="1" smtClean="0">
                <a:latin typeface="Calibri"/>
                <a:cs typeface="Calibri"/>
                <a:sym typeface="Wingdings"/>
              </a:rPr>
              <a:t>cfr</a:t>
            </a:r>
            <a:r>
              <a:rPr lang="en-US" sz="1700" b="0" dirty="0" smtClean="0">
                <a:latin typeface="Calibri"/>
                <a:cs typeface="Calibri"/>
                <a:sym typeface="Wingdings"/>
              </a:rPr>
              <a:t>. Scan/X-scan) of OBSIDs – Three flavors: </a:t>
            </a:r>
            <a:r>
              <a:rPr lang="en-US" sz="1700" b="0" dirty="0" err="1" smtClean="0">
                <a:solidFill>
                  <a:srgbClr val="008000"/>
                </a:solidFill>
                <a:latin typeface="Calibri"/>
                <a:cs typeface="Calibri"/>
                <a:sym typeface="Wingdings"/>
              </a:rPr>
              <a:t>MADmap</a:t>
            </a:r>
            <a:r>
              <a:rPr lang="en-US" sz="1700" b="0" dirty="0" smtClean="0">
                <a:latin typeface="Calibri"/>
                <a:cs typeface="Calibri"/>
                <a:sym typeface="Wingdings"/>
              </a:rPr>
              <a:t>, </a:t>
            </a:r>
            <a:r>
              <a:rPr lang="en-US" sz="1700" b="0" dirty="0" err="1" smtClean="0">
                <a:solidFill>
                  <a:srgbClr val="008000"/>
                </a:solidFill>
                <a:latin typeface="Calibri"/>
                <a:cs typeface="Calibri"/>
                <a:sym typeface="Wingdings"/>
              </a:rPr>
              <a:t>JScanam</a:t>
            </a:r>
            <a:r>
              <a:rPr lang="en-US" sz="1700" b="0" dirty="0" smtClean="0">
                <a:latin typeface="Calibri"/>
                <a:cs typeface="Calibri"/>
                <a:sym typeface="Wingdings"/>
              </a:rPr>
              <a:t> and </a:t>
            </a:r>
            <a:r>
              <a:rPr lang="en-US" sz="1700" b="0" dirty="0" smtClean="0">
                <a:solidFill>
                  <a:srgbClr val="008000"/>
                </a:solidFill>
                <a:latin typeface="Calibri"/>
                <a:cs typeface="Calibri"/>
                <a:sym typeface="Wingdings"/>
              </a:rPr>
              <a:t>HPF</a:t>
            </a:r>
            <a:r>
              <a:rPr lang="en-US" sz="1700" b="0" dirty="0" smtClean="0">
                <a:latin typeface="Calibri"/>
                <a:cs typeface="Calibri"/>
                <a:sym typeface="Wingdings"/>
              </a:rPr>
              <a:t> </a:t>
            </a:r>
          </a:p>
          <a:p>
            <a:r>
              <a:rPr lang="en-US" sz="1700" b="0" dirty="0">
                <a:latin typeface="Calibri"/>
                <a:cs typeface="Calibri"/>
                <a:sym typeface="Wingdings"/>
              </a:rPr>
              <a:t> </a:t>
            </a:r>
            <a:r>
              <a:rPr lang="en-US" sz="1700" b="0" dirty="0" smtClean="0">
                <a:latin typeface="Calibri"/>
                <a:cs typeface="Calibri"/>
                <a:sym typeface="Wingdings"/>
              </a:rPr>
              <a:t>     </a:t>
            </a:r>
            <a:r>
              <a:rPr lang="en-US" sz="1700" b="0" u="sng" dirty="0" smtClean="0">
                <a:latin typeface="Calibri"/>
                <a:cs typeface="Calibri"/>
                <a:sym typeface="Wingdings"/>
              </a:rPr>
              <a:t>NOTE: </a:t>
            </a:r>
            <a:r>
              <a:rPr lang="en-US" sz="1700" b="0" u="sng" dirty="0" err="1" smtClean="0">
                <a:latin typeface="Calibri"/>
                <a:cs typeface="Calibri"/>
                <a:sym typeface="Wingdings"/>
              </a:rPr>
              <a:t>MADMap</a:t>
            </a:r>
            <a:r>
              <a:rPr lang="en-US" sz="1700" b="0" u="sng" dirty="0" smtClean="0">
                <a:latin typeface="Calibri"/>
                <a:cs typeface="Calibri"/>
                <a:sym typeface="Wingdings"/>
              </a:rPr>
              <a:t> and </a:t>
            </a:r>
            <a:r>
              <a:rPr lang="en-US" sz="1700" b="0" u="sng" dirty="0" err="1" smtClean="0">
                <a:latin typeface="Calibri"/>
                <a:cs typeface="Calibri"/>
                <a:sym typeface="Wingdings"/>
              </a:rPr>
              <a:t>JScanam</a:t>
            </a:r>
            <a:r>
              <a:rPr lang="en-US" sz="1700" b="0" u="sng" dirty="0" smtClean="0">
                <a:latin typeface="Calibri"/>
                <a:cs typeface="Calibri"/>
                <a:sym typeface="Wingdings"/>
              </a:rPr>
              <a:t> preserve emission on all angular scales</a:t>
            </a:r>
            <a:r>
              <a:rPr lang="en-US" sz="1700" b="0" dirty="0" smtClean="0">
                <a:latin typeface="Calibri"/>
                <a:cs typeface="Calibri"/>
                <a:sym typeface="Wingdings"/>
              </a:rPr>
              <a:t> </a:t>
            </a:r>
            <a:endParaRPr lang="en-US" sz="1700" b="0" dirty="0" smtClean="0">
              <a:solidFill>
                <a:srgbClr val="FF0000"/>
              </a:solidFill>
              <a:latin typeface="Calibri"/>
              <a:cs typeface="Calibri"/>
              <a:sym typeface="Wingdings"/>
            </a:endParaRPr>
          </a:p>
          <a:p>
            <a:endParaRPr lang="en-US" sz="1700" b="0" dirty="0">
              <a:latin typeface="Calibri"/>
              <a:cs typeface="Calibri"/>
              <a:sym typeface="Wingdings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1700" b="0" dirty="0" smtClean="0">
                <a:latin typeface="Calibri"/>
                <a:cs typeface="Calibri"/>
                <a:sym typeface="Wingdings"/>
              </a:rPr>
              <a:t> </a:t>
            </a:r>
            <a:r>
              <a:rPr lang="en-US" sz="1700" b="0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Level 3</a:t>
            </a:r>
            <a:r>
              <a:rPr lang="en-US" sz="1700" b="0" dirty="0" smtClean="0">
                <a:latin typeface="Calibri"/>
                <a:cs typeface="Calibri"/>
                <a:sym typeface="Wingdings"/>
              </a:rPr>
              <a:t>: </a:t>
            </a:r>
            <a:r>
              <a:rPr lang="en-US" sz="1700" b="0" dirty="0" smtClean="0">
                <a:solidFill>
                  <a:srgbClr val="008000"/>
                </a:solidFill>
                <a:latin typeface="Calibri"/>
                <a:cs typeface="Calibri"/>
                <a:sym typeface="Wingdings"/>
              </a:rPr>
              <a:t>maps </a:t>
            </a:r>
            <a:r>
              <a:rPr lang="en-US" sz="1700" b="0" dirty="0" smtClean="0">
                <a:latin typeface="Calibri"/>
                <a:cs typeface="Calibri"/>
                <a:sym typeface="Wingdings"/>
              </a:rPr>
              <a:t>obtained by combining all observations of a given field  </a:t>
            </a:r>
            <a:r>
              <a:rPr lang="en-US" sz="1700" b="0" dirty="0" smtClean="0">
                <a:solidFill>
                  <a:srgbClr val="008000"/>
                </a:solidFill>
                <a:latin typeface="Calibri"/>
                <a:cs typeface="Calibri"/>
                <a:sym typeface="Wingdings"/>
              </a:rPr>
              <a:t>from the same program</a:t>
            </a:r>
            <a:r>
              <a:rPr lang="en-US" sz="1700" b="0" dirty="0" smtClean="0">
                <a:latin typeface="Calibri"/>
                <a:cs typeface="Calibri"/>
                <a:sym typeface="Wingdings"/>
              </a:rPr>
              <a:t> – </a:t>
            </a:r>
            <a:r>
              <a:rPr lang="en-US" sz="1700" b="0" dirty="0" err="1" smtClean="0">
                <a:solidFill>
                  <a:srgbClr val="008000"/>
                </a:solidFill>
                <a:latin typeface="Calibri"/>
                <a:cs typeface="Calibri"/>
                <a:sym typeface="Wingdings"/>
              </a:rPr>
              <a:t>MADmap</a:t>
            </a:r>
            <a:r>
              <a:rPr lang="en-US" sz="1700" b="0" dirty="0" smtClean="0">
                <a:solidFill>
                  <a:srgbClr val="008000"/>
                </a:solidFill>
                <a:latin typeface="Calibri"/>
                <a:cs typeface="Calibri"/>
                <a:sym typeface="Wingdings"/>
              </a:rPr>
              <a:t> </a:t>
            </a:r>
            <a:r>
              <a:rPr lang="en-US" sz="1700" b="0" dirty="0" smtClean="0">
                <a:latin typeface="Calibri"/>
                <a:cs typeface="Calibri"/>
                <a:sym typeface="Wingdings"/>
              </a:rPr>
              <a:t>and </a:t>
            </a:r>
            <a:r>
              <a:rPr lang="en-US" sz="1700" b="0" dirty="0" err="1" smtClean="0">
                <a:solidFill>
                  <a:srgbClr val="008000"/>
                </a:solidFill>
                <a:latin typeface="Calibri"/>
                <a:cs typeface="Calibri"/>
                <a:sym typeface="Wingdings"/>
              </a:rPr>
              <a:t>Jscanam</a:t>
            </a:r>
            <a:r>
              <a:rPr lang="en-US" sz="1700" b="0" dirty="0" smtClean="0">
                <a:solidFill>
                  <a:srgbClr val="008000"/>
                </a:solidFill>
                <a:latin typeface="Calibri"/>
                <a:cs typeface="Calibri"/>
                <a:sym typeface="Wingdings"/>
              </a:rPr>
              <a:t> </a:t>
            </a:r>
          </a:p>
          <a:p>
            <a:endParaRPr lang="en-US" sz="17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710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371" y="6326624"/>
            <a:ext cx="92047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Arial" pitchFamily="-112" charset="0"/>
              </a:rPr>
              <a:t> </a:t>
            </a:r>
            <a:r>
              <a:rPr lang="en-US" sz="1200" dirty="0" smtClean="0">
                <a:latin typeface="Arial" pitchFamily="-112" charset="0"/>
              </a:rPr>
              <a:t>                                                                          NHSC PACS Webinars – July 2014</a:t>
            </a:r>
            <a:endParaRPr lang="en-US" sz="1200" dirty="0">
              <a:latin typeface="Arial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26024" y="479364"/>
            <a:ext cx="10263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0000FF"/>
                </a:solidFill>
                <a:latin typeface="Calibri"/>
                <a:cs typeface="Calibri"/>
              </a:rPr>
              <a:t>Level 1: calibrated frames</a:t>
            </a:r>
            <a:endParaRPr lang="en-US" sz="2800" b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93" y="1012991"/>
            <a:ext cx="7781225" cy="557784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9831078">
            <a:off x="-74314" y="3958762"/>
            <a:ext cx="855493" cy="293117"/>
          </a:xfrm>
          <a:prstGeom prst="righ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>
            <a:spLocks noChangeAspect="1"/>
          </p:cNvSpPr>
          <p:nvPr/>
        </p:nvSpPr>
        <p:spPr>
          <a:xfrm>
            <a:off x="7565310" y="2121960"/>
            <a:ext cx="1417406" cy="1367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/>
                <a:cs typeface="Calibri"/>
              </a:rPr>
              <a:t>This is the starting point for reprocessing your data</a:t>
            </a:r>
            <a:endParaRPr lang="en-US" sz="1600" dirty="0">
              <a:latin typeface="Calibri"/>
              <a:cs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845681" y="3341679"/>
            <a:ext cx="4910516" cy="2267712"/>
            <a:chOff x="5235900" y="4612838"/>
            <a:chExt cx="4910516" cy="2267712"/>
          </a:xfrm>
        </p:grpSpPr>
        <p:pic>
          <p:nvPicPr>
            <p:cNvPr id="14" name="Picture 13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5900" y="4612838"/>
              <a:ext cx="4910516" cy="226771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949937" y="4840256"/>
              <a:ext cx="1455439" cy="523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Calibri"/>
                  <a:cs typeface="Calibri"/>
                </a:rPr>
                <a:t>Spatial frame at a time sample</a:t>
              </a:r>
              <a:endParaRPr lang="en-US" sz="1400" dirty="0">
                <a:latin typeface="Calibri"/>
                <a:cs typeface="Calibri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798429" y="5812494"/>
            <a:ext cx="2771078" cy="24028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2673" y="3635352"/>
            <a:ext cx="1127931" cy="1726933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82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-600176" y="610577"/>
            <a:ext cx="10263895" cy="6130349"/>
            <a:chOff x="-600176" y="610577"/>
            <a:chExt cx="10263895" cy="6130349"/>
          </a:xfrm>
        </p:grpSpPr>
        <p:sp>
          <p:nvSpPr>
            <p:cNvPr id="6" name="TextBox 5"/>
            <p:cNvSpPr txBox="1"/>
            <p:nvPr/>
          </p:nvSpPr>
          <p:spPr>
            <a:xfrm>
              <a:off x="-600176" y="610577"/>
              <a:ext cx="102638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dirty="0" smtClean="0">
                  <a:solidFill>
                    <a:srgbClr val="0000FF"/>
                  </a:solidFill>
                  <a:latin typeface="Calibri"/>
                  <a:cs typeface="Calibri"/>
                </a:rPr>
                <a:t>Level 2: per-OBSID map</a:t>
              </a:r>
              <a:endParaRPr lang="en-US" sz="2800" b="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16219" y="6463927"/>
              <a:ext cx="920473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Arial" pitchFamily="-112" charset="0"/>
                </a:rPr>
                <a:t> </a:t>
              </a:r>
              <a:r>
                <a:rPr lang="en-US" sz="1200" dirty="0" smtClean="0">
                  <a:latin typeface="Arial" pitchFamily="-112" charset="0"/>
                </a:rPr>
                <a:t>                                                                          NHSC PACS Webinars – July 2014</a:t>
              </a:r>
              <a:endParaRPr lang="en-US" sz="1200" dirty="0">
                <a:latin typeface="Arial" pitchFamily="-11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1949" y="1146640"/>
              <a:ext cx="7786776" cy="5577840"/>
            </a:xfrm>
            <a:prstGeom prst="rect">
              <a:avLst/>
            </a:prstGeom>
          </p:spPr>
        </p:pic>
        <p:sp>
          <p:nvSpPr>
            <p:cNvPr id="9" name="Right Arrow 8"/>
            <p:cNvSpPr>
              <a:spLocks noChangeAspect="1"/>
            </p:cNvSpPr>
            <p:nvPr/>
          </p:nvSpPr>
          <p:spPr>
            <a:xfrm rot="19831078">
              <a:off x="7351" y="4520728"/>
              <a:ext cx="822131" cy="247318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18521" y="4188492"/>
              <a:ext cx="1127931" cy="1443469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8854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600176" y="544466"/>
            <a:ext cx="10263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0000FF"/>
                </a:solidFill>
                <a:latin typeface="Calibri"/>
                <a:cs typeface="Calibri"/>
              </a:rPr>
              <a:t>Level 2.5: OBSID pair (scan/X-scan) HPF map</a:t>
            </a:r>
            <a:endParaRPr lang="en-US" sz="2800" b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6219" y="6463927"/>
            <a:ext cx="92047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0000FF"/>
                </a:solidFill>
                <a:latin typeface="Arial" pitchFamily="-112" charset="0"/>
              </a:rPr>
              <a:t> </a:t>
            </a:r>
            <a:r>
              <a:rPr lang="en-US" sz="1200" b="0" dirty="0" smtClean="0">
                <a:solidFill>
                  <a:srgbClr val="0000FF"/>
                </a:solidFill>
                <a:latin typeface="Arial" pitchFamily="-112" charset="0"/>
              </a:rPr>
              <a:t>                                                                          NHSC PACS Webinars – July 2014</a:t>
            </a:r>
            <a:endParaRPr lang="en-US" sz="1200" b="0" dirty="0">
              <a:solidFill>
                <a:srgbClr val="0000FF"/>
              </a:solidFill>
              <a:latin typeface="Arial" pitchFamily="-11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51" y="1074096"/>
            <a:ext cx="7773491" cy="557784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37335" y="3837187"/>
            <a:ext cx="1127931" cy="1534909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solidFill>
                <a:srgbClr val="0000FF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9831078">
            <a:off x="169032" y="4485973"/>
            <a:ext cx="745765" cy="293117"/>
          </a:xfrm>
          <a:prstGeom prst="righ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924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-600176" y="614058"/>
            <a:ext cx="10263895" cy="6162616"/>
            <a:chOff x="-600176" y="614058"/>
            <a:chExt cx="10263895" cy="6162616"/>
          </a:xfrm>
        </p:grpSpPr>
        <p:sp>
          <p:nvSpPr>
            <p:cNvPr id="6" name="Rectangle 5"/>
            <p:cNvSpPr/>
            <p:nvPr/>
          </p:nvSpPr>
          <p:spPr>
            <a:xfrm>
              <a:off x="216219" y="6463927"/>
              <a:ext cx="920473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Arial" pitchFamily="-112" charset="0"/>
                </a:rPr>
                <a:t> </a:t>
              </a:r>
              <a:r>
                <a:rPr lang="en-US" sz="1200" dirty="0" smtClean="0">
                  <a:latin typeface="Arial" pitchFamily="-112" charset="0"/>
                </a:rPr>
                <a:t>                                                                          NHSC PACS Webinars – July 2014</a:t>
              </a:r>
              <a:endParaRPr lang="en-US" sz="1200" dirty="0">
                <a:latin typeface="Arial" pitchFamily="-11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600176" y="614058"/>
              <a:ext cx="102638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dirty="0" smtClean="0">
                  <a:solidFill>
                    <a:srgbClr val="0000FF"/>
                  </a:solidFill>
                  <a:latin typeface="Calibri"/>
                  <a:cs typeface="Calibri"/>
                </a:rPr>
                <a:t>Level 2.5: OBSID pair (scan/X-scan) </a:t>
              </a:r>
              <a:r>
                <a:rPr lang="en-US" sz="2800" b="0" dirty="0" err="1" smtClean="0">
                  <a:solidFill>
                    <a:srgbClr val="0000FF"/>
                  </a:solidFill>
                  <a:latin typeface="Calibri"/>
                  <a:cs typeface="Calibri"/>
                </a:rPr>
                <a:t>MADMap</a:t>
              </a:r>
              <a:r>
                <a:rPr lang="en-US" sz="2800" b="0" dirty="0" smtClean="0">
                  <a:solidFill>
                    <a:srgbClr val="0000FF"/>
                  </a:solidFill>
                  <a:latin typeface="Calibri"/>
                  <a:cs typeface="Calibri"/>
                </a:rPr>
                <a:t> map</a:t>
              </a:r>
              <a:endParaRPr lang="en-US" sz="2800" b="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3728" y="1198834"/>
              <a:ext cx="7635945" cy="5577840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843728" y="3604427"/>
              <a:ext cx="1201083" cy="1864091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19831078">
              <a:off x="74052" y="4001362"/>
              <a:ext cx="974366" cy="293117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6887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-600176" y="614058"/>
            <a:ext cx="10263895" cy="6131838"/>
            <a:chOff x="-600176" y="614058"/>
            <a:chExt cx="10263895" cy="6131838"/>
          </a:xfrm>
        </p:grpSpPr>
        <p:sp>
          <p:nvSpPr>
            <p:cNvPr id="6" name="Rectangle 5"/>
            <p:cNvSpPr/>
            <p:nvPr/>
          </p:nvSpPr>
          <p:spPr>
            <a:xfrm>
              <a:off x="216219" y="6463927"/>
              <a:ext cx="920473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Arial" pitchFamily="-112" charset="0"/>
                </a:rPr>
                <a:t> </a:t>
              </a:r>
              <a:r>
                <a:rPr lang="en-US" sz="1200" dirty="0" smtClean="0">
                  <a:latin typeface="Arial" pitchFamily="-112" charset="0"/>
                </a:rPr>
                <a:t>                                                                          NHSC PACS Webinars – July 2014</a:t>
              </a:r>
              <a:endParaRPr lang="en-US" sz="1200" dirty="0">
                <a:latin typeface="Arial" pitchFamily="-11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600176" y="614058"/>
              <a:ext cx="102638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dirty="0" smtClean="0">
                  <a:solidFill>
                    <a:srgbClr val="0000FF"/>
                  </a:solidFill>
                  <a:latin typeface="Calibri"/>
                  <a:cs typeface="Calibri"/>
                </a:rPr>
                <a:t>Level 3: all OBSID pairs from the </a:t>
              </a:r>
              <a:r>
                <a:rPr lang="en-US" sz="2800" b="0" u="sng" dirty="0" smtClean="0">
                  <a:solidFill>
                    <a:srgbClr val="0000FF"/>
                  </a:solidFill>
                  <a:latin typeface="Calibri"/>
                  <a:cs typeface="Calibri"/>
                </a:rPr>
                <a:t>same</a:t>
              </a:r>
              <a:r>
                <a:rPr lang="en-US" sz="2800" b="0" dirty="0" smtClean="0">
                  <a:solidFill>
                    <a:srgbClr val="0000FF"/>
                  </a:solidFill>
                  <a:latin typeface="Calibri"/>
                  <a:cs typeface="Calibri"/>
                </a:rPr>
                <a:t> program / HPF</a:t>
              </a:r>
              <a:endParaRPr lang="en-US" sz="2800" b="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2837" y="1168056"/>
              <a:ext cx="7617858" cy="5577840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782837" y="4142945"/>
              <a:ext cx="999915" cy="1050277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19831078">
              <a:off x="87325" y="4477906"/>
              <a:ext cx="974366" cy="293117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5072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0" y="6042968"/>
            <a:ext cx="9144000" cy="50155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013" y="1171868"/>
            <a:ext cx="7846195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b="0" u="sng" dirty="0">
                <a:solidFill>
                  <a:srgbClr val="008000"/>
                </a:solidFill>
                <a:latin typeface="Calibri"/>
                <a:cs typeface="Calibri"/>
              </a:rPr>
              <a:t>l</a:t>
            </a:r>
            <a:r>
              <a:rPr lang="en-US" b="0" u="sng" dirty="0" smtClean="0">
                <a:solidFill>
                  <a:srgbClr val="008000"/>
                </a:solidFill>
                <a:latin typeface="Calibri"/>
                <a:cs typeface="Calibri"/>
              </a:rPr>
              <a:t>evel 0:</a:t>
            </a:r>
          </a:p>
          <a:p>
            <a:r>
              <a:rPr lang="en-US" b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b="0" dirty="0" smtClean="0">
                <a:solidFill>
                  <a:srgbClr val="FF0000"/>
                </a:solidFill>
                <a:latin typeface="Calibri"/>
                <a:cs typeface="Calibri"/>
              </a:rPr>
              <a:t>     </a:t>
            </a:r>
            <a:r>
              <a:rPr lang="en-US" sz="1400" b="0" dirty="0" smtClean="0">
                <a:latin typeface="Calibri"/>
                <a:cs typeface="Calibri"/>
              </a:rPr>
              <a:t>HPENG: engineering  </a:t>
            </a:r>
          </a:p>
          <a:p>
            <a:r>
              <a:rPr lang="en-US" sz="1400" b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1400" b="0" dirty="0" smtClean="0">
                <a:solidFill>
                  <a:srgbClr val="FF0000"/>
                </a:solidFill>
                <a:latin typeface="Calibri"/>
                <a:cs typeface="Calibri"/>
              </a:rPr>
              <a:t>       </a:t>
            </a:r>
            <a:r>
              <a:rPr lang="en-US" sz="1400" b="0" dirty="0" smtClean="0">
                <a:latin typeface="Calibri"/>
                <a:cs typeface="Calibri"/>
              </a:rPr>
              <a:t>HPGENHK: housekeeping </a:t>
            </a:r>
          </a:p>
          <a:p>
            <a:r>
              <a:rPr lang="en-US" sz="1400" b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1400" b="0" dirty="0" smtClean="0">
                <a:solidFill>
                  <a:srgbClr val="FF0000"/>
                </a:solidFill>
                <a:latin typeface="Calibri"/>
                <a:cs typeface="Calibri"/>
              </a:rPr>
              <a:t>       HPPAVGB/HPPAVGR: </a:t>
            </a:r>
            <a:r>
              <a:rPr lang="en-US" sz="1400" b="0" dirty="0" smtClean="0">
                <a:latin typeface="Calibri"/>
                <a:cs typeface="Calibri"/>
              </a:rPr>
              <a:t>Herschel PACS Photometer Averaged Blue/Red Data (</a:t>
            </a:r>
            <a:r>
              <a:rPr lang="en-US" sz="1400" b="0" dirty="0" smtClean="0">
                <a:latin typeface="Calibri"/>
                <a:cs typeface="Calibri"/>
                <a:sym typeface="Wingdings"/>
              </a:rPr>
              <a:t> “Signal” in /0)</a:t>
            </a:r>
            <a:endParaRPr lang="en-US" sz="1400" b="0" dirty="0" smtClean="0">
              <a:latin typeface="Calibri"/>
              <a:cs typeface="Calibri"/>
            </a:endParaRPr>
          </a:p>
          <a:p>
            <a:r>
              <a:rPr lang="en-US" sz="1400" b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1400" b="0" dirty="0" smtClean="0">
                <a:solidFill>
                  <a:srgbClr val="FF0000"/>
                </a:solidFill>
                <a:latin typeface="Calibri"/>
                <a:cs typeface="Calibri"/>
              </a:rPr>
              <a:t>       </a:t>
            </a:r>
            <a:r>
              <a:rPr lang="en-US" sz="1400" b="0" dirty="0" smtClean="0">
                <a:latin typeface="Calibri"/>
                <a:cs typeface="Calibri"/>
              </a:rPr>
              <a:t>HPPDMCB/HPPDMCR: raw data (blue/red) </a:t>
            </a:r>
          </a:p>
          <a:p>
            <a:r>
              <a:rPr lang="en-US" sz="1400" b="0" dirty="0">
                <a:latin typeface="Calibri"/>
                <a:cs typeface="Calibri"/>
              </a:rPr>
              <a:t> </a:t>
            </a:r>
            <a:r>
              <a:rPr lang="en-US" sz="1400" b="0" dirty="0" smtClean="0">
                <a:latin typeface="Calibri"/>
                <a:cs typeface="Calibri"/>
              </a:rPr>
              <a:t>       HPPHK: housekeeping</a:t>
            </a:r>
          </a:p>
          <a:p>
            <a:endParaRPr lang="en-US" sz="1400" b="0" dirty="0">
              <a:latin typeface="Calibri"/>
              <a:cs typeface="Calibri"/>
            </a:endParaRPr>
          </a:p>
          <a:p>
            <a:pPr marL="285750" indent="-285750">
              <a:lnSpc>
                <a:spcPct val="70000"/>
              </a:lnSpc>
              <a:buFont typeface="Wingdings" charset="2"/>
              <a:buChar char="Ø"/>
            </a:pPr>
            <a:r>
              <a:rPr lang="en-US" b="0" dirty="0" smtClean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b="0" u="sng" dirty="0">
                <a:solidFill>
                  <a:srgbClr val="008000"/>
                </a:solidFill>
                <a:latin typeface="Calibri"/>
                <a:cs typeface="Calibri"/>
              </a:rPr>
              <a:t>l</a:t>
            </a:r>
            <a:r>
              <a:rPr lang="en-US" b="0" u="sng" dirty="0" smtClean="0">
                <a:solidFill>
                  <a:srgbClr val="008000"/>
                </a:solidFill>
                <a:latin typeface="Calibri"/>
                <a:cs typeface="Calibri"/>
              </a:rPr>
              <a:t>evel 1:</a:t>
            </a:r>
            <a:r>
              <a:rPr lang="en-US" sz="1400" b="0" u="sng" dirty="0" smtClean="0">
                <a:latin typeface="Calibri"/>
                <a:cs typeface="Calibri"/>
              </a:rPr>
              <a:t> </a:t>
            </a:r>
          </a:p>
          <a:p>
            <a:r>
              <a:rPr lang="en-US" sz="1400" b="0" dirty="0">
                <a:latin typeface="Calibri"/>
                <a:cs typeface="Calibri"/>
              </a:rPr>
              <a:t> </a:t>
            </a:r>
            <a:r>
              <a:rPr lang="en-US" sz="1400" b="0" dirty="0" smtClean="0">
                <a:latin typeface="Calibri"/>
                <a:cs typeface="Calibri"/>
              </a:rPr>
              <a:t>       </a:t>
            </a:r>
            <a:r>
              <a:rPr lang="en-US" sz="1400" b="0" dirty="0">
                <a:latin typeface="Calibri"/>
                <a:cs typeface="Calibri"/>
              </a:rPr>
              <a:t> </a:t>
            </a:r>
            <a:r>
              <a:rPr lang="en-US" sz="1400" b="0" dirty="0">
                <a:solidFill>
                  <a:srgbClr val="FF0000"/>
                </a:solidFill>
                <a:latin typeface="Calibri"/>
                <a:cs typeface="Calibri"/>
              </a:rPr>
              <a:t>HPPAVGB/HPPAVGR: </a:t>
            </a:r>
            <a:r>
              <a:rPr lang="en-US" sz="1400" b="0" dirty="0">
                <a:latin typeface="Calibri"/>
                <a:cs typeface="Calibri"/>
              </a:rPr>
              <a:t>Herschel PACS Photometer Averaged Blue/Red Data (</a:t>
            </a:r>
            <a:r>
              <a:rPr lang="en-US" sz="1400" b="0" dirty="0">
                <a:latin typeface="Calibri"/>
                <a:cs typeface="Calibri"/>
                <a:sym typeface="Wingdings"/>
              </a:rPr>
              <a:t> “Signal</a:t>
            </a:r>
            <a:r>
              <a:rPr lang="en-US" sz="1400" b="0" dirty="0" smtClean="0">
                <a:latin typeface="Calibri"/>
                <a:cs typeface="Calibri"/>
                <a:sym typeface="Wingdings"/>
              </a:rPr>
              <a:t>” in /0)</a:t>
            </a:r>
            <a:endParaRPr lang="en-US" sz="1400" b="0" dirty="0" smtClean="0">
              <a:latin typeface="Calibri"/>
              <a:cs typeface="Calibri"/>
            </a:endParaRPr>
          </a:p>
          <a:p>
            <a:endParaRPr lang="en-US" sz="1400" b="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70000"/>
              </a:lnSpc>
              <a:buFont typeface="Wingdings" charset="2"/>
              <a:buChar char="Ø"/>
            </a:pPr>
            <a:r>
              <a:rPr lang="en-US" b="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b="0" u="sng" dirty="0">
                <a:solidFill>
                  <a:srgbClr val="008000"/>
                </a:solidFill>
                <a:latin typeface="Calibri"/>
                <a:cs typeface="Calibri"/>
              </a:rPr>
              <a:t>l</a:t>
            </a:r>
            <a:r>
              <a:rPr lang="en-US" b="0" u="sng" dirty="0" smtClean="0">
                <a:solidFill>
                  <a:srgbClr val="008000"/>
                </a:solidFill>
                <a:latin typeface="Calibri"/>
                <a:cs typeface="Calibri"/>
              </a:rPr>
              <a:t>evel 2:</a:t>
            </a:r>
          </a:p>
          <a:p>
            <a:r>
              <a:rPr lang="en-US" b="0" dirty="0" smtClean="0">
                <a:solidFill>
                  <a:srgbClr val="008000"/>
                </a:solidFill>
                <a:latin typeface="Calibri"/>
                <a:cs typeface="Calibri"/>
              </a:rPr>
              <a:t>       </a:t>
            </a:r>
            <a:r>
              <a:rPr lang="en-US" sz="1400" b="0" dirty="0" smtClean="0">
                <a:solidFill>
                  <a:srgbClr val="FF0000"/>
                </a:solidFill>
                <a:latin typeface="Calibri"/>
                <a:cs typeface="Calibri"/>
              </a:rPr>
              <a:t>HPPPMAPB/HPPPMAPR: </a:t>
            </a:r>
            <a:r>
              <a:rPr lang="en-US" sz="1400" b="0" dirty="0" smtClean="0">
                <a:latin typeface="Calibri"/>
                <a:cs typeface="Calibri"/>
              </a:rPr>
              <a:t>Herschel PACS Photometer </a:t>
            </a:r>
            <a:r>
              <a:rPr lang="en-US" sz="1400" b="0" dirty="0" err="1" smtClean="0">
                <a:latin typeface="Calibri"/>
                <a:cs typeface="Calibri"/>
              </a:rPr>
              <a:t>Phot</a:t>
            </a:r>
            <a:r>
              <a:rPr lang="en-US" sz="1400" b="0" dirty="0" smtClean="0">
                <a:latin typeface="Calibri"/>
                <a:cs typeface="Calibri"/>
              </a:rPr>
              <a:t>-project Map Blue/Red</a:t>
            </a:r>
          </a:p>
          <a:p>
            <a:r>
              <a:rPr lang="en-US" sz="1400" b="0" dirty="0">
                <a:latin typeface="Calibri"/>
                <a:cs typeface="Calibri"/>
              </a:rPr>
              <a:t> </a:t>
            </a:r>
            <a:r>
              <a:rPr lang="en-US" sz="1400" b="0" dirty="0" smtClean="0">
                <a:latin typeface="Calibri"/>
                <a:cs typeface="Calibri"/>
              </a:rPr>
              <a:t>                                                      (</a:t>
            </a:r>
            <a:r>
              <a:rPr lang="en-US" sz="1400" b="0" dirty="0" smtClean="0">
                <a:latin typeface="Calibri"/>
                <a:cs typeface="Calibri"/>
                <a:sym typeface="Wingdings"/>
              </a:rPr>
              <a:t> “image”, “error”, “coverage”) </a:t>
            </a:r>
            <a:r>
              <a:rPr lang="en-US" sz="1400" b="0" dirty="0" smtClean="0">
                <a:latin typeface="Calibri"/>
                <a:cs typeface="Calibri"/>
              </a:rPr>
              <a:t> </a:t>
            </a:r>
          </a:p>
          <a:p>
            <a:endParaRPr lang="en-US" sz="1400" b="0" dirty="0">
              <a:solidFill>
                <a:srgbClr val="008000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70000"/>
              </a:lnSpc>
              <a:buFont typeface="Wingdings" charset="2"/>
              <a:buChar char="Ø"/>
            </a:pPr>
            <a:r>
              <a:rPr lang="en-US" b="0" dirty="0" smtClean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b="0" u="sng" dirty="0">
                <a:solidFill>
                  <a:srgbClr val="008000"/>
                </a:solidFill>
                <a:latin typeface="Calibri"/>
                <a:cs typeface="Calibri"/>
              </a:rPr>
              <a:t>l</a:t>
            </a:r>
            <a:r>
              <a:rPr lang="en-US" b="0" u="sng" dirty="0" smtClean="0">
                <a:solidFill>
                  <a:srgbClr val="008000"/>
                </a:solidFill>
                <a:latin typeface="Calibri"/>
                <a:cs typeface="Calibri"/>
              </a:rPr>
              <a:t>evel 2.5:</a:t>
            </a:r>
          </a:p>
          <a:p>
            <a:r>
              <a:rPr lang="en-US" b="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b="0" dirty="0" smtClean="0">
                <a:solidFill>
                  <a:srgbClr val="008000"/>
                </a:solidFill>
                <a:latin typeface="Calibri"/>
                <a:cs typeface="Calibri"/>
              </a:rPr>
              <a:t>      </a:t>
            </a:r>
            <a:r>
              <a:rPr lang="en-US" sz="1400" b="0" dirty="0" smtClean="0">
                <a:solidFill>
                  <a:srgbClr val="FF0000"/>
                </a:solidFill>
                <a:latin typeface="Calibri"/>
                <a:cs typeface="Calibri"/>
              </a:rPr>
              <a:t>HPPPCOMB/HPPPCOMR:</a:t>
            </a:r>
            <a:r>
              <a:rPr lang="en-US" sz="1400" b="0" dirty="0" smtClean="0">
                <a:latin typeface="Calibri"/>
                <a:cs typeface="Calibri"/>
              </a:rPr>
              <a:t> Herschel PACS Photometer  Combined </a:t>
            </a:r>
            <a:r>
              <a:rPr lang="en-US" sz="1400" b="0" dirty="0" err="1" smtClean="0">
                <a:latin typeface="Calibri"/>
                <a:cs typeface="Calibri"/>
              </a:rPr>
              <a:t>MADMap</a:t>
            </a:r>
            <a:r>
              <a:rPr lang="en-US" sz="1400" b="0" dirty="0" smtClean="0">
                <a:latin typeface="Calibri"/>
                <a:cs typeface="Calibri"/>
              </a:rPr>
              <a:t> Blue/Red </a:t>
            </a:r>
          </a:p>
          <a:p>
            <a:r>
              <a:rPr lang="en-US" sz="1400" b="0" dirty="0">
                <a:latin typeface="Calibri"/>
                <a:cs typeface="Calibri"/>
              </a:rPr>
              <a:t> </a:t>
            </a:r>
            <a:r>
              <a:rPr lang="en-US" sz="1400" b="0" dirty="0" smtClean="0">
                <a:latin typeface="Calibri"/>
                <a:cs typeface="Calibri"/>
              </a:rPr>
              <a:t>                                                     (</a:t>
            </a:r>
            <a:r>
              <a:rPr lang="en-US" sz="1400" b="0" dirty="0" smtClean="0">
                <a:latin typeface="Calibri"/>
                <a:cs typeface="Calibri"/>
                <a:sym typeface="Wingdings"/>
              </a:rPr>
              <a:t> </a:t>
            </a:r>
            <a:r>
              <a:rPr lang="en-US" sz="1400" b="0" dirty="0">
                <a:latin typeface="Calibri"/>
                <a:cs typeface="Calibri"/>
                <a:sym typeface="Wingdings"/>
              </a:rPr>
              <a:t>“image”, “coverage”, “error” in </a:t>
            </a:r>
            <a:r>
              <a:rPr lang="en-US" sz="1400" b="0" dirty="0" smtClean="0">
                <a:latin typeface="Calibri"/>
                <a:cs typeface="Calibri"/>
                <a:sym typeface="Wingdings"/>
              </a:rPr>
              <a:t>/</a:t>
            </a:r>
            <a:r>
              <a:rPr lang="en-US" sz="1400" b="0" dirty="0" err="1" smtClean="0">
                <a:latin typeface="Calibri"/>
                <a:cs typeface="Calibri"/>
                <a:sym typeface="Wingdings"/>
              </a:rPr>
              <a:t>correctedmap</a:t>
            </a:r>
            <a:r>
              <a:rPr lang="en-US" sz="1400" b="0" dirty="0" smtClean="0">
                <a:latin typeface="Calibri"/>
                <a:cs typeface="Calibri"/>
                <a:sym typeface="Wingdings"/>
              </a:rPr>
              <a:t>, /</a:t>
            </a:r>
            <a:r>
              <a:rPr lang="en-US" sz="1400" b="0" dirty="0" err="1" smtClean="0">
                <a:latin typeface="Calibri"/>
                <a:cs typeface="Calibri"/>
                <a:sym typeface="Wingdings"/>
              </a:rPr>
              <a:t>madmap</a:t>
            </a:r>
            <a:r>
              <a:rPr lang="en-US" sz="1400" b="0" dirty="0" smtClean="0">
                <a:latin typeface="Calibri"/>
                <a:cs typeface="Calibri"/>
                <a:sym typeface="Wingdings"/>
              </a:rPr>
              <a:t>, /</a:t>
            </a:r>
            <a:r>
              <a:rPr lang="en-US" sz="1400" b="0" dirty="0" err="1" smtClean="0">
                <a:latin typeface="Calibri"/>
                <a:cs typeface="Calibri"/>
                <a:sym typeface="Wingdings"/>
              </a:rPr>
              <a:t>naivemap</a:t>
            </a:r>
            <a:r>
              <a:rPr lang="en-US" sz="1400" b="0" dirty="0" smtClean="0">
                <a:latin typeface="Calibri"/>
                <a:cs typeface="Calibri"/>
                <a:sym typeface="Wingdings"/>
              </a:rPr>
              <a:t>)</a:t>
            </a:r>
            <a:endParaRPr lang="en-US" sz="1400" b="0" dirty="0" smtClean="0">
              <a:latin typeface="Calibri"/>
              <a:cs typeface="Calibri"/>
            </a:endParaRPr>
          </a:p>
          <a:p>
            <a:r>
              <a:rPr lang="en-US" sz="1400" b="0" dirty="0">
                <a:latin typeface="Calibri"/>
                <a:cs typeface="Calibri"/>
              </a:rPr>
              <a:t> </a:t>
            </a:r>
            <a:r>
              <a:rPr lang="en-US" sz="1400" b="0" dirty="0" smtClean="0">
                <a:latin typeface="Calibri"/>
                <a:cs typeface="Calibri"/>
              </a:rPr>
              <a:t>        </a:t>
            </a:r>
            <a:r>
              <a:rPr lang="en-US" sz="1400" b="0" dirty="0" smtClean="0">
                <a:solidFill>
                  <a:srgbClr val="FF0000"/>
                </a:solidFill>
                <a:latin typeface="Calibri"/>
                <a:cs typeface="Calibri"/>
              </a:rPr>
              <a:t>HPPPMOSB/HPPPMOSR: </a:t>
            </a:r>
            <a:r>
              <a:rPr lang="en-US" sz="1400" b="0" dirty="0" smtClean="0">
                <a:latin typeface="Calibri"/>
                <a:cs typeface="Calibri"/>
              </a:rPr>
              <a:t>Herschel PACS Photometer </a:t>
            </a:r>
            <a:r>
              <a:rPr lang="en-US" sz="1400" b="0" dirty="0" err="1" smtClean="0">
                <a:latin typeface="Calibri"/>
                <a:cs typeface="Calibri"/>
              </a:rPr>
              <a:t>Phot</a:t>
            </a:r>
            <a:r>
              <a:rPr lang="en-US" sz="1400" b="0" dirty="0" smtClean="0">
                <a:latin typeface="Calibri"/>
                <a:cs typeface="Calibri"/>
              </a:rPr>
              <a:t>-project Mosaic Blur/Red </a:t>
            </a:r>
          </a:p>
          <a:p>
            <a:r>
              <a:rPr lang="en-US" sz="1400" b="0" dirty="0">
                <a:latin typeface="Calibri"/>
                <a:cs typeface="Calibri"/>
              </a:rPr>
              <a:t> </a:t>
            </a:r>
            <a:r>
              <a:rPr lang="en-US" sz="1400" b="0" dirty="0" smtClean="0">
                <a:latin typeface="Calibri"/>
                <a:cs typeface="Calibri"/>
              </a:rPr>
              <a:t>                                                      (</a:t>
            </a:r>
            <a:r>
              <a:rPr lang="en-US" sz="1400" b="0" dirty="0" smtClean="0">
                <a:latin typeface="Calibri"/>
                <a:cs typeface="Calibri"/>
                <a:sym typeface="Wingdings"/>
              </a:rPr>
              <a:t> “image”, “coverage”, “error” in /</a:t>
            </a:r>
            <a:r>
              <a:rPr lang="en-US" sz="1400" b="0" dirty="0" err="1" smtClean="0">
                <a:latin typeface="Calibri"/>
                <a:cs typeface="Calibri"/>
                <a:sym typeface="Wingdings"/>
              </a:rPr>
              <a:t>photProject</a:t>
            </a:r>
            <a:r>
              <a:rPr lang="en-US" sz="1400" b="0" dirty="0" smtClean="0">
                <a:latin typeface="Calibri"/>
                <a:cs typeface="Calibri"/>
                <a:sym typeface="Wingdings"/>
              </a:rPr>
              <a:t>) </a:t>
            </a:r>
          </a:p>
          <a:p>
            <a:pPr marL="285750" indent="-285750">
              <a:lnSpc>
                <a:spcPct val="70000"/>
              </a:lnSpc>
              <a:buFont typeface="Wingdings" charset="2"/>
              <a:buChar char="Ø"/>
            </a:pPr>
            <a:r>
              <a:rPr lang="en-US" b="0" dirty="0" smtClean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b="0" u="sng" dirty="0" smtClean="0">
                <a:solidFill>
                  <a:srgbClr val="008000"/>
                </a:solidFill>
                <a:latin typeface="Calibri"/>
                <a:cs typeface="Calibri"/>
              </a:rPr>
              <a:t>level 3:</a:t>
            </a:r>
            <a:endParaRPr lang="en-US" b="0" dirty="0" smtClean="0">
              <a:solidFill>
                <a:srgbClr val="008000"/>
              </a:solidFill>
              <a:latin typeface="Calibri"/>
              <a:cs typeface="Calibri"/>
            </a:endParaRPr>
          </a:p>
          <a:p>
            <a:r>
              <a:rPr lang="en-US" b="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b="0" dirty="0" smtClean="0">
                <a:solidFill>
                  <a:srgbClr val="008000"/>
                </a:solidFill>
                <a:latin typeface="Calibri"/>
                <a:cs typeface="Calibri"/>
              </a:rPr>
              <a:t>      </a:t>
            </a:r>
            <a:r>
              <a:rPr lang="en-US" sz="1400" b="0" dirty="0" smtClean="0">
                <a:solidFill>
                  <a:srgbClr val="FF0000"/>
                </a:solidFill>
                <a:latin typeface="Calibri"/>
                <a:cs typeface="Calibri"/>
              </a:rPr>
              <a:t>HPPPMOSB</a:t>
            </a:r>
            <a:r>
              <a:rPr lang="en-US" sz="1400" b="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lang="en-US" sz="1400" b="0" dirty="0" smtClean="0">
                <a:solidFill>
                  <a:srgbClr val="FF0000"/>
                </a:solidFill>
                <a:latin typeface="Calibri"/>
                <a:cs typeface="Calibri"/>
              </a:rPr>
              <a:t>HPPPMOSR</a:t>
            </a:r>
            <a:r>
              <a:rPr lang="en-US" sz="1400" b="0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lang="en-US" sz="1400" b="0" dirty="0">
                <a:latin typeface="Calibri"/>
                <a:cs typeface="Calibri"/>
              </a:rPr>
              <a:t>Herschel PACS Photometer </a:t>
            </a:r>
            <a:r>
              <a:rPr lang="en-US" sz="1400" b="0" dirty="0" err="1">
                <a:latin typeface="Calibri"/>
                <a:cs typeface="Calibri"/>
              </a:rPr>
              <a:t>Phot</a:t>
            </a:r>
            <a:r>
              <a:rPr lang="en-US" sz="1400" b="0" dirty="0">
                <a:latin typeface="Calibri"/>
                <a:cs typeface="Calibri"/>
              </a:rPr>
              <a:t>-project Map Blue/Red</a:t>
            </a:r>
          </a:p>
          <a:p>
            <a:r>
              <a:rPr lang="en-US" b="0" dirty="0">
                <a:latin typeface="Calibri"/>
                <a:cs typeface="Calibri"/>
              </a:rPr>
              <a:t>                                          </a:t>
            </a:r>
            <a:r>
              <a:rPr lang="en-US" sz="1400" b="0" dirty="0" smtClean="0">
                <a:latin typeface="Calibri"/>
                <a:cs typeface="Calibri"/>
              </a:rPr>
              <a:t>(</a:t>
            </a:r>
            <a:r>
              <a:rPr lang="en-US" sz="1400" b="0" dirty="0">
                <a:latin typeface="Calibri"/>
                <a:cs typeface="Calibri"/>
                <a:sym typeface="Wingdings"/>
              </a:rPr>
              <a:t> “image”, “error”, “coverage”) </a:t>
            </a:r>
            <a:endParaRPr lang="en-US" sz="1400" b="0" dirty="0" smtClean="0">
              <a:solidFill>
                <a:srgbClr val="008000"/>
              </a:solidFill>
              <a:latin typeface="Calibri"/>
              <a:cs typeface="Calibri"/>
            </a:endParaRPr>
          </a:p>
          <a:p>
            <a:r>
              <a:rPr lang="en-US" b="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b="0" dirty="0" smtClean="0">
                <a:solidFill>
                  <a:srgbClr val="008000"/>
                </a:solidFill>
                <a:latin typeface="Calibri"/>
                <a:cs typeface="Calibri"/>
              </a:rPr>
              <a:t>      </a:t>
            </a:r>
          </a:p>
          <a:p>
            <a:endParaRPr lang="en-US" b="0" dirty="0" smtClean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600176" y="668252"/>
            <a:ext cx="10263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0000FF"/>
                </a:solidFill>
                <a:latin typeface="Calibri"/>
                <a:cs typeface="Calibri"/>
              </a:rPr>
              <a:t>Summary of PACS photometer archived products</a:t>
            </a:r>
            <a:endParaRPr lang="en-US" sz="2800" b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1418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6018699"/>
            <a:ext cx="9144000" cy="38830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70830" y="623483"/>
            <a:ext cx="8564340" cy="5839481"/>
            <a:chOff x="970830" y="510223"/>
            <a:chExt cx="8564340" cy="5839481"/>
          </a:xfrm>
        </p:grpSpPr>
        <p:sp>
          <p:nvSpPr>
            <p:cNvPr id="7" name="TextBox 6"/>
            <p:cNvSpPr txBox="1"/>
            <p:nvPr/>
          </p:nvSpPr>
          <p:spPr>
            <a:xfrm>
              <a:off x="1396983" y="510223"/>
              <a:ext cx="653236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dirty="0" smtClean="0">
                  <a:solidFill>
                    <a:srgbClr val="FF0000"/>
                  </a:solidFill>
                  <a:latin typeface="Calibri"/>
                  <a:cs typeface="Calibri"/>
                </a:rPr>
                <a:t>Note about </a:t>
              </a:r>
              <a:r>
                <a:rPr lang="en-US" sz="2800" b="0" dirty="0" err="1" smtClean="0">
                  <a:solidFill>
                    <a:srgbClr val="FF0000"/>
                  </a:solidFill>
                  <a:latin typeface="Calibri"/>
                  <a:cs typeface="Calibri"/>
                </a:rPr>
                <a:t>MADMap</a:t>
              </a:r>
              <a:r>
                <a:rPr lang="en-US" sz="2800" b="0" dirty="0" smtClean="0">
                  <a:solidFill>
                    <a:srgbClr val="FF0000"/>
                  </a:solidFill>
                  <a:latin typeface="Calibri"/>
                  <a:cs typeface="Calibri"/>
                </a:rPr>
                <a:t> products</a:t>
              </a:r>
              <a:endParaRPr lang="en-US" sz="2800" b="0" dirty="0">
                <a:latin typeface="Calibri"/>
                <a:cs typeface="Calibri"/>
              </a:endParaRPr>
            </a:p>
            <a:p>
              <a:pPr algn="ctr"/>
              <a:r>
                <a:rPr lang="en-US" sz="2200" b="0" dirty="0" smtClean="0">
                  <a:solidFill>
                    <a:srgbClr val="FF0000"/>
                  </a:solidFill>
                  <a:latin typeface="Calibri"/>
                  <a:cs typeface="Calibri"/>
                </a:rPr>
                <a:t>(..this is a recurrent question)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9319" y="1467546"/>
              <a:ext cx="7005061" cy="3657600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970830" y="3826947"/>
              <a:ext cx="1569227" cy="914400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85326" y="3810236"/>
              <a:ext cx="2556464" cy="132343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3366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 smtClean="0">
                  <a:latin typeface="Calibri"/>
                  <a:cs typeface="Calibri"/>
                </a:rPr>
                <a:t>These 3 products are </a:t>
              </a:r>
              <a:r>
                <a:rPr lang="en-US" sz="1600" b="0" dirty="0" smtClean="0">
                  <a:solidFill>
                    <a:srgbClr val="FF0000"/>
                  </a:solidFill>
                  <a:latin typeface="Calibri"/>
                  <a:cs typeface="Calibri"/>
                </a:rPr>
                <a:t>different flavors </a:t>
              </a:r>
              <a:r>
                <a:rPr lang="en-US" sz="1600" b="0" dirty="0" smtClean="0">
                  <a:latin typeface="Calibri"/>
                  <a:cs typeface="Calibri"/>
                </a:rPr>
                <a:t>of </a:t>
              </a:r>
              <a:r>
                <a:rPr lang="en-US" sz="1600" b="0" dirty="0" err="1" smtClean="0">
                  <a:latin typeface="Calibri"/>
                  <a:cs typeface="Calibri"/>
                </a:rPr>
                <a:t>MADMap</a:t>
              </a:r>
              <a:r>
                <a:rPr lang="en-US" sz="1600" b="0" dirty="0" smtClean="0">
                  <a:latin typeface="Calibri"/>
                  <a:cs typeface="Calibri"/>
                </a:rPr>
                <a:t> maps and correspond to different levels of the </a:t>
              </a:r>
              <a:r>
                <a:rPr lang="en-US" sz="1600" b="0" dirty="0" err="1" smtClean="0">
                  <a:latin typeface="Calibri"/>
                  <a:cs typeface="Calibri"/>
                </a:rPr>
                <a:t>MADMap</a:t>
              </a:r>
              <a:r>
                <a:rPr lang="en-US" sz="1600" b="0" dirty="0" smtClean="0">
                  <a:latin typeface="Calibri"/>
                  <a:cs typeface="Calibri"/>
                </a:rPr>
                <a:t> processing</a:t>
              </a:r>
              <a:endParaRPr lang="en-US" sz="1600" b="0" dirty="0">
                <a:latin typeface="Calibri"/>
                <a:cs typeface="Calibri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2669155" y="4019128"/>
              <a:ext cx="978408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29319" y="5272486"/>
              <a:ext cx="850585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charset="2"/>
                <a:buChar char="Ø"/>
              </a:pPr>
              <a:r>
                <a:rPr lang="en-US" sz="1600" b="0" dirty="0" smtClean="0">
                  <a:latin typeface="Calibri"/>
                  <a:cs typeface="Calibri"/>
                </a:rPr>
                <a:t> </a:t>
              </a:r>
              <a:r>
                <a:rPr lang="en-US" sz="1600" b="0" dirty="0" err="1" smtClean="0">
                  <a:solidFill>
                    <a:srgbClr val="FF0000"/>
                  </a:solidFill>
                  <a:latin typeface="Calibri"/>
                  <a:cs typeface="Calibri"/>
                </a:rPr>
                <a:t>correctedmap</a:t>
              </a:r>
              <a:r>
                <a:rPr lang="en-US" sz="1600" b="0" dirty="0" smtClean="0">
                  <a:solidFill>
                    <a:srgbClr val="FF0000"/>
                  </a:solidFill>
                  <a:latin typeface="Calibri"/>
                  <a:cs typeface="Calibri"/>
                </a:rPr>
                <a:t>: </a:t>
              </a:r>
              <a:r>
                <a:rPr lang="en-US" sz="1600" b="0" dirty="0" err="1" smtClean="0">
                  <a:latin typeface="Calibri"/>
                  <a:cs typeface="Calibri"/>
                </a:rPr>
                <a:t>MADMap</a:t>
              </a:r>
              <a:r>
                <a:rPr lang="en-US" sz="1600" b="0" dirty="0" smtClean="0">
                  <a:latin typeface="Calibri"/>
                  <a:cs typeface="Calibri"/>
                </a:rPr>
                <a:t> map after PGLS correction</a:t>
              </a:r>
            </a:p>
            <a:p>
              <a:pPr marL="285750" indent="-285750">
                <a:buFont typeface="Wingdings" charset="2"/>
                <a:buChar char="Ø"/>
              </a:pPr>
              <a:r>
                <a:rPr lang="en-US" sz="1600" b="0" dirty="0">
                  <a:latin typeface="Calibri"/>
                  <a:cs typeface="Calibri"/>
                </a:rPr>
                <a:t> </a:t>
              </a:r>
              <a:r>
                <a:rPr lang="en-US" sz="1600" b="0" dirty="0" err="1" smtClean="0">
                  <a:solidFill>
                    <a:srgbClr val="FF0000"/>
                  </a:solidFill>
                  <a:latin typeface="Calibri"/>
                  <a:cs typeface="Calibri"/>
                </a:rPr>
                <a:t>madmap</a:t>
              </a:r>
              <a:r>
                <a:rPr lang="en-US" sz="1600" b="0" dirty="0" smtClean="0">
                  <a:solidFill>
                    <a:srgbClr val="FF0000"/>
                  </a:solidFill>
                  <a:latin typeface="Calibri"/>
                  <a:cs typeface="Calibri"/>
                </a:rPr>
                <a:t>: </a:t>
              </a:r>
              <a:r>
                <a:rPr lang="en-US" sz="1600" b="0" dirty="0" err="1" smtClean="0">
                  <a:latin typeface="Calibri"/>
                  <a:cs typeface="Calibri"/>
                </a:rPr>
                <a:t>MADMap</a:t>
              </a:r>
              <a:r>
                <a:rPr lang="en-US" sz="1600" b="0" dirty="0" smtClean="0">
                  <a:latin typeface="Calibri"/>
                  <a:cs typeface="Calibri"/>
                </a:rPr>
                <a:t> map before PGLS correction</a:t>
              </a:r>
            </a:p>
            <a:p>
              <a:pPr marL="285750" indent="-285750">
                <a:buFont typeface="Wingdings" charset="2"/>
                <a:buChar char="Ø"/>
              </a:pPr>
              <a:r>
                <a:rPr lang="en-US" sz="1600" b="0" dirty="0">
                  <a:latin typeface="Calibri"/>
                  <a:cs typeface="Calibri"/>
                </a:rPr>
                <a:t> </a:t>
              </a:r>
              <a:r>
                <a:rPr lang="en-US" sz="1600" b="0" dirty="0" err="1" smtClean="0">
                  <a:solidFill>
                    <a:srgbClr val="FF0000"/>
                  </a:solidFill>
                  <a:latin typeface="Calibri"/>
                  <a:cs typeface="Calibri"/>
                </a:rPr>
                <a:t>naivemap</a:t>
              </a:r>
              <a:r>
                <a:rPr lang="en-US" sz="1600" b="0" dirty="0" smtClean="0">
                  <a:solidFill>
                    <a:srgbClr val="FF0000"/>
                  </a:solidFill>
                  <a:latin typeface="Calibri"/>
                  <a:cs typeface="Calibri"/>
                </a:rPr>
                <a:t>: </a:t>
              </a:r>
              <a:r>
                <a:rPr lang="en-US" sz="1600" b="0" dirty="0" err="1" smtClean="0">
                  <a:latin typeface="Calibri"/>
                  <a:cs typeface="Calibri"/>
                </a:rPr>
                <a:t>MADMap</a:t>
              </a:r>
              <a:r>
                <a:rPr lang="en-US" sz="1600" b="0" dirty="0" smtClean="0">
                  <a:latin typeface="Calibri"/>
                  <a:cs typeface="Calibri"/>
                </a:rPr>
                <a:t> naïve map, i.e. map not corrected for uncorrelated 1/f noise </a:t>
              </a:r>
            </a:p>
            <a:p>
              <a:r>
                <a:rPr lang="en-US" sz="1600" b="0" dirty="0" smtClean="0">
                  <a:latin typeface="Calibri"/>
                  <a:cs typeface="Calibri"/>
                </a:rPr>
                <a:t>                           but corrected for drift </a:t>
              </a:r>
              <a:endParaRPr lang="en-US" sz="1600" b="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4462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2" y="667015"/>
            <a:ext cx="8294687" cy="55321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521432" y="3078372"/>
            <a:ext cx="4230335" cy="1438256"/>
          </a:xfrm>
          <a:prstGeom prst="rect">
            <a:avLst/>
          </a:prstGeom>
          <a:solidFill>
            <a:srgbClr val="FF0000">
              <a:alpha val="2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76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11853" y="650046"/>
            <a:ext cx="6532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0" dirty="0" smtClean="0">
                <a:solidFill>
                  <a:srgbClr val="FF0000"/>
                </a:solidFill>
                <a:latin typeface="Calibri"/>
                <a:cs typeface="Calibri"/>
              </a:rPr>
              <a:t>Heads up: different </a:t>
            </a:r>
            <a:r>
              <a:rPr lang="en-US" sz="3000" b="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lang="en-US" sz="3000" b="0" dirty="0" smtClean="0">
                <a:solidFill>
                  <a:srgbClr val="FF0000"/>
                </a:solidFill>
                <a:latin typeface="Calibri"/>
                <a:cs typeface="Calibri"/>
              </a:rPr>
              <a:t>hotometer </a:t>
            </a:r>
            <a:r>
              <a:rPr lang="en-US" sz="3000" b="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lang="en-US" sz="3000" b="0" dirty="0" smtClean="0">
                <a:solidFill>
                  <a:srgbClr val="FF0000"/>
                </a:solidFill>
                <a:latin typeface="Calibri"/>
                <a:cs typeface="Calibri"/>
              </a:rPr>
              <a:t>roducts in the HSA soon..</a:t>
            </a:r>
            <a:endParaRPr lang="en-US" sz="3000" b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032511" y="2083520"/>
            <a:ext cx="5877656" cy="1618905"/>
            <a:chOff x="-533179" y="2394233"/>
            <a:chExt cx="5877656" cy="1618905"/>
          </a:xfrm>
        </p:grpSpPr>
        <p:sp>
          <p:nvSpPr>
            <p:cNvPr id="19" name="TextBox 2"/>
            <p:cNvSpPr txBox="1">
              <a:spLocks noChangeArrowheads="1"/>
            </p:cNvSpPr>
            <p:nvPr/>
          </p:nvSpPr>
          <p:spPr bwMode="auto">
            <a:xfrm>
              <a:off x="-533179" y="2471525"/>
              <a:ext cx="2127912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0" dirty="0">
                  <a:solidFill>
                    <a:srgbClr val="FF0000"/>
                  </a:solidFill>
                  <a:latin typeface="Calibri"/>
                  <a:cs typeface="Calibri"/>
                </a:rPr>
                <a:t>SPG </a:t>
              </a:r>
              <a:r>
                <a:rPr lang="en-US" sz="2000" b="0" dirty="0" smtClean="0">
                  <a:solidFill>
                    <a:srgbClr val="FF0000"/>
                  </a:solidFill>
                  <a:latin typeface="Calibri"/>
                  <a:cs typeface="Calibri"/>
                </a:rPr>
                <a:t>11.1   </a:t>
              </a:r>
              <a:endParaRPr lang="en-US" sz="2000" b="0" dirty="0">
                <a:solidFill>
                  <a:srgbClr val="FF0000"/>
                </a:solidFill>
                <a:latin typeface="Calibri"/>
                <a:cs typeface="Calibri"/>
              </a:endParaRPr>
            </a:p>
            <a:p>
              <a:pPr eaLnBrk="1" hangingPunct="1"/>
              <a:r>
                <a:rPr lang="en-US" sz="1400" b="0" dirty="0" smtClean="0">
                  <a:solidFill>
                    <a:srgbClr val="FF0000"/>
                  </a:solidFill>
                </a:rPr>
                <a:t>                                    </a:t>
              </a:r>
              <a:endParaRPr lang="en-US" sz="1400" b="0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48395" y="2394233"/>
              <a:ext cx="3396082" cy="16189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b="0" dirty="0">
                  <a:solidFill>
                    <a:srgbClr val="FF0000"/>
                  </a:solidFill>
                </a:rPr>
                <a:t>Photometer Products:</a:t>
              </a:r>
            </a:p>
            <a:p>
              <a:pPr marL="285750" indent="-285750">
                <a:lnSpc>
                  <a:spcPct val="120000"/>
                </a:lnSpc>
                <a:buFont typeface="Wingdings" charset="2"/>
                <a:buChar char="ü"/>
                <a:defRPr/>
              </a:pPr>
              <a:r>
                <a:rPr lang="en-US" sz="1600" b="0" dirty="0"/>
                <a:t> HPF (up to Level 3) </a:t>
              </a:r>
            </a:p>
            <a:p>
              <a:pPr marL="285750" indent="-285750">
                <a:lnSpc>
                  <a:spcPct val="120000"/>
                </a:lnSpc>
                <a:buFont typeface="Wingdings" charset="2"/>
                <a:buChar char="ü"/>
                <a:defRPr/>
              </a:pPr>
              <a:r>
                <a:rPr lang="en-US" sz="1600" b="0" dirty="0" err="1" smtClean="0"/>
                <a:t>MADmap</a:t>
              </a:r>
              <a:r>
                <a:rPr lang="en-US" sz="1600" b="0" dirty="0" smtClean="0"/>
                <a:t> </a:t>
              </a:r>
              <a:r>
                <a:rPr lang="en-US" sz="1600" b="0" smtClean="0"/>
                <a:t>(Level 2.5)</a:t>
              </a:r>
              <a:endParaRPr lang="en-US" sz="1600" b="0" dirty="0"/>
            </a:p>
            <a:p>
              <a:pPr>
                <a:lnSpc>
                  <a:spcPct val="120000"/>
                </a:lnSpc>
                <a:defRPr/>
              </a:pPr>
              <a:endParaRPr lang="en-US" sz="1400" b="0" dirty="0"/>
            </a:p>
            <a:p>
              <a:pPr>
                <a:defRPr/>
              </a:pPr>
              <a:endParaRPr lang="en-US" sz="1400" b="0" dirty="0">
                <a:solidFill>
                  <a:srgbClr val="FF0000"/>
                </a:solidFill>
              </a:endParaRPr>
            </a:p>
            <a:p>
              <a:pPr>
                <a:defRPr/>
              </a:pPr>
              <a:r>
                <a:rPr lang="en-US" sz="1400" b="0" dirty="0">
                  <a:solidFill>
                    <a:srgbClr val="FF0000"/>
                  </a:solidFill>
                </a:rPr>
                <a:t> </a:t>
              </a:r>
            </a:p>
          </p:txBody>
        </p:sp>
      </p:grp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80915" y="4690418"/>
            <a:ext cx="37227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rgbClr val="FF0000"/>
                </a:solidFill>
                <a:latin typeface="Calibri"/>
                <a:cs typeface="Calibri"/>
              </a:rPr>
              <a:t>    SPG </a:t>
            </a:r>
            <a:r>
              <a:rPr lang="en-US" sz="2000" b="0" dirty="0" smtClean="0">
                <a:solidFill>
                  <a:srgbClr val="FF0000"/>
                </a:solidFill>
                <a:latin typeface="Calibri"/>
                <a:cs typeface="Calibri"/>
              </a:rPr>
              <a:t>12.1 </a:t>
            </a:r>
            <a:endParaRPr lang="en-US" sz="2000" b="0" dirty="0">
              <a:solidFill>
                <a:srgbClr val="FF0000"/>
              </a:solidFill>
              <a:latin typeface="Calibri"/>
              <a:cs typeface="Calibri"/>
            </a:endParaRPr>
          </a:p>
          <a:p>
            <a:pPr algn="ctr"/>
            <a:r>
              <a:rPr lang="en-US" sz="2000" b="0" dirty="0">
                <a:solidFill>
                  <a:srgbClr val="FF0000"/>
                </a:solidFill>
                <a:latin typeface="Calibri"/>
                <a:cs typeface="Calibri"/>
              </a:rPr>
              <a:t>      </a:t>
            </a:r>
            <a:r>
              <a:rPr lang="en-US" sz="2000" b="0" dirty="0" smtClean="0">
                <a:solidFill>
                  <a:srgbClr val="FF0000"/>
                </a:solidFill>
                <a:latin typeface="Calibri"/>
                <a:cs typeface="Calibri"/>
              </a:rPr>
              <a:t>(i.e. current bulk-reprocessing</a:t>
            </a:r>
            <a:r>
              <a:rPr lang="en-US" altLang="ja-JP" sz="2000" b="0" dirty="0" smtClean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lang="en-US" altLang="ja-JP" sz="2000" b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59914" y="4637526"/>
            <a:ext cx="3982513" cy="2012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0" dirty="0">
                <a:solidFill>
                  <a:srgbClr val="FF0000"/>
                </a:solidFill>
              </a:rPr>
              <a:t>Photometer Products:</a:t>
            </a:r>
          </a:p>
          <a:p>
            <a:pPr marL="171450" indent="-171450">
              <a:lnSpc>
                <a:spcPct val="120000"/>
              </a:lnSpc>
              <a:buFont typeface="Wingdings" charset="2"/>
              <a:buChar char="ü"/>
              <a:defRPr/>
            </a:pPr>
            <a:r>
              <a:rPr lang="en-US" sz="1600" b="0" dirty="0"/>
              <a:t>   HPF (up to Level </a:t>
            </a:r>
            <a:r>
              <a:rPr lang="en-US" sz="1600" b="0" dirty="0" smtClean="0"/>
              <a:t>2.5)  </a:t>
            </a:r>
            <a:endParaRPr lang="en-US" sz="1600" b="0" dirty="0"/>
          </a:p>
          <a:p>
            <a:pPr marL="285750" indent="-285750">
              <a:lnSpc>
                <a:spcPct val="120000"/>
              </a:lnSpc>
              <a:buFont typeface="Wingdings" charset="2"/>
              <a:buChar char="ü"/>
              <a:defRPr/>
            </a:pPr>
            <a:r>
              <a:rPr lang="en-US" sz="1600" b="0" dirty="0" err="1"/>
              <a:t>JScanam</a:t>
            </a:r>
            <a:r>
              <a:rPr lang="en-US" sz="1600" b="0" dirty="0"/>
              <a:t> (up to Level 3) 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ü"/>
              <a:defRPr/>
            </a:pPr>
            <a:r>
              <a:rPr lang="en-US" sz="1600" b="0" dirty="0" err="1"/>
              <a:t>MADmap</a:t>
            </a:r>
            <a:r>
              <a:rPr lang="en-US" sz="1600" b="0" dirty="0"/>
              <a:t>  (up to Level 3)</a:t>
            </a:r>
          </a:p>
          <a:p>
            <a:pPr>
              <a:lnSpc>
                <a:spcPct val="120000"/>
              </a:lnSpc>
              <a:defRPr/>
            </a:pPr>
            <a:endParaRPr lang="en-US" sz="1600" b="0" dirty="0"/>
          </a:p>
          <a:p>
            <a:pPr>
              <a:defRPr/>
            </a:pPr>
            <a:endParaRPr lang="en-US" sz="1600" b="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1600" b="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4137456" y="3361496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26" name="TextBox 25"/>
          <p:cNvSpPr txBox="1"/>
          <p:nvPr/>
        </p:nvSpPr>
        <p:spPr>
          <a:xfrm>
            <a:off x="4024324" y="1857376"/>
            <a:ext cx="4930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0" dirty="0" smtClean="0"/>
              <a:t>{</a:t>
            </a:r>
            <a:endParaRPr lang="en-US" sz="7200" b="0" dirty="0"/>
          </a:p>
        </p:txBody>
      </p:sp>
      <p:sp>
        <p:nvSpPr>
          <p:cNvPr id="27" name="TextBox 26"/>
          <p:cNvSpPr txBox="1"/>
          <p:nvPr/>
        </p:nvSpPr>
        <p:spPr>
          <a:xfrm>
            <a:off x="4033839" y="4652962"/>
            <a:ext cx="4930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0" dirty="0" smtClean="0"/>
              <a:t>{</a:t>
            </a:r>
            <a:endParaRPr lang="en-US" sz="7200" b="0" dirty="0"/>
          </a:p>
        </p:txBody>
      </p:sp>
    </p:spTree>
    <p:extLst>
      <p:ext uri="{BB962C8B-B14F-4D97-AF65-F5344CB8AC3E}">
        <p14:creationId xmlns:p14="http://schemas.microsoft.com/office/powerpoint/2010/main" val="2632382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847571" y="919724"/>
            <a:ext cx="3740761" cy="5422367"/>
            <a:chOff x="5480386" y="1196622"/>
            <a:chExt cx="3740761" cy="5422367"/>
          </a:xfrm>
        </p:grpSpPr>
        <p:pic>
          <p:nvPicPr>
            <p:cNvPr id="6" name="Picture 5" descr="PastedGraphic-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0386" y="1595430"/>
              <a:ext cx="2120827" cy="502355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853295" y="1196622"/>
              <a:ext cx="14299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dirty="0" smtClean="0"/>
                <a:t>SPG 12.1</a:t>
              </a:r>
              <a:endParaRPr lang="en-US" b="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59890" y="4131741"/>
              <a:ext cx="2844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/>
                <a:t>}</a:t>
              </a:r>
              <a:endParaRPr lang="en-US" b="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47002" y="4442189"/>
              <a:ext cx="2844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/>
                <a:t>}</a:t>
              </a:r>
              <a:endParaRPr lang="en-US" b="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59889" y="4780855"/>
              <a:ext cx="2844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/>
                <a:t>}</a:t>
              </a:r>
              <a:endParaRPr lang="en-US" b="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88113" y="3764855"/>
              <a:ext cx="2844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/>
                <a:t>}</a:t>
              </a:r>
              <a:endParaRPr lang="en-US" b="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8706" y="5128930"/>
              <a:ext cx="2844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/>
                <a:t>}</a:t>
              </a:r>
              <a:endParaRPr lang="en-US" b="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68726" y="4199471"/>
              <a:ext cx="1166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 smtClean="0"/>
                <a:t>HPF</a:t>
              </a:r>
              <a:endParaRPr lang="en-US" sz="1400" b="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31099" y="4519320"/>
              <a:ext cx="1166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 err="1" smtClean="0"/>
                <a:t>JScanam</a:t>
              </a:r>
              <a:endParaRPr lang="en-US" sz="1400" b="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32986" y="5189128"/>
              <a:ext cx="20733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 err="1" smtClean="0"/>
                <a:t>MADMap</a:t>
              </a:r>
              <a:r>
                <a:rPr lang="en-US" sz="1400" b="0" dirty="0" smtClean="0"/>
                <a:t> (</a:t>
              </a:r>
              <a:r>
                <a:rPr lang="en-US" sz="1200" b="0" dirty="0" smtClean="0"/>
                <a:t>naïve map</a:t>
              </a:r>
              <a:r>
                <a:rPr lang="en-US" sz="1400" b="0" dirty="0" smtClean="0"/>
                <a:t>)</a:t>
              </a:r>
              <a:endParaRPr lang="en-US" sz="1400" b="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47757" y="4880565"/>
              <a:ext cx="20733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 err="1" smtClean="0"/>
                <a:t>MADMap</a:t>
              </a:r>
              <a:r>
                <a:rPr lang="en-US" sz="1400" b="0" dirty="0" smtClean="0"/>
                <a:t> (</a:t>
              </a:r>
              <a:r>
                <a:rPr lang="en-US" sz="1200" b="0" dirty="0" err="1" smtClean="0"/>
                <a:t>madmap</a:t>
              </a:r>
              <a:r>
                <a:rPr lang="en-US" sz="1200" b="0" dirty="0" smtClean="0"/>
                <a:t> map</a:t>
              </a:r>
              <a:r>
                <a:rPr lang="en-US" sz="1400" b="0" dirty="0" smtClean="0"/>
                <a:t>)</a:t>
              </a:r>
              <a:endParaRPr lang="en-US" sz="1400" b="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38349" y="3855158"/>
              <a:ext cx="20733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 err="1" smtClean="0"/>
                <a:t>MADMap</a:t>
              </a:r>
              <a:r>
                <a:rPr lang="en-US" sz="1400" b="0" dirty="0" smtClean="0"/>
                <a:t> (</a:t>
              </a:r>
              <a:r>
                <a:rPr lang="en-US" sz="1200" b="0" dirty="0" smtClean="0"/>
                <a:t>corrected map</a:t>
              </a:r>
              <a:r>
                <a:rPr lang="en-US" sz="1400" b="0" dirty="0" smtClean="0"/>
                <a:t>)</a:t>
              </a:r>
              <a:endParaRPr lang="en-US" sz="1400" b="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78473" y="2778528"/>
            <a:ext cx="25017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Heads-up !</a:t>
            </a:r>
          </a:p>
          <a:p>
            <a:pPr algn="ctr"/>
            <a:r>
              <a:rPr lang="en-US" b="0" dirty="0" smtClean="0"/>
              <a:t>New products names in SPG 12.1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10292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6400" b="0" dirty="0" smtClean="0">
                <a:solidFill>
                  <a:srgbClr val="0000FF"/>
                </a:solidFill>
              </a:rPr>
              <a:t>PACS Photometer: </a:t>
            </a:r>
          </a:p>
          <a:p>
            <a:pPr>
              <a:lnSpc>
                <a:spcPct val="120000"/>
              </a:lnSpc>
            </a:pPr>
            <a:r>
              <a:rPr lang="en-US" sz="6400" b="0" dirty="0" smtClean="0">
                <a:solidFill>
                  <a:srgbClr val="0000FF"/>
                </a:solidFill>
              </a:rPr>
              <a:t>Calibration</a:t>
            </a:r>
          </a:p>
        </p:txBody>
      </p:sp>
    </p:spTree>
    <p:extLst>
      <p:ext uri="{BB962C8B-B14F-4D97-AF65-F5344CB8AC3E}">
        <p14:creationId xmlns:p14="http://schemas.microsoft.com/office/powerpoint/2010/main" val="4211942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6747" y="1607813"/>
            <a:ext cx="81261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b="0" dirty="0" smtClean="0">
                <a:solidFill>
                  <a:srgbClr val="FF0000"/>
                </a:solidFill>
                <a:latin typeface="Calibri"/>
                <a:cs typeface="Calibri"/>
              </a:rPr>
              <a:t>Photometer:</a:t>
            </a:r>
            <a:r>
              <a:rPr lang="en-US" sz="2000" b="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</a:p>
          <a:p>
            <a:pPr>
              <a:lnSpc>
                <a:spcPct val="50000"/>
              </a:lnSpc>
            </a:pPr>
            <a:endParaRPr lang="en-US" sz="2000" b="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0" dirty="0" smtClean="0">
                <a:latin typeface="Calibri"/>
                <a:cs typeface="Calibri"/>
              </a:rPr>
              <a:t>Point-source flux calibration is estimated from a set of 5 </a:t>
            </a:r>
            <a:r>
              <a:rPr lang="en-US" b="0" dirty="0" err="1" smtClean="0">
                <a:latin typeface="Calibri"/>
                <a:cs typeface="Calibri"/>
              </a:rPr>
              <a:t>fiducial</a:t>
            </a:r>
            <a:r>
              <a:rPr lang="en-US" b="0" dirty="0" smtClean="0">
                <a:latin typeface="Calibri"/>
                <a:cs typeface="Calibri"/>
              </a:rPr>
              <a:t> stars (primary calibrators). Additionally, a set of asteroids and planets is also used (secondary calibrators); </a:t>
            </a:r>
          </a:p>
          <a:p>
            <a:endParaRPr lang="en-US" b="0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0" dirty="0" smtClean="0">
                <a:latin typeface="Calibri"/>
                <a:cs typeface="Calibri"/>
              </a:rPr>
              <a:t>Based on this set of calibrators, the point-source flux calibration error is ~5% in all bands, with 1-2% reproducibility;</a:t>
            </a:r>
          </a:p>
          <a:p>
            <a:pPr marL="285750" indent="-285750">
              <a:buFont typeface="Arial"/>
              <a:buChar char="•"/>
            </a:pPr>
            <a:endParaRPr lang="en-US" b="0" dirty="0">
              <a:latin typeface="Calibri"/>
              <a:cs typeface="Calibri"/>
            </a:endParaRPr>
          </a:p>
          <a:p>
            <a:endParaRPr lang="en-US" b="0" dirty="0"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9173" y="4803133"/>
            <a:ext cx="8164144" cy="400110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0" dirty="0" smtClean="0">
                <a:solidFill>
                  <a:srgbClr val="3366FF"/>
                </a:solidFill>
              </a:rPr>
              <a:t> http</a:t>
            </a:r>
            <a:r>
              <a:rPr lang="en-US" b="0" dirty="0">
                <a:solidFill>
                  <a:srgbClr val="3366FF"/>
                </a:solidFill>
              </a:rPr>
              <a:t>://</a:t>
            </a:r>
            <a:r>
              <a:rPr lang="en-US" b="0" dirty="0" err="1">
                <a:solidFill>
                  <a:srgbClr val="3366FF"/>
                </a:solidFill>
              </a:rPr>
              <a:t>herschel.esac.esa.int</a:t>
            </a:r>
            <a:r>
              <a:rPr lang="en-US" b="0" dirty="0">
                <a:solidFill>
                  <a:srgbClr val="3366FF"/>
                </a:solidFill>
              </a:rPr>
              <a:t>/</a:t>
            </a:r>
            <a:r>
              <a:rPr lang="en-US" b="0" dirty="0" err="1">
                <a:solidFill>
                  <a:srgbClr val="3366FF"/>
                </a:solidFill>
              </a:rPr>
              <a:t>twiki</a:t>
            </a:r>
            <a:r>
              <a:rPr lang="en-US" b="0" dirty="0">
                <a:solidFill>
                  <a:srgbClr val="3366FF"/>
                </a:solidFill>
              </a:rPr>
              <a:t>/bin/view/Public/</a:t>
            </a:r>
            <a:r>
              <a:rPr lang="en-US" b="0" dirty="0" err="1">
                <a:solidFill>
                  <a:srgbClr val="3366FF"/>
                </a:solidFill>
              </a:rPr>
              <a:t>PacsCalibrationWeb</a:t>
            </a:r>
            <a:endParaRPr lang="en-US" b="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8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733781"/>
            <a:ext cx="9309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rgbClr val="0000FF"/>
                </a:solidFill>
              </a:rPr>
              <a:t>PACS calibration tree (</a:t>
            </a:r>
            <a:r>
              <a:rPr lang="en-US" sz="3200" b="0" dirty="0" err="1" smtClean="0">
                <a:solidFill>
                  <a:srgbClr val="0000FF"/>
                </a:solidFill>
              </a:rPr>
              <a:t>calTree</a:t>
            </a:r>
            <a:r>
              <a:rPr lang="en-US" sz="3200" b="0" dirty="0" smtClean="0">
                <a:solidFill>
                  <a:srgbClr val="0000FF"/>
                </a:solidFill>
              </a:rPr>
              <a:t>)</a:t>
            </a:r>
          </a:p>
          <a:p>
            <a:pPr algn="ctr"/>
            <a:r>
              <a:rPr lang="en-US" sz="1200" b="0" dirty="0" smtClean="0">
                <a:solidFill>
                  <a:srgbClr val="0000FF"/>
                </a:solidFill>
              </a:rPr>
              <a:t>http</a:t>
            </a:r>
            <a:r>
              <a:rPr lang="en-US" sz="1200" b="0" dirty="0">
                <a:solidFill>
                  <a:srgbClr val="0000FF"/>
                </a:solidFill>
              </a:rPr>
              <a:t>://</a:t>
            </a:r>
            <a:r>
              <a:rPr lang="en-US" sz="1200" b="0" dirty="0" err="1">
                <a:solidFill>
                  <a:srgbClr val="0000FF"/>
                </a:solidFill>
              </a:rPr>
              <a:t>herschel.esac.esa.int</a:t>
            </a:r>
            <a:r>
              <a:rPr lang="en-US" sz="1200" b="0" dirty="0">
                <a:solidFill>
                  <a:srgbClr val="0000FF"/>
                </a:solidFill>
              </a:rPr>
              <a:t>/</a:t>
            </a:r>
            <a:r>
              <a:rPr lang="en-US" sz="1200" b="0" dirty="0" err="1">
                <a:solidFill>
                  <a:srgbClr val="0000FF"/>
                </a:solidFill>
              </a:rPr>
              <a:t>twiki</a:t>
            </a:r>
            <a:r>
              <a:rPr lang="en-US" sz="1200" b="0" dirty="0">
                <a:solidFill>
                  <a:srgbClr val="0000FF"/>
                </a:solidFill>
              </a:rPr>
              <a:t>/pub/</a:t>
            </a:r>
            <a:r>
              <a:rPr lang="en-US" sz="1200" b="0" dirty="0" err="1">
                <a:solidFill>
                  <a:srgbClr val="0000FF"/>
                </a:solidFill>
              </a:rPr>
              <a:t>Pacs</a:t>
            </a:r>
            <a:r>
              <a:rPr lang="en-US" sz="1200" b="0" dirty="0">
                <a:solidFill>
                  <a:srgbClr val="0000FF"/>
                </a:solidFill>
              </a:rPr>
              <a:t>/</a:t>
            </a:r>
            <a:r>
              <a:rPr lang="en-US" sz="1200" b="0" dirty="0" err="1">
                <a:solidFill>
                  <a:srgbClr val="0000FF"/>
                </a:solidFill>
              </a:rPr>
              <a:t>PacsCalibraBon</a:t>
            </a:r>
            <a:r>
              <a:rPr lang="en-US" sz="1200" b="0" dirty="0" smtClean="0">
                <a:solidFill>
                  <a:srgbClr val="0000FF"/>
                </a:solidFill>
              </a:rPr>
              <a:t>/</a:t>
            </a:r>
            <a:r>
              <a:rPr lang="en-US" sz="1200" b="0" dirty="0" err="1" smtClean="0">
                <a:solidFill>
                  <a:srgbClr val="0000FF"/>
                </a:solidFill>
              </a:rPr>
              <a:t>The_PACS_CalibraBon_Framework</a:t>
            </a:r>
            <a:r>
              <a:rPr lang="en-US" sz="1200" b="0" dirty="0" smtClean="0">
                <a:solidFill>
                  <a:srgbClr val="0000FF"/>
                </a:solidFill>
              </a:rPr>
              <a:t>_</a:t>
            </a:r>
            <a:r>
              <a:rPr lang="en-US" sz="1200" b="0" dirty="0">
                <a:solidFill>
                  <a:srgbClr val="0000FF"/>
                </a:solidFill>
              </a:rPr>
              <a:t>-.‐_issue_0.13.pdf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9687" y="1756868"/>
            <a:ext cx="81927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1800" b="0" dirty="0" smtClean="0"/>
              <a:t> The </a:t>
            </a:r>
            <a:r>
              <a:rPr lang="en-US" sz="1800" b="0" i="1" dirty="0" smtClean="0"/>
              <a:t>calibration tree</a:t>
            </a:r>
            <a:r>
              <a:rPr lang="en-US" sz="1800" b="0" dirty="0" smtClean="0"/>
              <a:t> is a tree-like structure which points to all the calibration products</a:t>
            </a:r>
          </a:p>
          <a:p>
            <a:pPr marL="342900" indent="-342900">
              <a:buFont typeface="Wingdings" charset="2"/>
              <a:buChar char="Ø"/>
            </a:pPr>
            <a:endParaRPr lang="en-US" sz="1800" b="0" dirty="0"/>
          </a:p>
          <a:p>
            <a:pPr marL="342900" indent="-342900">
              <a:buFont typeface="Wingdings" charset="2"/>
              <a:buChar char="Ø"/>
            </a:pPr>
            <a:r>
              <a:rPr lang="en-US" sz="1800" b="0" dirty="0" smtClean="0"/>
              <a:t>The PACS calibration tree has </a:t>
            </a:r>
            <a:r>
              <a:rPr lang="en-US" sz="1800" b="0" dirty="0" smtClean="0">
                <a:solidFill>
                  <a:srgbClr val="FF0000"/>
                </a:solidFill>
              </a:rPr>
              <a:t>three branches: </a:t>
            </a:r>
          </a:p>
          <a:p>
            <a:endParaRPr lang="en-US" sz="1800" b="0" dirty="0">
              <a:solidFill>
                <a:srgbClr val="FF0000"/>
              </a:solidFill>
            </a:endParaRPr>
          </a:p>
          <a:p>
            <a:r>
              <a:rPr lang="en-US" sz="1800" b="0" dirty="0" smtClean="0">
                <a:solidFill>
                  <a:srgbClr val="FF0000"/>
                </a:solidFill>
              </a:rPr>
              <a:t>                                                </a:t>
            </a:r>
            <a:r>
              <a:rPr lang="en-US" sz="1800" b="0" dirty="0" smtClean="0"/>
              <a:t>1) common</a:t>
            </a:r>
          </a:p>
          <a:p>
            <a:r>
              <a:rPr lang="en-US" sz="1800" b="0" dirty="0"/>
              <a:t> </a:t>
            </a:r>
            <a:r>
              <a:rPr lang="en-US" sz="1800" b="0" dirty="0" smtClean="0"/>
              <a:t>                                               2) photometer</a:t>
            </a:r>
          </a:p>
          <a:p>
            <a:r>
              <a:rPr lang="en-US" sz="1800" b="0" dirty="0"/>
              <a:t> </a:t>
            </a:r>
            <a:r>
              <a:rPr lang="en-US" sz="1800" b="0" dirty="0" smtClean="0"/>
              <a:t>                                               3) spectrometer  </a:t>
            </a:r>
            <a:endParaRPr lang="en-US" sz="1800" b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186" y="4184426"/>
            <a:ext cx="4179172" cy="18288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1537329" y="4659524"/>
            <a:ext cx="1078994" cy="1909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1565597" y="5594877"/>
            <a:ext cx="1078994" cy="1909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651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9719" y="1203128"/>
            <a:ext cx="859185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Calibri"/>
                <a:cs typeface="Calibri"/>
              </a:rPr>
              <a:t>One of the </a:t>
            </a:r>
            <a:r>
              <a:rPr lang="en-US" sz="1800" b="0" dirty="0" smtClean="0">
                <a:solidFill>
                  <a:srgbClr val="FF0000"/>
                </a:solidFill>
                <a:latin typeface="Calibri"/>
                <a:cs typeface="Calibri"/>
              </a:rPr>
              <a:t>most important reasons to reprocess your PACS data </a:t>
            </a:r>
            <a:r>
              <a:rPr lang="en-US" sz="1800" b="0" dirty="0" smtClean="0">
                <a:latin typeface="Calibri"/>
                <a:cs typeface="Calibri"/>
              </a:rPr>
              <a:t>is to make sure that you are using the </a:t>
            </a:r>
            <a:r>
              <a:rPr lang="en-US" sz="1800" b="0" dirty="0" smtClean="0">
                <a:solidFill>
                  <a:srgbClr val="FF0000"/>
                </a:solidFill>
                <a:latin typeface="Calibri"/>
                <a:cs typeface="Calibri"/>
              </a:rPr>
              <a:t>latest versions of the calibration files. </a:t>
            </a:r>
            <a:r>
              <a:rPr lang="en-US" sz="1800" b="0" dirty="0" smtClean="0">
                <a:latin typeface="Calibri"/>
                <a:cs typeface="Calibri"/>
              </a:rPr>
              <a:t>This is true for both the photometer and spectrometer</a:t>
            </a:r>
            <a:r>
              <a:rPr lang="en-US" sz="1800" b="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en-US" sz="1800" b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5538" y="2180547"/>
            <a:ext cx="7773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1800" b="0" dirty="0" smtClean="0">
                <a:solidFill>
                  <a:srgbClr val="FF0000"/>
                </a:solidFill>
                <a:latin typeface="Calibri"/>
                <a:cs typeface="Calibri"/>
              </a:rPr>
              <a:t>To check the calibration files version </a:t>
            </a:r>
            <a:r>
              <a:rPr lang="en-US" sz="1800" b="0" dirty="0" smtClean="0">
                <a:latin typeface="Calibri"/>
                <a:cs typeface="Calibri"/>
              </a:rPr>
              <a:t>of the data downloaded from the HSA, first load your OBSID into HIPE and then type the command below: </a:t>
            </a:r>
            <a:endParaRPr lang="en-US" sz="1800" b="0" dirty="0">
              <a:latin typeface="Calibri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298" y="2890087"/>
            <a:ext cx="6992862" cy="1188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153" y="4001492"/>
            <a:ext cx="3027452" cy="18288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141921" y="3663590"/>
            <a:ext cx="358003" cy="37502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2" name="Oval 11"/>
          <p:cNvSpPr/>
          <p:nvPr/>
        </p:nvSpPr>
        <p:spPr>
          <a:xfrm>
            <a:off x="7107612" y="5536834"/>
            <a:ext cx="358003" cy="37502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cxnSp>
        <p:nvCxnSpPr>
          <p:cNvPr id="13" name="Elbow Connector 12"/>
          <p:cNvCxnSpPr/>
          <p:nvPr/>
        </p:nvCxnSpPr>
        <p:spPr>
          <a:xfrm>
            <a:off x="1576638" y="3823117"/>
            <a:ext cx="5428686" cy="1894570"/>
          </a:xfrm>
          <a:prstGeom prst="bentConnector3">
            <a:avLst/>
          </a:prstGeom>
          <a:ln w="28575" cmpd="sng">
            <a:solidFill>
              <a:srgbClr val="C40F1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0991" y="4323253"/>
            <a:ext cx="3443649" cy="1077218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latin typeface="Calibri"/>
                <a:cs typeface="Calibri"/>
              </a:rPr>
              <a:t>Compare the number you get (e.g. 56) from running the command above with the last number (e.g. 65) showing in the Calibration Sets table in HIPE  </a:t>
            </a:r>
            <a:endParaRPr lang="en-US" sz="1600" b="0" dirty="0">
              <a:latin typeface="Calibri"/>
              <a:cs typeface="Calibri"/>
            </a:endParaRPr>
          </a:p>
        </p:txBody>
      </p:sp>
      <p:sp>
        <p:nvSpPr>
          <p:cNvPr id="15" name="Down Arrow 14"/>
          <p:cNvSpPr>
            <a:spLocks/>
          </p:cNvSpPr>
          <p:nvPr/>
        </p:nvSpPr>
        <p:spPr>
          <a:xfrm>
            <a:off x="2045454" y="5365360"/>
            <a:ext cx="393191" cy="512233"/>
          </a:xfrm>
          <a:prstGeom prst="downArrow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6" name="TextBox 15"/>
          <p:cNvSpPr txBox="1"/>
          <p:nvPr/>
        </p:nvSpPr>
        <p:spPr>
          <a:xfrm>
            <a:off x="425915" y="5854055"/>
            <a:ext cx="5584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</a:rPr>
              <a:t>Window </a:t>
            </a:r>
            <a:r>
              <a:rPr lang="en-US" sz="1400" b="0" dirty="0" smtClean="0">
                <a:solidFill>
                  <a:srgbClr val="FF0000"/>
                </a:solidFill>
                <a:sym typeface="Wingdings"/>
              </a:rPr>
              <a:t> Show View  Workbench  Calibration Sets   </a:t>
            </a:r>
            <a:endParaRPr lang="en-US" sz="1400" b="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65108" y="582444"/>
            <a:ext cx="34279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rgbClr val="0000FF"/>
                </a:solidFill>
              </a:rPr>
              <a:t>IMPORTANT</a:t>
            </a:r>
            <a:endParaRPr lang="en-US" sz="32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9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04619" y="2443073"/>
            <a:ext cx="6164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dirty="0" smtClean="0">
                <a:solidFill>
                  <a:srgbClr val="0000FF"/>
                </a:solidFill>
              </a:rPr>
              <a:t>Documentation</a:t>
            </a:r>
            <a:endParaRPr lang="en-US" sz="44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43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8103" y="1601238"/>
            <a:ext cx="8486258" cy="4820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200" b="0" dirty="0" smtClean="0">
                <a:solidFill>
                  <a:srgbClr val="FF0000"/>
                </a:solidFill>
                <a:latin typeface="Calibri"/>
                <a:cs typeface="Calibri"/>
              </a:rPr>
              <a:t>PACS Observer’s Manual (last update: July ‘13)</a:t>
            </a:r>
          </a:p>
          <a:p>
            <a:pPr>
              <a:lnSpc>
                <a:spcPct val="120000"/>
              </a:lnSpc>
            </a:pPr>
            <a:r>
              <a:rPr lang="en-US" sz="2200" b="0" dirty="0">
                <a:solidFill>
                  <a:srgbClr val="FF0000"/>
                </a:solidFill>
                <a:latin typeface="Calibri"/>
                <a:cs typeface="Calibri"/>
              </a:rPr>
              <a:t>      </a:t>
            </a:r>
            <a:r>
              <a:rPr lang="en-US" sz="2200" b="0" dirty="0">
                <a:solidFill>
                  <a:srgbClr val="7E007E"/>
                </a:solidFill>
                <a:latin typeface="Calibri"/>
                <a:cs typeface="Calibri"/>
                <a:hlinkClick r:id="rId2"/>
              </a:rPr>
              <a:t>http://herschel.esac.esa.int/Docs/PACS/pdf/</a:t>
            </a:r>
            <a:r>
              <a:rPr lang="en-US" sz="2200" b="0" dirty="0" smtClean="0">
                <a:solidFill>
                  <a:srgbClr val="7E007E"/>
                </a:solidFill>
                <a:latin typeface="Calibri"/>
                <a:cs typeface="Calibri"/>
                <a:hlinkClick r:id="rId2"/>
              </a:rPr>
              <a:t>pacs_om.pdf</a:t>
            </a:r>
            <a:endParaRPr lang="en-US" sz="2200" b="0" dirty="0" smtClean="0">
              <a:solidFill>
                <a:srgbClr val="7E007E"/>
              </a:solidFill>
              <a:latin typeface="Calibri"/>
              <a:cs typeface="Calibri"/>
            </a:endParaRPr>
          </a:p>
          <a:p>
            <a:endParaRPr lang="en-US" sz="2200" b="0" dirty="0">
              <a:latin typeface="Calibri"/>
              <a:cs typeface="Calibri"/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en-US" sz="2200" b="0" dirty="0" smtClean="0">
                <a:solidFill>
                  <a:srgbClr val="FF0000"/>
                </a:solidFill>
                <a:latin typeface="Calibri"/>
                <a:cs typeface="Calibri"/>
              </a:rPr>
              <a:t>PACS Data Reduction Guide: Photometer</a:t>
            </a:r>
          </a:p>
          <a:p>
            <a:pPr>
              <a:lnSpc>
                <a:spcPct val="120000"/>
              </a:lnSpc>
            </a:pPr>
            <a:r>
              <a:rPr lang="en-US" sz="2200" b="0" dirty="0">
                <a:solidFill>
                  <a:srgbClr val="FF0000"/>
                </a:solidFill>
                <a:latin typeface="Calibri"/>
                <a:cs typeface="Calibri"/>
              </a:rPr>
              <a:t>       </a:t>
            </a:r>
            <a:r>
              <a:rPr lang="en-US" sz="2200" b="0" dirty="0">
                <a:solidFill>
                  <a:srgbClr val="7E007E"/>
                </a:solidFill>
                <a:latin typeface="Calibri"/>
                <a:cs typeface="Calibri"/>
                <a:hlinkClick r:id="rId3"/>
              </a:rPr>
              <a:t>http://127.0.0.1:8082/print/pacs_phot/pacs_phot.pdf#</a:t>
            </a:r>
            <a:r>
              <a:rPr lang="en-US" sz="2200" b="0" dirty="0" smtClean="0">
                <a:solidFill>
                  <a:srgbClr val="7E007E"/>
                </a:solidFill>
                <a:latin typeface="Calibri"/>
                <a:cs typeface="Calibri"/>
                <a:hlinkClick r:id="rId3"/>
              </a:rPr>
              <a:t>pacs_phot</a:t>
            </a:r>
            <a:endParaRPr lang="en-US" sz="2200" b="0" dirty="0" smtClean="0">
              <a:solidFill>
                <a:srgbClr val="7E007E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endParaRPr lang="en-US" sz="2200" b="0" dirty="0">
              <a:latin typeface="Calibri"/>
              <a:cs typeface="Calibri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200" b="0" dirty="0" smtClean="0">
                <a:solidFill>
                  <a:srgbClr val="FF0000"/>
                </a:solidFill>
                <a:latin typeface="Calibri"/>
                <a:cs typeface="Calibri"/>
              </a:rPr>
              <a:t> NHSC PACS tutorials:</a:t>
            </a:r>
          </a:p>
          <a:p>
            <a:pPr>
              <a:lnSpc>
                <a:spcPct val="120000"/>
              </a:lnSpc>
            </a:pPr>
            <a:r>
              <a:rPr lang="en-US" sz="2200" b="0" dirty="0">
                <a:latin typeface="Calibri"/>
                <a:cs typeface="Calibri"/>
              </a:rPr>
              <a:t>       </a:t>
            </a:r>
            <a:r>
              <a:rPr lang="en-US" sz="2200" b="0" u="sng" dirty="0" smtClean="0">
                <a:solidFill>
                  <a:srgbClr val="0000FF"/>
                </a:solidFill>
                <a:latin typeface="Calibri"/>
                <a:cs typeface="Calibri"/>
              </a:rPr>
              <a:t>https</a:t>
            </a:r>
            <a:r>
              <a:rPr lang="en-US" sz="2200" b="0" u="sng" dirty="0">
                <a:solidFill>
                  <a:srgbClr val="0000FF"/>
                </a:solidFill>
                <a:latin typeface="Calibri"/>
                <a:cs typeface="Calibri"/>
              </a:rPr>
              <a:t>://</a:t>
            </a:r>
            <a:r>
              <a:rPr lang="en-US" sz="2200" b="0" u="sng" dirty="0" err="1">
                <a:solidFill>
                  <a:srgbClr val="0000FF"/>
                </a:solidFill>
                <a:latin typeface="Calibri"/>
                <a:cs typeface="Calibri"/>
              </a:rPr>
              <a:t>nhscsci.ipac.caltech.edu</a:t>
            </a:r>
            <a:r>
              <a:rPr lang="en-US" sz="2200" b="0" u="sng" dirty="0">
                <a:solidFill>
                  <a:srgbClr val="0000FF"/>
                </a:solidFill>
                <a:latin typeface="Calibri"/>
                <a:cs typeface="Calibri"/>
              </a:rPr>
              <a:t>/</a:t>
            </a:r>
            <a:r>
              <a:rPr lang="en-US" sz="2200" b="0" u="sng" dirty="0" err="1">
                <a:solidFill>
                  <a:srgbClr val="0000FF"/>
                </a:solidFill>
                <a:latin typeface="Calibri"/>
                <a:cs typeface="Calibri"/>
              </a:rPr>
              <a:t>sc</a:t>
            </a:r>
            <a:r>
              <a:rPr lang="en-US" sz="2200" b="0" u="sng" dirty="0">
                <a:solidFill>
                  <a:srgbClr val="0000FF"/>
                </a:solidFill>
                <a:latin typeface="Calibri"/>
                <a:cs typeface="Calibri"/>
              </a:rPr>
              <a:t>/</a:t>
            </a:r>
            <a:r>
              <a:rPr lang="en-US" sz="2200" b="0" u="sng" dirty="0" err="1">
                <a:solidFill>
                  <a:srgbClr val="0000FF"/>
                </a:solidFill>
                <a:latin typeface="Calibri"/>
                <a:cs typeface="Calibri"/>
              </a:rPr>
              <a:t>index.php</a:t>
            </a:r>
            <a:r>
              <a:rPr lang="en-US" sz="2200" b="0" u="sng" dirty="0">
                <a:solidFill>
                  <a:srgbClr val="0000FF"/>
                </a:solidFill>
                <a:latin typeface="Calibri"/>
                <a:cs typeface="Calibri"/>
              </a:rPr>
              <a:t>/</a:t>
            </a:r>
            <a:r>
              <a:rPr lang="en-US" sz="2200" b="0" u="sng" dirty="0" err="1">
                <a:solidFill>
                  <a:srgbClr val="0000FF"/>
                </a:solidFill>
                <a:latin typeface="Calibri"/>
                <a:cs typeface="Calibri"/>
              </a:rPr>
              <a:t>Pacs</a:t>
            </a:r>
            <a:r>
              <a:rPr lang="en-US" sz="2200" b="0" u="sng" dirty="0">
                <a:solidFill>
                  <a:srgbClr val="0000FF"/>
                </a:solidFill>
                <a:latin typeface="Calibri"/>
                <a:cs typeface="Calibri"/>
              </a:rPr>
              <a:t>/</a:t>
            </a:r>
            <a:r>
              <a:rPr lang="en-US" sz="2200" b="0" u="sng" dirty="0" err="1">
                <a:solidFill>
                  <a:srgbClr val="0000FF"/>
                </a:solidFill>
                <a:latin typeface="Calibri"/>
                <a:cs typeface="Calibri"/>
              </a:rPr>
              <a:t>DataProcessing</a:t>
            </a:r>
            <a:r>
              <a:rPr lang="en-US" sz="2200" b="0" u="sng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</a:p>
          <a:p>
            <a:pPr>
              <a:lnSpc>
                <a:spcPct val="120000"/>
              </a:lnSpc>
            </a:pPr>
            <a:endParaRPr lang="en-US" sz="2200" b="0" u="sng" dirty="0" smtClean="0">
              <a:solidFill>
                <a:srgbClr val="660066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endParaRPr lang="en-US" sz="2200" b="0" dirty="0"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endParaRPr lang="en-US" sz="2200" b="0" dirty="0" smtClean="0"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endParaRPr lang="en-US" sz="22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552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38" y="794009"/>
            <a:ext cx="7167563" cy="530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1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139" y="1088337"/>
            <a:ext cx="6716854" cy="494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65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93" y="698505"/>
            <a:ext cx="7627947" cy="5492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825500" y="2452688"/>
            <a:ext cx="7620000" cy="1436687"/>
          </a:xfrm>
          <a:prstGeom prst="rect">
            <a:avLst/>
          </a:prstGeom>
          <a:solidFill>
            <a:srgbClr val="FF0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718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9423" y="1852563"/>
            <a:ext cx="7820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sz="2800" b="0" dirty="0" smtClean="0">
                <a:latin typeface="Calibri"/>
                <a:cs typeface="Calibri"/>
              </a:rPr>
              <a:t>There are 3 PACS photometer observing modes:</a:t>
            </a:r>
          </a:p>
          <a:p>
            <a:r>
              <a:rPr lang="en-US" sz="2800" b="0" dirty="0">
                <a:latin typeface="Calibri"/>
                <a:cs typeface="Calibri"/>
              </a:rPr>
              <a:t> </a:t>
            </a:r>
            <a:r>
              <a:rPr lang="en-US" sz="2800" b="0" dirty="0" smtClean="0">
                <a:latin typeface="Calibri"/>
                <a:cs typeface="Calibri"/>
              </a:rPr>
              <a:t> </a:t>
            </a:r>
            <a:endParaRPr lang="en-US" sz="2800" b="0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9621" y="2750581"/>
            <a:ext cx="6606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b="0" dirty="0" smtClean="0">
                <a:latin typeface="Calibri"/>
                <a:cs typeface="Calibri"/>
              </a:rPr>
              <a:t>Chop-Nod mode </a:t>
            </a:r>
            <a:r>
              <a:rPr lang="en-US" b="0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</a:t>
            </a:r>
            <a:r>
              <a:rPr lang="en-US" b="0" dirty="0" smtClean="0">
                <a:latin typeface="Calibri"/>
                <a:cs typeface="Calibri"/>
                <a:sym typeface="Wingdings"/>
              </a:rPr>
              <a:t> </a:t>
            </a:r>
            <a:r>
              <a:rPr lang="en-US" sz="2200" b="0" dirty="0" smtClean="0">
                <a:latin typeface="Calibri"/>
                <a:cs typeface="Calibri"/>
                <a:sym typeface="Wingdings"/>
              </a:rPr>
              <a:t>this mode was deprecated in </a:t>
            </a:r>
          </a:p>
          <a:p>
            <a:r>
              <a:rPr lang="en-US" sz="2200" b="0" dirty="0">
                <a:latin typeface="Calibri"/>
                <a:cs typeface="Calibri"/>
                <a:sym typeface="Wingdings"/>
              </a:rPr>
              <a:t> </a:t>
            </a:r>
            <a:r>
              <a:rPr lang="en-US" sz="2200" b="0" dirty="0" smtClean="0">
                <a:latin typeface="Calibri"/>
                <a:cs typeface="Calibri"/>
                <a:sym typeface="Wingdings"/>
              </a:rPr>
              <a:t>                                        Cycle 1/ Cycle 2 and only used for  </a:t>
            </a:r>
          </a:p>
          <a:p>
            <a:r>
              <a:rPr lang="en-US" sz="2200" b="0" dirty="0" smtClean="0">
                <a:latin typeface="Calibri"/>
                <a:cs typeface="Calibri"/>
                <a:sym typeface="Wingdings"/>
              </a:rPr>
              <a:t>                                         calibration purposes </a:t>
            </a:r>
          </a:p>
          <a:p>
            <a:r>
              <a:rPr lang="en-US" sz="2200" b="0" dirty="0" smtClean="0">
                <a:latin typeface="Calibri"/>
                <a:cs typeface="Calibri"/>
              </a:rPr>
              <a:t>  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400" b="0" dirty="0" smtClean="0">
                <a:latin typeface="Calibri"/>
                <a:cs typeface="Calibri"/>
              </a:rPr>
              <a:t>Scan map mode 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400" b="0" dirty="0" smtClean="0">
                <a:latin typeface="Calibri"/>
                <a:cs typeface="Calibri"/>
              </a:rPr>
              <a:t>Parallel mode </a:t>
            </a:r>
            <a:endParaRPr lang="en-US" sz="2400" b="0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3529" y="1037855"/>
            <a:ext cx="72804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rgbClr val="0000FF"/>
                </a:solidFill>
                <a:latin typeface="Calibri"/>
                <a:cs typeface="Calibri"/>
              </a:rPr>
              <a:t>PACS Photometer Observing Modes</a:t>
            </a:r>
            <a:endParaRPr lang="en-US" sz="3200" b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68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8275" y="724282"/>
            <a:ext cx="8726195" cy="5439487"/>
            <a:chOff x="288275" y="724282"/>
            <a:chExt cx="8726195" cy="5439487"/>
          </a:xfrm>
        </p:grpSpPr>
        <p:sp>
          <p:nvSpPr>
            <p:cNvPr id="6" name="TextBox 5"/>
            <p:cNvSpPr txBox="1"/>
            <p:nvPr/>
          </p:nvSpPr>
          <p:spPr>
            <a:xfrm>
              <a:off x="2808027" y="724282"/>
              <a:ext cx="3896634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0" dirty="0">
                  <a:latin typeface="Calibri"/>
                  <a:ea typeface="+mn-ea"/>
                  <a:cs typeface="Calibri"/>
                </a:rPr>
                <a:t>    </a:t>
              </a:r>
              <a:r>
                <a:rPr lang="en-US" sz="3200" b="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Calibri"/>
                  <a:ea typeface="+mn-ea"/>
                  <a:cs typeface="Calibri"/>
                </a:rPr>
                <a:t>Scan Map Mode</a:t>
              </a:r>
              <a:endParaRPr lang="en-US" sz="3200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  <a:ea typeface="+mn-ea"/>
                <a:cs typeface="Calibri"/>
              </a:endParaRPr>
            </a:p>
          </p:txBody>
        </p:sp>
        <p:pic>
          <p:nvPicPr>
            <p:cNvPr id="7" name="Picture 7" descr="madmap_blue_native_G1invntt_AORs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75" y="1753689"/>
              <a:ext cx="2871788" cy="302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57472" y="1349517"/>
              <a:ext cx="2177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Calibri"/>
                  <a:cs typeface="Calibri"/>
                </a:rPr>
                <a:t>Large Galactic fields</a:t>
              </a:r>
              <a:endParaRPr lang="en-US" sz="1600" b="0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60063" y="3618381"/>
              <a:ext cx="253322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 smtClean="0">
                  <a:solidFill>
                    <a:srgbClr val="FF0000"/>
                  </a:solidFill>
                  <a:latin typeface="Calibri"/>
                  <a:cs typeface="Calibri"/>
                </a:rPr>
                <a:t>Small fields centered on point-sources</a:t>
              </a:r>
              <a:endParaRPr lang="en-US" sz="1600" b="0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77130" y="1415135"/>
              <a:ext cx="2279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 smtClean="0">
                  <a:solidFill>
                    <a:srgbClr val="FF0000"/>
                  </a:solidFill>
                  <a:latin typeface="Calibri"/>
                  <a:cs typeface="Calibri"/>
                </a:rPr>
                <a:t>Deep cosmological fields</a:t>
              </a:r>
              <a:endParaRPr lang="en-US" sz="1600" b="0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pic>
          <p:nvPicPr>
            <p:cNvPr id="11" name="Picture 10" descr="Abell_370_AORs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292" y="1805883"/>
              <a:ext cx="3299178" cy="3200400"/>
            </a:xfrm>
            <a:prstGeom prst="rect">
              <a:avLst/>
            </a:prstGeom>
          </p:spPr>
        </p:pic>
        <p:pic>
          <p:nvPicPr>
            <p:cNvPr id="12" name="Picture 8" descr="map_deltaDra_1342189191_blueBSBFP_AOR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7518" y="4334969"/>
              <a:ext cx="3414713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882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657900" y="641466"/>
            <a:ext cx="7431807" cy="5445815"/>
            <a:chOff x="1657900" y="641466"/>
            <a:chExt cx="7431807" cy="5445815"/>
          </a:xfrm>
        </p:grpSpPr>
        <p:sp>
          <p:nvSpPr>
            <p:cNvPr id="6" name="TextBox 5"/>
            <p:cNvSpPr txBox="1"/>
            <p:nvPr/>
          </p:nvSpPr>
          <p:spPr>
            <a:xfrm>
              <a:off x="1657900" y="641466"/>
              <a:ext cx="5552921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0" dirty="0">
                  <a:latin typeface="Calibri"/>
                  <a:cs typeface="Calibri"/>
                </a:rPr>
                <a:t>    </a:t>
              </a:r>
              <a:r>
                <a:rPr lang="en-US" sz="3200" b="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Calibri"/>
                  <a:cs typeface="Calibri"/>
                </a:rPr>
                <a:t>Parallel Mode: PACS &amp; SPIRE </a:t>
              </a:r>
              <a:endParaRPr lang="en-US" sz="3200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pic>
          <p:nvPicPr>
            <p:cNvPr id="7" name="Picture 6" descr="L1172_red_Andre_PACS_parallel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1983" y="1515281"/>
              <a:ext cx="4479949" cy="4572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804640" y="2996543"/>
              <a:ext cx="3285067" cy="1077218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 smtClean="0">
                  <a:latin typeface="Calibri"/>
                  <a:cs typeface="Calibri"/>
                </a:rPr>
                <a:t>This mode is efficient for large maps, i.e. &gt; 45 </a:t>
              </a:r>
              <a:r>
                <a:rPr lang="en-US" sz="1600" b="0" dirty="0" err="1" smtClean="0">
                  <a:latin typeface="Calibri"/>
                  <a:cs typeface="Calibri"/>
                </a:rPr>
                <a:t>arcmin</a:t>
              </a:r>
              <a:r>
                <a:rPr lang="en-US" sz="1600" b="0" dirty="0" smtClean="0">
                  <a:latin typeface="Calibri"/>
                  <a:cs typeface="Calibri"/>
                </a:rPr>
                <a:t> in size (PACS and SPIRE are separated by 21 </a:t>
              </a:r>
              <a:r>
                <a:rPr lang="en-US" sz="1600" b="0" dirty="0" err="1" smtClean="0">
                  <a:latin typeface="Calibri"/>
                  <a:cs typeface="Calibri"/>
                </a:rPr>
                <a:t>arcmin</a:t>
              </a:r>
              <a:r>
                <a:rPr lang="en-US" sz="1600" b="0" dirty="0" smtClean="0">
                  <a:latin typeface="Calibri"/>
                  <a:cs typeface="Calibri"/>
                </a:rPr>
                <a:t> on the focal plane) </a:t>
              </a:r>
              <a:endParaRPr lang="en-US" sz="1600" b="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6528486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3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3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13485</TotalTime>
  <Words>1534</Words>
  <Application>Microsoft Macintosh PowerPoint</Application>
  <PresentationFormat>On-screen Show (4:3)</PresentationFormat>
  <Paragraphs>220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1_Default Design</vt:lpstr>
      <vt:lpstr>The PACS Photometer: Overview and Products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SPIRE Status</dc:title>
  <dc:creator>Authorised User</dc:creator>
  <cp:lastModifiedBy>Roberta Paladini</cp:lastModifiedBy>
  <cp:revision>266</cp:revision>
  <cp:lastPrinted>2014-10-07T14:34:42Z</cp:lastPrinted>
  <dcterms:created xsi:type="dcterms:W3CDTF">2009-12-08T14:00:48Z</dcterms:created>
  <dcterms:modified xsi:type="dcterms:W3CDTF">2014-10-07T14:40:18Z</dcterms:modified>
</cp:coreProperties>
</file>