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13"/>
  </p:notesMasterIdLst>
  <p:handoutMasterIdLst>
    <p:handoutMasterId r:id="rId14"/>
  </p:handoutMasterIdLst>
  <p:sldIdLst>
    <p:sldId id="346" r:id="rId2"/>
    <p:sldId id="422" r:id="rId3"/>
    <p:sldId id="423" r:id="rId4"/>
    <p:sldId id="424" r:id="rId5"/>
    <p:sldId id="425" r:id="rId6"/>
    <p:sldId id="426" r:id="rId7"/>
    <p:sldId id="429" r:id="rId8"/>
    <p:sldId id="430" r:id="rId9"/>
    <p:sldId id="427" r:id="rId10"/>
    <p:sldId id="428" r:id="rId11"/>
    <p:sldId id="431" r:id="rId12"/>
  </p:sldIdLst>
  <p:sldSz cx="9144000" cy="6858000" type="screen4x3"/>
  <p:notesSz cx="7315200" cy="9601200"/>
  <p:defaultTextStyle>
    <a:defPPr>
      <a:defRPr lang="en-US"/>
    </a:defPPr>
    <a:lvl1pPr algn="l" rtl="0" fontAlgn="base">
      <a:spcBef>
        <a:spcPct val="0"/>
      </a:spcBef>
      <a:spcAft>
        <a:spcPct val="0"/>
      </a:spcAft>
      <a:defRPr sz="12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sz="12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sz="12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sz="12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sz="12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12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12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12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12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CC0000"/>
    <a:srgbClr val="9900FF"/>
    <a:srgbClr val="009900"/>
    <a:srgbClr val="FF6600"/>
    <a:srgbClr val="FFFFCC"/>
    <a:srgbClr val="CCFFFF"/>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p:restoredLeft sz="22898" autoAdjust="0"/>
    <p:restoredTop sz="94660"/>
  </p:normalViewPr>
  <p:slideViewPr>
    <p:cSldViewPr snapToGrid="0" showGuides="1">
      <p:cViewPr varScale="1">
        <p:scale>
          <a:sx n="84" d="100"/>
          <a:sy n="84" d="100"/>
        </p:scale>
        <p:origin x="432" y="101"/>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119" d="100"/>
          <a:sy n="119" d="100"/>
        </p:scale>
        <p:origin x="-3920" y="-11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pPr>
              <a:defRPr/>
            </a:pPr>
            <a:fld id="{440C6EDD-361B-E64D-A197-89FF88D67D2E}" type="datetime1">
              <a:rPr lang="en-US"/>
              <a:pPr>
                <a:defRPr/>
              </a:pPr>
              <a:t>9/29/2014</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pPr>
              <a:defRPr/>
            </a:pPr>
            <a:fld id="{D8B32F4D-00BA-8944-A8A7-E9E5F0C9B8E4}" type="slidenum">
              <a:rPr lang="en-US"/>
              <a:pPr>
                <a:defRPr/>
              </a:pPr>
              <a:t>‹#›</a:t>
            </a:fld>
            <a:endParaRPr lang="en-US"/>
          </a:p>
        </p:txBody>
      </p:sp>
    </p:spTree>
    <p:extLst>
      <p:ext uri="{BB962C8B-B14F-4D97-AF65-F5344CB8AC3E}">
        <p14:creationId xmlns:p14="http://schemas.microsoft.com/office/powerpoint/2010/main" val="33345826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44" tIns="48322" rIns="96644" bIns="48322" numCol="1" anchor="t" anchorCtr="0" compatLnSpc="1">
            <a:prstTxWarp prst="textNoShape">
              <a:avLst/>
            </a:prstTxWarp>
          </a:bodyPr>
          <a:lstStyle>
            <a:lvl1pPr defTabSz="966788">
              <a:defRPr>
                <a:latin typeface="Arial" charset="0"/>
                <a:ea typeface="ＭＳ Ｐゴシック" charset="-128"/>
                <a:cs typeface="ＭＳ Ｐゴシック" charset="-128"/>
              </a:defRPr>
            </a:lvl1pPr>
          </a:lstStyle>
          <a:p>
            <a:pPr>
              <a:defRPr/>
            </a:pPr>
            <a:endParaRPr lang="en-US"/>
          </a:p>
        </p:txBody>
      </p:sp>
      <p:sp>
        <p:nvSpPr>
          <p:cNvPr id="108547"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44" tIns="48322" rIns="96644" bIns="48322" numCol="1" anchor="t" anchorCtr="0" compatLnSpc="1">
            <a:prstTxWarp prst="textNoShape">
              <a:avLst/>
            </a:prstTxWarp>
          </a:bodyPr>
          <a:lstStyle>
            <a:lvl1pPr algn="r" defTabSz="966788">
              <a:defRPr>
                <a:latin typeface="Arial" charset="0"/>
                <a:ea typeface="ＭＳ Ｐゴシック" charset="-128"/>
                <a:cs typeface="ＭＳ Ｐゴシック" charset="-128"/>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108549"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44" tIns="48322" rIns="96644" bIns="4832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8550"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44" tIns="48322" rIns="96644" bIns="48322" numCol="1" anchor="b" anchorCtr="0" compatLnSpc="1">
            <a:prstTxWarp prst="textNoShape">
              <a:avLst/>
            </a:prstTxWarp>
          </a:bodyPr>
          <a:lstStyle>
            <a:lvl1pPr defTabSz="966788">
              <a:defRPr>
                <a:latin typeface="Arial" charset="0"/>
                <a:ea typeface="ＭＳ Ｐゴシック" charset="-128"/>
                <a:cs typeface="ＭＳ Ｐゴシック" charset="-128"/>
              </a:defRPr>
            </a:lvl1pPr>
          </a:lstStyle>
          <a:p>
            <a:pPr>
              <a:defRPr/>
            </a:pPr>
            <a:endParaRPr lang="en-US"/>
          </a:p>
        </p:txBody>
      </p:sp>
      <p:sp>
        <p:nvSpPr>
          <p:cNvPr id="108551"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44" tIns="48322" rIns="96644" bIns="48322" numCol="1" anchor="b" anchorCtr="0" compatLnSpc="1">
            <a:prstTxWarp prst="textNoShape">
              <a:avLst/>
            </a:prstTxWarp>
          </a:bodyPr>
          <a:lstStyle>
            <a:lvl1pPr algn="r" defTabSz="966788">
              <a:defRPr>
                <a:latin typeface="Arial" charset="0"/>
                <a:ea typeface="ＭＳ Ｐゴシック" charset="-128"/>
                <a:cs typeface="ＭＳ Ｐゴシック" charset="-128"/>
              </a:defRPr>
            </a:lvl1pPr>
          </a:lstStyle>
          <a:p>
            <a:pPr>
              <a:defRPr/>
            </a:pPr>
            <a:fld id="{661EB63F-FE3A-284C-B49A-2421CC88C8C4}" type="slidenum">
              <a:rPr lang="en-US"/>
              <a:pPr>
                <a:defRPr/>
              </a:pPr>
              <a:t>‹#›</a:t>
            </a:fld>
            <a:endParaRPr lang="en-US"/>
          </a:p>
        </p:txBody>
      </p:sp>
    </p:spTree>
    <p:extLst>
      <p:ext uri="{BB962C8B-B14F-4D97-AF65-F5344CB8AC3E}">
        <p14:creationId xmlns:p14="http://schemas.microsoft.com/office/powerpoint/2010/main" val="24741782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eg"/><Relationship Id="rId7"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9.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4"/>
          <p:cNvSpPr>
            <a:spLocks noChangeArrowheads="1"/>
          </p:cNvSpPr>
          <p:nvPr/>
        </p:nvSpPr>
        <p:spPr bwMode="auto">
          <a:xfrm>
            <a:off x="7443788" y="5637213"/>
            <a:ext cx="642937" cy="403225"/>
          </a:xfrm>
          <a:prstGeom prst="rect">
            <a:avLst/>
          </a:prstGeom>
          <a:noFill/>
          <a:ln w="12700">
            <a:noFill/>
            <a:miter lim="800000"/>
            <a:headEnd/>
            <a:tailEnd/>
          </a:ln>
          <a:effectLst/>
        </p:spPr>
        <p:txBody>
          <a:bodyPr wrap="none" anchor="ctr">
            <a:prstTxWarp prst="textNoShape">
              <a:avLst/>
            </a:prstTxWarp>
          </a:bodyPr>
          <a:lstStyle/>
          <a:p>
            <a:pPr>
              <a:defRPr/>
            </a:pPr>
            <a:endParaRPr lang="en-US"/>
          </a:p>
        </p:txBody>
      </p:sp>
      <p:sp>
        <p:nvSpPr>
          <p:cNvPr id="5" name="Rectangle 10"/>
          <p:cNvSpPr>
            <a:spLocks noGrp="1" noChangeArrowheads="1"/>
          </p:cNvSpPr>
          <p:nvPr/>
        </p:nvSpPr>
        <p:spPr bwMode="auto">
          <a:xfrm>
            <a:off x="-76200" y="152400"/>
            <a:ext cx="3733800" cy="457200"/>
          </a:xfrm>
          <a:prstGeom prst="rect">
            <a:avLst/>
          </a:prstGeom>
          <a:noFill/>
          <a:ln w="9525">
            <a:noFill/>
            <a:miter lim="800000"/>
            <a:headEnd/>
            <a:tailEnd/>
          </a:ln>
          <a:effectLst/>
        </p:spPr>
        <p:txBody>
          <a:bodyPr>
            <a:prstTxWarp prst="textNoShape">
              <a:avLst/>
            </a:prstTxWarp>
          </a:bodyPr>
          <a:lstStyle/>
          <a:p>
            <a:pPr algn="ctr" eaLnBrk="0" hangingPunct="0">
              <a:defRPr/>
            </a:pPr>
            <a:r>
              <a:rPr lang="en-US" sz="1100" b="1" dirty="0">
                <a:solidFill>
                  <a:srgbClr val="FF0066"/>
                </a:solidFill>
              </a:rPr>
              <a:t>NHSC </a:t>
            </a:r>
            <a:r>
              <a:rPr lang="en-US" sz="1100" b="1" dirty="0" smtClean="0">
                <a:solidFill>
                  <a:srgbClr val="FF0066"/>
                </a:solidFill>
              </a:rPr>
              <a:t>Workshop </a:t>
            </a:r>
          </a:p>
          <a:p>
            <a:pPr algn="ctr" eaLnBrk="0" hangingPunct="0">
              <a:defRPr/>
            </a:pPr>
            <a:r>
              <a:rPr lang="en-US" sz="1100" b="1" dirty="0" smtClean="0">
                <a:solidFill>
                  <a:srgbClr val="FF0066"/>
                </a:solidFill>
              </a:rPr>
              <a:t>August 2013</a:t>
            </a:r>
            <a:endParaRPr lang="en-US" sz="1100" b="1" dirty="0">
              <a:solidFill>
                <a:srgbClr val="FF0066"/>
              </a:solidFill>
            </a:endParaRPr>
          </a:p>
        </p:txBody>
      </p:sp>
      <p:sp>
        <p:nvSpPr>
          <p:cNvPr id="6" name="Line 26"/>
          <p:cNvSpPr>
            <a:spLocks noChangeShapeType="1"/>
          </p:cNvSpPr>
          <p:nvPr/>
        </p:nvSpPr>
        <p:spPr bwMode="auto">
          <a:xfrm>
            <a:off x="0" y="685800"/>
            <a:ext cx="9144000" cy="0"/>
          </a:xfrm>
          <a:prstGeom prst="line">
            <a:avLst/>
          </a:prstGeom>
          <a:noFill/>
          <a:ln w="57150">
            <a:solidFill>
              <a:schemeClr val="tx1"/>
            </a:solidFill>
            <a:round/>
            <a:headEnd/>
            <a:tailEnd/>
          </a:ln>
          <a:effectLst/>
        </p:spPr>
        <p:txBody>
          <a:bodyPr wrap="none" anchor="ctr">
            <a:prstTxWarp prst="textNoShape">
              <a:avLst/>
            </a:prstTxWarp>
          </a:bodyPr>
          <a:lstStyle/>
          <a:p>
            <a:pPr>
              <a:defRPr/>
            </a:pPr>
            <a:endParaRPr lang="en-US" sz="2400">
              <a:latin typeface="Times New Roman" charset="0"/>
              <a:ea typeface="+mn-ea"/>
              <a:cs typeface="+mn-cs"/>
            </a:endParaRPr>
          </a:p>
        </p:txBody>
      </p:sp>
      <p:pic>
        <p:nvPicPr>
          <p:cNvPr id="7" name="Picture 28"/>
          <p:cNvPicPr>
            <a:picLocks noChangeAspect="1" noChangeArrowheads="1"/>
          </p:cNvPicPr>
          <p:nvPr/>
        </p:nvPicPr>
        <p:blipFill>
          <a:blip r:embed="rId2"/>
          <a:srcRect/>
          <a:stretch>
            <a:fillRect/>
          </a:stretch>
        </p:blipFill>
        <p:spPr bwMode="auto">
          <a:xfrm>
            <a:off x="8401050" y="19050"/>
            <a:ext cx="619125" cy="619125"/>
          </a:xfrm>
          <a:prstGeom prst="rect">
            <a:avLst/>
          </a:prstGeom>
          <a:noFill/>
          <a:ln w="9525">
            <a:noFill/>
            <a:miter lim="800000"/>
            <a:headEnd/>
            <a:tailEnd/>
          </a:ln>
        </p:spPr>
      </p:pic>
      <p:pic>
        <p:nvPicPr>
          <p:cNvPr id="8" name="Picture 40" descr="NHSCLogo2d_long_200"/>
          <p:cNvPicPr>
            <a:picLocks noChangeAspect="1" noChangeArrowheads="1"/>
          </p:cNvPicPr>
          <p:nvPr/>
        </p:nvPicPr>
        <p:blipFill>
          <a:blip r:embed="rId3"/>
          <a:srcRect/>
          <a:stretch>
            <a:fillRect/>
          </a:stretch>
        </p:blipFill>
        <p:spPr bwMode="auto">
          <a:xfrm>
            <a:off x="3581400" y="68263"/>
            <a:ext cx="914400" cy="503237"/>
          </a:xfrm>
          <a:prstGeom prst="rect">
            <a:avLst/>
          </a:prstGeom>
          <a:noFill/>
          <a:ln w="9525">
            <a:noFill/>
            <a:miter lim="800000"/>
            <a:headEnd/>
            <a:tailEnd/>
          </a:ln>
        </p:spPr>
      </p:pic>
      <p:pic>
        <p:nvPicPr>
          <p:cNvPr id="9" name="Picture 41" descr="NASA"/>
          <p:cNvPicPr>
            <a:picLocks noChangeAspect="1" noChangeArrowheads="1"/>
          </p:cNvPicPr>
          <p:nvPr/>
        </p:nvPicPr>
        <p:blipFill>
          <a:blip r:embed="rId4"/>
          <a:srcRect/>
          <a:stretch>
            <a:fillRect/>
          </a:stretch>
        </p:blipFill>
        <p:spPr bwMode="auto">
          <a:xfrm>
            <a:off x="4495800" y="0"/>
            <a:ext cx="685800" cy="617538"/>
          </a:xfrm>
          <a:prstGeom prst="rect">
            <a:avLst/>
          </a:prstGeom>
          <a:noFill/>
          <a:ln w="9525">
            <a:noFill/>
            <a:miter lim="800000"/>
            <a:headEnd/>
            <a:tailEnd/>
          </a:ln>
        </p:spPr>
      </p:pic>
      <p:sp>
        <p:nvSpPr>
          <p:cNvPr id="10" name="Text Box 42"/>
          <p:cNvSpPr txBox="1">
            <a:spLocks noChangeArrowheads="1"/>
          </p:cNvSpPr>
          <p:nvPr/>
        </p:nvSpPr>
        <p:spPr bwMode="auto">
          <a:xfrm>
            <a:off x="4191000" y="-68263"/>
            <a:ext cx="4953000" cy="768351"/>
          </a:xfrm>
          <a:prstGeom prst="rect">
            <a:avLst/>
          </a:prstGeom>
          <a:noFill/>
          <a:ln w="9525">
            <a:noFill/>
            <a:miter lim="800000"/>
            <a:headEnd/>
            <a:tailEnd/>
          </a:ln>
          <a:effectLst/>
        </p:spPr>
        <p:txBody>
          <a:bodyPr>
            <a:prstTxWarp prst="textNoShape">
              <a:avLst/>
            </a:prstTxWarp>
            <a:spAutoFit/>
          </a:bodyPr>
          <a:lstStyle/>
          <a:p>
            <a:pPr algn="ctr" eaLnBrk="0" hangingPunct="0">
              <a:defRPr/>
            </a:pPr>
            <a:r>
              <a:rPr lang="en-GB" sz="2200" b="1" i="1">
                <a:solidFill>
                  <a:srgbClr val="0033CC"/>
                </a:solidFill>
                <a:latin typeface="Times New Roman" charset="0"/>
              </a:rPr>
              <a:t>NASA Herschel</a:t>
            </a:r>
          </a:p>
          <a:p>
            <a:pPr algn="ctr" eaLnBrk="0" hangingPunct="0">
              <a:defRPr/>
            </a:pPr>
            <a:r>
              <a:rPr lang="en-GB" sz="2200" b="1" i="1">
                <a:solidFill>
                  <a:srgbClr val="0033CC"/>
                </a:solidFill>
                <a:latin typeface="Times New Roman" charset="0"/>
              </a:rPr>
              <a:t> Science Center </a:t>
            </a:r>
            <a:endParaRPr lang="en-GB" sz="2200" i="1">
              <a:latin typeface="Times New Roman" charset="0"/>
            </a:endParaRPr>
          </a:p>
        </p:txBody>
      </p:sp>
      <p:sp>
        <p:nvSpPr>
          <p:cNvPr id="11" name="Rectangle 9"/>
          <p:cNvSpPr>
            <a:spLocks noGrp="1" noChangeArrowheads="1"/>
          </p:cNvSpPr>
          <p:nvPr/>
        </p:nvSpPr>
        <p:spPr bwMode="auto">
          <a:xfrm>
            <a:off x="304800" y="6324600"/>
            <a:ext cx="914400" cy="323850"/>
          </a:xfrm>
          <a:prstGeom prst="rect">
            <a:avLst/>
          </a:prstGeom>
          <a:noFill/>
          <a:ln w="9525">
            <a:noFill/>
            <a:miter lim="800000"/>
            <a:headEnd/>
            <a:tailEnd/>
          </a:ln>
          <a:effectLst/>
        </p:spPr>
        <p:txBody>
          <a:bodyPr>
            <a:prstTxWarp prst="textNoShape">
              <a:avLst/>
            </a:prstTxWarp>
          </a:bodyPr>
          <a:lstStyle/>
          <a:p>
            <a:pPr eaLnBrk="0" hangingPunct="0">
              <a:defRPr/>
            </a:pPr>
            <a:r>
              <a:rPr lang="en-US"/>
              <a:t> - page </a:t>
            </a:r>
            <a:fld id="{FF9F74B5-FA53-0646-AE0F-6174C5426130}" type="slidenum">
              <a:rPr lang="en-US"/>
              <a:pPr eaLnBrk="0" hangingPunct="0">
                <a:defRPr/>
              </a:pPr>
              <a:t>‹#›</a:t>
            </a:fld>
            <a:endParaRPr lang="en-US"/>
          </a:p>
        </p:txBody>
      </p:sp>
      <p:sp>
        <p:nvSpPr>
          <p:cNvPr id="12" name="Line 27"/>
          <p:cNvSpPr>
            <a:spLocks noChangeShapeType="1"/>
          </p:cNvSpPr>
          <p:nvPr/>
        </p:nvSpPr>
        <p:spPr bwMode="auto">
          <a:xfrm>
            <a:off x="0" y="6096000"/>
            <a:ext cx="9144000" cy="0"/>
          </a:xfrm>
          <a:prstGeom prst="line">
            <a:avLst/>
          </a:prstGeom>
          <a:noFill/>
          <a:ln w="57150">
            <a:solidFill>
              <a:schemeClr val="tx1"/>
            </a:solidFill>
            <a:round/>
            <a:headEnd/>
            <a:tailEnd/>
          </a:ln>
          <a:effectLst/>
        </p:spPr>
        <p:txBody>
          <a:bodyPr wrap="none" anchor="ctr">
            <a:prstTxWarp prst="textNoShape">
              <a:avLst/>
            </a:prstTxWarp>
          </a:bodyPr>
          <a:lstStyle/>
          <a:p>
            <a:pPr>
              <a:defRPr/>
            </a:pPr>
            <a:endParaRPr lang="en-US" sz="2400">
              <a:latin typeface="Times New Roman" charset="0"/>
              <a:ea typeface="+mn-ea"/>
              <a:cs typeface="+mn-cs"/>
            </a:endParaRPr>
          </a:p>
        </p:txBody>
      </p:sp>
      <p:pic>
        <p:nvPicPr>
          <p:cNvPr id="13" name="Picture 32" descr="ICC-logo-notransparant"/>
          <p:cNvPicPr>
            <a:picLocks noChangeAspect="1" noChangeArrowheads="1"/>
          </p:cNvPicPr>
          <p:nvPr/>
        </p:nvPicPr>
        <p:blipFill>
          <a:blip r:embed="rId5"/>
          <a:srcRect/>
          <a:stretch>
            <a:fillRect/>
          </a:stretch>
        </p:blipFill>
        <p:spPr bwMode="auto">
          <a:xfrm>
            <a:off x="4930775" y="6286500"/>
            <a:ext cx="990600" cy="422275"/>
          </a:xfrm>
          <a:prstGeom prst="rect">
            <a:avLst/>
          </a:prstGeom>
          <a:noFill/>
          <a:ln w="9525">
            <a:noFill/>
            <a:miter lim="800000"/>
            <a:headEnd/>
            <a:tailEnd/>
          </a:ln>
        </p:spPr>
      </p:pic>
      <p:grpSp>
        <p:nvGrpSpPr>
          <p:cNvPr id="14" name="Group 33"/>
          <p:cNvGrpSpPr>
            <a:grpSpLocks noChangeAspect="1"/>
          </p:cNvGrpSpPr>
          <p:nvPr/>
        </p:nvGrpSpPr>
        <p:grpSpPr bwMode="auto">
          <a:xfrm>
            <a:off x="7011988" y="6215063"/>
            <a:ext cx="914400" cy="566737"/>
            <a:chOff x="4320" y="3072"/>
            <a:chExt cx="1056" cy="653"/>
          </a:xfrm>
        </p:grpSpPr>
        <p:pic>
          <p:nvPicPr>
            <p:cNvPr id="15" name="Picture 34" descr="QM_FPU_schematics"/>
            <p:cNvPicPr>
              <a:picLocks noChangeAspect="1" noChangeArrowheads="1"/>
            </p:cNvPicPr>
            <p:nvPr userDrawn="1"/>
          </p:nvPicPr>
          <p:blipFill>
            <a:blip r:embed="rId6"/>
            <a:srcRect/>
            <a:stretch>
              <a:fillRect/>
            </a:stretch>
          </p:blipFill>
          <p:spPr bwMode="auto">
            <a:xfrm>
              <a:off x="4320" y="3072"/>
              <a:ext cx="1008" cy="648"/>
            </a:xfrm>
            <a:prstGeom prst="rect">
              <a:avLst/>
            </a:prstGeom>
            <a:noFill/>
            <a:ln w="9525">
              <a:noFill/>
              <a:miter lim="800000"/>
              <a:headEnd/>
              <a:tailEnd/>
            </a:ln>
          </p:spPr>
        </p:pic>
        <p:sp>
          <p:nvSpPr>
            <p:cNvPr id="16" name="Text Box 35"/>
            <p:cNvSpPr txBox="1">
              <a:spLocks noChangeAspect="1" noChangeArrowheads="1"/>
            </p:cNvSpPr>
            <p:nvPr userDrawn="1"/>
          </p:nvSpPr>
          <p:spPr bwMode="auto">
            <a:xfrm>
              <a:off x="4320" y="3072"/>
              <a:ext cx="1056" cy="653"/>
            </a:xfrm>
            <a:prstGeom prst="rect">
              <a:avLst/>
            </a:prstGeom>
            <a:solidFill>
              <a:schemeClr val="bg1">
                <a:alpha val="50000"/>
              </a:schemeClr>
            </a:solidFill>
            <a:ln w="9525">
              <a:noFill/>
              <a:miter lim="800000"/>
              <a:headEnd/>
              <a:tailEnd/>
            </a:ln>
            <a:effectLst/>
          </p:spPr>
          <p:txBody>
            <a:bodyPr anchor="b">
              <a:prstTxWarp prst="textNoShape">
                <a:avLst/>
              </a:prstTxWarp>
            </a:bodyPr>
            <a:lstStyle/>
            <a:p>
              <a:pPr algn="r" eaLnBrk="0" hangingPunct="0">
                <a:defRPr/>
              </a:pPr>
              <a:r>
                <a:rPr lang="en-US" sz="1800" b="1">
                  <a:latin typeface="Arial Rounded MT Bold" charset="0"/>
                </a:rPr>
                <a:t>PACS</a:t>
              </a:r>
            </a:p>
          </p:txBody>
        </p:sp>
      </p:grpSp>
      <p:pic>
        <p:nvPicPr>
          <p:cNvPr id="17" name="Picture 36"/>
          <p:cNvPicPr>
            <a:picLocks noChangeAspect="1" noChangeArrowheads="1"/>
          </p:cNvPicPr>
          <p:nvPr/>
        </p:nvPicPr>
        <p:blipFill>
          <a:blip r:embed="rId7">
            <a:lum bright="24000" contrast="20000"/>
          </a:blip>
          <a:srcRect/>
          <a:stretch>
            <a:fillRect/>
          </a:stretch>
        </p:blipFill>
        <p:spPr bwMode="auto">
          <a:xfrm>
            <a:off x="6127750" y="6308725"/>
            <a:ext cx="685800" cy="377825"/>
          </a:xfrm>
          <a:prstGeom prst="rect">
            <a:avLst/>
          </a:prstGeom>
          <a:noFill/>
          <a:ln w="9525">
            <a:noFill/>
            <a:miter lim="800000"/>
            <a:headEnd/>
            <a:tailEnd/>
          </a:ln>
        </p:spPr>
      </p:pic>
      <p:pic>
        <p:nvPicPr>
          <p:cNvPr id="18" name="Picture 37" descr="CFLAG"/>
          <p:cNvPicPr>
            <a:picLocks noChangeAspect="1" noChangeArrowheads="1"/>
          </p:cNvPicPr>
          <p:nvPr/>
        </p:nvPicPr>
        <p:blipFill>
          <a:blip r:embed="rId8"/>
          <a:srcRect r="67694" b="-3482"/>
          <a:stretch>
            <a:fillRect/>
          </a:stretch>
        </p:blipFill>
        <p:spPr bwMode="auto">
          <a:xfrm>
            <a:off x="3752850" y="6332538"/>
            <a:ext cx="898525" cy="330200"/>
          </a:xfrm>
          <a:prstGeom prst="rect">
            <a:avLst/>
          </a:prstGeom>
          <a:noFill/>
          <a:ln w="9525">
            <a:noFill/>
            <a:miter lim="800000"/>
            <a:headEnd/>
            <a:tailEnd/>
          </a:ln>
        </p:spPr>
      </p:pic>
      <p:pic>
        <p:nvPicPr>
          <p:cNvPr id="19" name="Picture 38" descr="SPIRE_Logo"/>
          <p:cNvPicPr>
            <a:picLocks noChangeAspect="1" noChangeArrowheads="1"/>
          </p:cNvPicPr>
          <p:nvPr/>
        </p:nvPicPr>
        <p:blipFill>
          <a:blip r:embed="rId9"/>
          <a:srcRect/>
          <a:stretch>
            <a:fillRect/>
          </a:stretch>
        </p:blipFill>
        <p:spPr bwMode="auto">
          <a:xfrm>
            <a:off x="8001000" y="6288088"/>
            <a:ext cx="838200" cy="419100"/>
          </a:xfrm>
          <a:prstGeom prst="rect">
            <a:avLst/>
          </a:prstGeom>
          <a:noFill/>
          <a:ln w="9525">
            <a:noFill/>
            <a:miter lim="800000"/>
            <a:headEnd/>
            <a:tailEnd/>
          </a:ln>
        </p:spPr>
      </p:pic>
      <p:pic>
        <p:nvPicPr>
          <p:cNvPr id="20" name="Picture 48" descr="LogoIPAC copy"/>
          <p:cNvPicPr>
            <a:picLocks noChangeAspect="1" noChangeArrowheads="1"/>
          </p:cNvPicPr>
          <p:nvPr/>
        </p:nvPicPr>
        <p:blipFill>
          <a:blip r:embed="rId10"/>
          <a:srcRect/>
          <a:stretch>
            <a:fillRect/>
          </a:stretch>
        </p:blipFill>
        <p:spPr bwMode="auto">
          <a:xfrm>
            <a:off x="85725" y="90488"/>
            <a:ext cx="884238" cy="471487"/>
          </a:xfrm>
          <a:prstGeom prst="rect">
            <a:avLst/>
          </a:prstGeom>
          <a:noFill/>
          <a:ln w="9525">
            <a:noFill/>
            <a:miter lim="800000"/>
            <a:headEnd/>
            <a:tailEnd/>
          </a:ln>
        </p:spPr>
      </p:pic>
      <p:sp>
        <p:nvSpPr>
          <p:cNvPr id="17410" name="Rectangle 2"/>
          <p:cNvSpPr>
            <a:spLocks noGrp="1" noChangeArrowheads="1"/>
          </p:cNvSpPr>
          <p:nvPr>
            <p:ph type="subTitle" idx="1"/>
          </p:nvPr>
        </p:nvSpPr>
        <p:spPr>
          <a:xfrm>
            <a:off x="1371600" y="3886200"/>
            <a:ext cx="6400800" cy="1752600"/>
          </a:xfrm>
        </p:spPr>
        <p:txBody>
          <a:bodyPr/>
          <a:lstStyle>
            <a:lvl1pPr marL="0" indent="0" algn="ctr">
              <a:buFontTx/>
              <a:buNone/>
              <a:defRPr>
                <a:ea typeface="ＭＳ Ｐゴシック" charset="-128"/>
                <a:cs typeface="ＭＳ Ｐゴシック" charset="-128"/>
              </a:defRPr>
            </a:lvl1pPr>
          </a:lstStyle>
          <a:p>
            <a:r>
              <a:rPr lang="en-US"/>
              <a:t>Click to edit Master subtitle style</a:t>
            </a:r>
          </a:p>
        </p:txBody>
      </p:sp>
      <p:sp>
        <p:nvSpPr>
          <p:cNvPr id="17427" name="Rectangle 46"/>
          <p:cNvSpPr>
            <a:spLocks noGrp="1" noChangeArrowheads="1"/>
          </p:cNvSpPr>
          <p:nvPr>
            <p:ph type="ctrTitle"/>
          </p:nvPr>
        </p:nvSpPr>
        <p:spPr>
          <a:xfrm>
            <a:off x="685800" y="2130425"/>
            <a:ext cx="7772400" cy="1470025"/>
          </a:xfrm>
        </p:spPr>
        <p:txBody>
          <a:bodyPr/>
          <a:lstStyle>
            <a:lvl1pPr>
              <a:defRPr sz="4900">
                <a:ea typeface="ＭＳ Ｐゴシック" charset="-128"/>
                <a:cs typeface="ＭＳ Ｐゴシック" charset="-128"/>
              </a:defRPr>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7388"/>
            <a:ext cx="2057400" cy="54848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87388"/>
            <a:ext cx="6019800" cy="5484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18" Type="http://schemas.openxmlformats.org/officeDocument/2006/relationships/image" Target="../media/image6.png"/><Relationship Id="rId3" Type="http://schemas.openxmlformats.org/officeDocument/2006/relationships/slideLayout" Target="../slideLayouts/slideLayout3.xml"/><Relationship Id="rId21" Type="http://schemas.openxmlformats.org/officeDocument/2006/relationships/image" Target="../media/image9.jpe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20"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19" Type="http://schemas.openxmlformats.org/officeDocument/2006/relationships/image" Target="../media/image7.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457200" y="1481138"/>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44" name="Rectangle 4"/>
          <p:cNvSpPr>
            <a:spLocks noChangeArrowheads="1"/>
          </p:cNvSpPr>
          <p:nvPr/>
        </p:nvSpPr>
        <p:spPr bwMode="auto">
          <a:xfrm>
            <a:off x="7443788" y="5637213"/>
            <a:ext cx="642937" cy="403225"/>
          </a:xfrm>
          <a:prstGeom prst="rect">
            <a:avLst/>
          </a:prstGeom>
          <a:noFill/>
          <a:ln w="12700">
            <a:noFill/>
            <a:miter lim="800000"/>
            <a:headEnd/>
            <a:tailEnd/>
          </a:ln>
          <a:effectLst/>
        </p:spPr>
        <p:txBody>
          <a:bodyPr wrap="none" anchor="ctr">
            <a:prstTxWarp prst="textNoShape">
              <a:avLst/>
            </a:prstTxWarp>
          </a:bodyPr>
          <a:lstStyle/>
          <a:p>
            <a:pPr>
              <a:defRPr/>
            </a:pPr>
            <a:endParaRPr lang="en-US"/>
          </a:p>
        </p:txBody>
      </p:sp>
      <p:sp>
        <p:nvSpPr>
          <p:cNvPr id="1050" name="Line 26"/>
          <p:cNvSpPr>
            <a:spLocks noChangeShapeType="1"/>
          </p:cNvSpPr>
          <p:nvPr/>
        </p:nvSpPr>
        <p:spPr bwMode="auto">
          <a:xfrm>
            <a:off x="0" y="685800"/>
            <a:ext cx="9144000" cy="0"/>
          </a:xfrm>
          <a:prstGeom prst="line">
            <a:avLst/>
          </a:prstGeom>
          <a:noFill/>
          <a:ln w="57150">
            <a:solidFill>
              <a:schemeClr val="tx1"/>
            </a:solidFill>
            <a:round/>
            <a:headEnd/>
            <a:tailEnd/>
          </a:ln>
          <a:effectLst/>
        </p:spPr>
        <p:txBody>
          <a:bodyPr wrap="none" anchor="ctr">
            <a:prstTxWarp prst="textNoShape">
              <a:avLst/>
            </a:prstTxWarp>
          </a:bodyPr>
          <a:lstStyle/>
          <a:p>
            <a:pPr>
              <a:defRPr/>
            </a:pPr>
            <a:endParaRPr lang="en-US" sz="2400">
              <a:latin typeface="Times New Roman" charset="0"/>
              <a:ea typeface="+mn-ea"/>
              <a:cs typeface="+mn-cs"/>
            </a:endParaRPr>
          </a:p>
        </p:txBody>
      </p:sp>
      <p:pic>
        <p:nvPicPr>
          <p:cNvPr id="1029" name="Picture 28"/>
          <p:cNvPicPr>
            <a:picLocks noChangeAspect="1" noChangeArrowheads="1"/>
          </p:cNvPicPr>
          <p:nvPr/>
        </p:nvPicPr>
        <p:blipFill>
          <a:blip r:embed="rId13"/>
          <a:srcRect/>
          <a:stretch>
            <a:fillRect/>
          </a:stretch>
        </p:blipFill>
        <p:spPr bwMode="auto">
          <a:xfrm>
            <a:off x="8401050" y="19050"/>
            <a:ext cx="619125" cy="619125"/>
          </a:xfrm>
          <a:prstGeom prst="rect">
            <a:avLst/>
          </a:prstGeom>
          <a:noFill/>
          <a:ln w="9525">
            <a:noFill/>
            <a:miter lim="800000"/>
            <a:headEnd/>
            <a:tailEnd/>
          </a:ln>
        </p:spPr>
      </p:pic>
      <p:pic>
        <p:nvPicPr>
          <p:cNvPr id="1030" name="Picture 40" descr="NHSCLogo2d_long_200"/>
          <p:cNvPicPr>
            <a:picLocks noChangeAspect="1" noChangeArrowheads="1"/>
          </p:cNvPicPr>
          <p:nvPr/>
        </p:nvPicPr>
        <p:blipFill>
          <a:blip r:embed="rId14"/>
          <a:srcRect/>
          <a:stretch>
            <a:fillRect/>
          </a:stretch>
        </p:blipFill>
        <p:spPr bwMode="auto">
          <a:xfrm>
            <a:off x="3581400" y="68263"/>
            <a:ext cx="914400" cy="503237"/>
          </a:xfrm>
          <a:prstGeom prst="rect">
            <a:avLst/>
          </a:prstGeom>
          <a:noFill/>
          <a:ln w="9525">
            <a:noFill/>
            <a:miter lim="800000"/>
            <a:headEnd/>
            <a:tailEnd/>
          </a:ln>
        </p:spPr>
      </p:pic>
      <p:pic>
        <p:nvPicPr>
          <p:cNvPr id="1031" name="Picture 41" descr="NASA"/>
          <p:cNvPicPr>
            <a:picLocks noChangeAspect="1" noChangeArrowheads="1"/>
          </p:cNvPicPr>
          <p:nvPr/>
        </p:nvPicPr>
        <p:blipFill>
          <a:blip r:embed="rId15"/>
          <a:srcRect/>
          <a:stretch>
            <a:fillRect/>
          </a:stretch>
        </p:blipFill>
        <p:spPr bwMode="auto">
          <a:xfrm>
            <a:off x="4495800" y="0"/>
            <a:ext cx="685800" cy="617538"/>
          </a:xfrm>
          <a:prstGeom prst="rect">
            <a:avLst/>
          </a:prstGeom>
          <a:noFill/>
          <a:ln w="9525">
            <a:noFill/>
            <a:miter lim="800000"/>
            <a:headEnd/>
            <a:tailEnd/>
          </a:ln>
        </p:spPr>
      </p:pic>
      <p:sp>
        <p:nvSpPr>
          <p:cNvPr id="1066" name="Text Box 42"/>
          <p:cNvSpPr txBox="1">
            <a:spLocks noChangeArrowheads="1"/>
          </p:cNvSpPr>
          <p:nvPr/>
        </p:nvSpPr>
        <p:spPr bwMode="auto">
          <a:xfrm>
            <a:off x="4191000" y="-68263"/>
            <a:ext cx="4953000" cy="768351"/>
          </a:xfrm>
          <a:prstGeom prst="rect">
            <a:avLst/>
          </a:prstGeom>
          <a:noFill/>
          <a:ln w="9525">
            <a:noFill/>
            <a:miter lim="800000"/>
            <a:headEnd/>
            <a:tailEnd/>
          </a:ln>
          <a:effectLst/>
        </p:spPr>
        <p:txBody>
          <a:bodyPr>
            <a:prstTxWarp prst="textNoShape">
              <a:avLst/>
            </a:prstTxWarp>
            <a:spAutoFit/>
          </a:bodyPr>
          <a:lstStyle/>
          <a:p>
            <a:pPr algn="ctr" eaLnBrk="0" hangingPunct="0">
              <a:defRPr/>
            </a:pPr>
            <a:r>
              <a:rPr lang="en-GB" sz="2200" b="1" i="1">
                <a:solidFill>
                  <a:srgbClr val="0033CC"/>
                </a:solidFill>
                <a:latin typeface="Times New Roman" charset="0"/>
              </a:rPr>
              <a:t>NASA Herschel</a:t>
            </a:r>
          </a:p>
          <a:p>
            <a:pPr algn="ctr" eaLnBrk="0" hangingPunct="0">
              <a:defRPr/>
            </a:pPr>
            <a:r>
              <a:rPr lang="en-GB" sz="2200" b="1" i="1">
                <a:solidFill>
                  <a:srgbClr val="0033CC"/>
                </a:solidFill>
                <a:latin typeface="Times New Roman" charset="0"/>
              </a:rPr>
              <a:t> Science Center </a:t>
            </a:r>
            <a:endParaRPr lang="en-GB" sz="2200" i="1">
              <a:latin typeface="Times New Roman" charset="0"/>
            </a:endParaRPr>
          </a:p>
        </p:txBody>
      </p:sp>
      <p:sp>
        <p:nvSpPr>
          <p:cNvPr id="1033" name="Rectangle 9"/>
          <p:cNvSpPr>
            <a:spLocks noGrp="1" noChangeArrowheads="1"/>
          </p:cNvSpPr>
          <p:nvPr/>
        </p:nvSpPr>
        <p:spPr bwMode="auto">
          <a:xfrm>
            <a:off x="304800" y="6324600"/>
            <a:ext cx="914400" cy="323850"/>
          </a:xfrm>
          <a:prstGeom prst="rect">
            <a:avLst/>
          </a:prstGeom>
          <a:noFill/>
          <a:ln w="9525">
            <a:noFill/>
            <a:miter lim="800000"/>
            <a:headEnd/>
            <a:tailEnd/>
          </a:ln>
          <a:effectLst/>
        </p:spPr>
        <p:txBody>
          <a:bodyPr>
            <a:prstTxWarp prst="textNoShape">
              <a:avLst/>
            </a:prstTxWarp>
          </a:bodyPr>
          <a:lstStyle/>
          <a:p>
            <a:pPr eaLnBrk="0" hangingPunct="0">
              <a:defRPr/>
            </a:pPr>
            <a:r>
              <a:rPr lang="en-US" dirty="0"/>
              <a:t> - page </a:t>
            </a:r>
            <a:fld id="{2E1E9E6A-51D8-A544-9900-E0B8B57579B1}" type="slidenum">
              <a:rPr lang="en-US"/>
              <a:pPr eaLnBrk="0" hangingPunct="0">
                <a:defRPr/>
              </a:pPr>
              <a:t>‹#›</a:t>
            </a:fld>
            <a:endParaRPr lang="en-US" dirty="0"/>
          </a:p>
        </p:txBody>
      </p:sp>
      <p:sp>
        <p:nvSpPr>
          <p:cNvPr id="1051" name="Line 27"/>
          <p:cNvSpPr>
            <a:spLocks noChangeShapeType="1"/>
          </p:cNvSpPr>
          <p:nvPr/>
        </p:nvSpPr>
        <p:spPr bwMode="auto">
          <a:xfrm>
            <a:off x="0" y="6096000"/>
            <a:ext cx="9144000" cy="0"/>
          </a:xfrm>
          <a:prstGeom prst="line">
            <a:avLst/>
          </a:prstGeom>
          <a:noFill/>
          <a:ln w="57150">
            <a:solidFill>
              <a:schemeClr val="tx1"/>
            </a:solidFill>
            <a:round/>
            <a:headEnd/>
            <a:tailEnd/>
          </a:ln>
          <a:effectLst/>
        </p:spPr>
        <p:txBody>
          <a:bodyPr wrap="none" anchor="ctr">
            <a:prstTxWarp prst="textNoShape">
              <a:avLst/>
            </a:prstTxWarp>
          </a:bodyPr>
          <a:lstStyle/>
          <a:p>
            <a:pPr>
              <a:defRPr/>
            </a:pPr>
            <a:endParaRPr lang="en-US" sz="2400">
              <a:latin typeface="Times New Roman" charset="0"/>
              <a:ea typeface="+mn-ea"/>
              <a:cs typeface="+mn-cs"/>
            </a:endParaRPr>
          </a:p>
        </p:txBody>
      </p:sp>
      <p:sp>
        <p:nvSpPr>
          <p:cNvPr id="1035" name="Rectangle 46"/>
          <p:cNvSpPr>
            <a:spLocks noGrp="1" noChangeArrowheads="1"/>
          </p:cNvSpPr>
          <p:nvPr>
            <p:ph type="title"/>
          </p:nvPr>
        </p:nvSpPr>
        <p:spPr bwMode="auto">
          <a:xfrm>
            <a:off x="842963" y="687388"/>
            <a:ext cx="7548562" cy="715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pic>
        <p:nvPicPr>
          <p:cNvPr id="1036" name="Picture 48" descr="LogoIPAC copy"/>
          <p:cNvPicPr>
            <a:picLocks noChangeAspect="1" noChangeArrowheads="1"/>
          </p:cNvPicPr>
          <p:nvPr/>
        </p:nvPicPr>
        <p:blipFill>
          <a:blip r:embed="rId16"/>
          <a:srcRect/>
          <a:stretch>
            <a:fillRect/>
          </a:stretch>
        </p:blipFill>
        <p:spPr bwMode="auto">
          <a:xfrm>
            <a:off x="85725" y="90488"/>
            <a:ext cx="884238" cy="471487"/>
          </a:xfrm>
          <a:prstGeom prst="rect">
            <a:avLst/>
          </a:prstGeom>
          <a:noFill/>
          <a:ln w="9525">
            <a:noFill/>
            <a:miter lim="800000"/>
            <a:headEnd/>
            <a:tailEnd/>
          </a:ln>
        </p:spPr>
      </p:pic>
      <p:pic>
        <p:nvPicPr>
          <p:cNvPr id="1037" name="Picture 32" descr="ICC-logo-notransparant"/>
          <p:cNvPicPr>
            <a:picLocks noChangeAspect="1" noChangeArrowheads="1"/>
          </p:cNvPicPr>
          <p:nvPr userDrawn="1"/>
        </p:nvPicPr>
        <p:blipFill>
          <a:blip r:embed="rId17"/>
          <a:srcRect/>
          <a:stretch>
            <a:fillRect/>
          </a:stretch>
        </p:blipFill>
        <p:spPr bwMode="auto">
          <a:xfrm>
            <a:off x="4930775" y="6286500"/>
            <a:ext cx="990600" cy="422275"/>
          </a:xfrm>
          <a:prstGeom prst="rect">
            <a:avLst/>
          </a:prstGeom>
          <a:noFill/>
          <a:ln w="9525">
            <a:noFill/>
            <a:miter lim="800000"/>
            <a:headEnd/>
            <a:tailEnd/>
          </a:ln>
        </p:spPr>
      </p:pic>
      <p:grpSp>
        <p:nvGrpSpPr>
          <p:cNvPr id="1038" name="Group 33"/>
          <p:cNvGrpSpPr>
            <a:grpSpLocks noChangeAspect="1"/>
          </p:cNvGrpSpPr>
          <p:nvPr userDrawn="1"/>
        </p:nvGrpSpPr>
        <p:grpSpPr bwMode="auto">
          <a:xfrm>
            <a:off x="7011988" y="6215063"/>
            <a:ext cx="914400" cy="566737"/>
            <a:chOff x="4320" y="3072"/>
            <a:chExt cx="1056" cy="653"/>
          </a:xfrm>
        </p:grpSpPr>
        <p:pic>
          <p:nvPicPr>
            <p:cNvPr id="1043" name="Picture 34" descr="QM_FPU_schematics"/>
            <p:cNvPicPr>
              <a:picLocks noChangeAspect="1" noChangeArrowheads="1"/>
            </p:cNvPicPr>
            <p:nvPr userDrawn="1"/>
          </p:nvPicPr>
          <p:blipFill>
            <a:blip r:embed="rId18"/>
            <a:srcRect/>
            <a:stretch>
              <a:fillRect/>
            </a:stretch>
          </p:blipFill>
          <p:spPr bwMode="auto">
            <a:xfrm>
              <a:off x="4320" y="3072"/>
              <a:ext cx="1008" cy="648"/>
            </a:xfrm>
            <a:prstGeom prst="rect">
              <a:avLst/>
            </a:prstGeom>
            <a:noFill/>
            <a:ln w="9525">
              <a:noFill/>
              <a:miter lim="800000"/>
              <a:headEnd/>
              <a:tailEnd/>
            </a:ln>
          </p:spPr>
        </p:pic>
        <p:sp>
          <p:nvSpPr>
            <p:cNvPr id="1059" name="Text Box 35"/>
            <p:cNvSpPr txBox="1">
              <a:spLocks noChangeAspect="1" noChangeArrowheads="1"/>
            </p:cNvSpPr>
            <p:nvPr userDrawn="1"/>
          </p:nvSpPr>
          <p:spPr bwMode="auto">
            <a:xfrm>
              <a:off x="4320" y="3072"/>
              <a:ext cx="1056" cy="653"/>
            </a:xfrm>
            <a:prstGeom prst="rect">
              <a:avLst/>
            </a:prstGeom>
            <a:solidFill>
              <a:schemeClr val="bg1">
                <a:alpha val="50000"/>
              </a:schemeClr>
            </a:solidFill>
            <a:ln w="9525">
              <a:noFill/>
              <a:miter lim="800000"/>
              <a:headEnd/>
              <a:tailEnd/>
            </a:ln>
            <a:effectLst/>
          </p:spPr>
          <p:txBody>
            <a:bodyPr anchor="b">
              <a:prstTxWarp prst="textNoShape">
                <a:avLst/>
              </a:prstTxWarp>
            </a:bodyPr>
            <a:lstStyle/>
            <a:p>
              <a:pPr algn="r" eaLnBrk="0" hangingPunct="0">
                <a:defRPr/>
              </a:pPr>
              <a:r>
                <a:rPr lang="en-US" sz="1800" b="1">
                  <a:latin typeface="Arial Rounded MT Bold" charset="0"/>
                </a:rPr>
                <a:t>PACS</a:t>
              </a:r>
            </a:p>
          </p:txBody>
        </p:sp>
      </p:grpSp>
      <p:pic>
        <p:nvPicPr>
          <p:cNvPr id="1039" name="Picture 36"/>
          <p:cNvPicPr>
            <a:picLocks noChangeAspect="1" noChangeArrowheads="1"/>
          </p:cNvPicPr>
          <p:nvPr userDrawn="1"/>
        </p:nvPicPr>
        <p:blipFill>
          <a:blip r:embed="rId19">
            <a:lum bright="24000" contrast="20000"/>
          </a:blip>
          <a:srcRect/>
          <a:stretch>
            <a:fillRect/>
          </a:stretch>
        </p:blipFill>
        <p:spPr bwMode="auto">
          <a:xfrm>
            <a:off x="6127750" y="6308725"/>
            <a:ext cx="685800" cy="377825"/>
          </a:xfrm>
          <a:prstGeom prst="rect">
            <a:avLst/>
          </a:prstGeom>
          <a:noFill/>
          <a:ln w="9525">
            <a:noFill/>
            <a:miter lim="800000"/>
            <a:headEnd/>
            <a:tailEnd/>
          </a:ln>
        </p:spPr>
      </p:pic>
      <p:pic>
        <p:nvPicPr>
          <p:cNvPr id="1040" name="Picture 37" descr="CFLAG"/>
          <p:cNvPicPr>
            <a:picLocks noChangeAspect="1" noChangeArrowheads="1"/>
          </p:cNvPicPr>
          <p:nvPr userDrawn="1"/>
        </p:nvPicPr>
        <p:blipFill>
          <a:blip r:embed="rId20"/>
          <a:srcRect r="67694" b="-3482"/>
          <a:stretch>
            <a:fillRect/>
          </a:stretch>
        </p:blipFill>
        <p:spPr bwMode="auto">
          <a:xfrm>
            <a:off x="3752850" y="6332538"/>
            <a:ext cx="898525" cy="330200"/>
          </a:xfrm>
          <a:prstGeom prst="rect">
            <a:avLst/>
          </a:prstGeom>
          <a:noFill/>
          <a:ln w="9525">
            <a:noFill/>
            <a:miter lim="800000"/>
            <a:headEnd/>
            <a:tailEnd/>
          </a:ln>
        </p:spPr>
      </p:pic>
      <p:pic>
        <p:nvPicPr>
          <p:cNvPr id="1041" name="Picture 38" descr="SPIRE_Logo"/>
          <p:cNvPicPr>
            <a:picLocks noChangeAspect="1" noChangeArrowheads="1"/>
          </p:cNvPicPr>
          <p:nvPr userDrawn="1"/>
        </p:nvPicPr>
        <p:blipFill>
          <a:blip r:embed="rId21"/>
          <a:srcRect/>
          <a:stretch>
            <a:fillRect/>
          </a:stretch>
        </p:blipFill>
        <p:spPr bwMode="auto">
          <a:xfrm>
            <a:off x="8001000" y="6288088"/>
            <a:ext cx="838200" cy="419100"/>
          </a:xfrm>
          <a:prstGeom prst="rect">
            <a:avLst/>
          </a:prstGeom>
          <a:noFill/>
          <a:ln w="9525">
            <a:noFill/>
            <a:miter lim="800000"/>
            <a:headEnd/>
            <a:tailEnd/>
          </a:ln>
        </p:spPr>
      </p:pic>
      <p:sp>
        <p:nvSpPr>
          <p:cNvPr id="1034" name="Rectangle 10"/>
          <p:cNvSpPr>
            <a:spLocks noGrp="1" noChangeArrowheads="1"/>
          </p:cNvSpPr>
          <p:nvPr userDrawn="1"/>
        </p:nvSpPr>
        <p:spPr bwMode="auto">
          <a:xfrm>
            <a:off x="0" y="129585"/>
            <a:ext cx="3733800" cy="457200"/>
          </a:xfrm>
          <a:prstGeom prst="rect">
            <a:avLst/>
          </a:prstGeom>
          <a:noFill/>
          <a:ln w="9525">
            <a:noFill/>
            <a:miter lim="800000"/>
            <a:headEnd/>
            <a:tailEnd/>
          </a:ln>
          <a:effectLst/>
        </p:spPr>
        <p:txBody>
          <a:bodyPr>
            <a:prstTxWarp prst="textNoShape">
              <a:avLst/>
            </a:prstTxWarp>
          </a:bodyPr>
          <a:lstStyle/>
          <a:p>
            <a:pPr algn="ctr" eaLnBrk="0" hangingPunct="0">
              <a:defRPr/>
            </a:pPr>
            <a:r>
              <a:rPr lang="en-US" sz="1100" b="1" dirty="0">
                <a:solidFill>
                  <a:srgbClr val="FF0066"/>
                </a:solidFill>
              </a:rPr>
              <a:t>NHSC </a:t>
            </a:r>
            <a:r>
              <a:rPr lang="en-US" sz="1100" b="1" dirty="0" smtClean="0">
                <a:solidFill>
                  <a:srgbClr val="FF0066"/>
                </a:solidFill>
              </a:rPr>
              <a:t>Workshop</a:t>
            </a:r>
            <a:endParaRPr lang="en-US" sz="1100" b="1" baseline="0" dirty="0" smtClean="0">
              <a:solidFill>
                <a:srgbClr val="FF0066"/>
              </a:solidFill>
            </a:endParaRPr>
          </a:p>
          <a:p>
            <a:pPr algn="ctr" eaLnBrk="0" hangingPunct="0">
              <a:defRPr/>
            </a:pPr>
            <a:r>
              <a:rPr lang="en-US" sz="1100" b="1" baseline="0" dirty="0" smtClean="0">
                <a:solidFill>
                  <a:srgbClr val="FF0066"/>
                </a:solidFill>
              </a:rPr>
              <a:t>August</a:t>
            </a:r>
            <a:r>
              <a:rPr lang="en-US" sz="1100" b="1" dirty="0" smtClean="0">
                <a:solidFill>
                  <a:srgbClr val="FF0066"/>
                </a:solidFill>
              </a:rPr>
              <a:t> 2013</a:t>
            </a:r>
            <a:endParaRPr lang="en-US" sz="1100" b="1" dirty="0">
              <a:solidFill>
                <a:srgbClr val="FF0066"/>
              </a:solidFill>
            </a:endParaRPr>
          </a:p>
        </p:txBody>
      </p:sp>
    </p:spTree>
  </p:cSld>
  <p:clrMap bg1="lt1" tx1="dk1" bg2="lt2" tx2="dk2" accent1="accent1" accent2="accent2" accent3="accent3" accent4="accent4" accent5="accent5" accent6="accent6" hlink="hlink" folHlink="folHlink"/>
  <p:sldLayoutIdLst>
    <p:sldLayoutId id="2147484118" r:id="rId1"/>
    <p:sldLayoutId id="2147484108" r:id="rId2"/>
    <p:sldLayoutId id="2147484109" r:id="rId3"/>
    <p:sldLayoutId id="2147484110" r:id="rId4"/>
    <p:sldLayoutId id="2147484111" r:id="rId5"/>
    <p:sldLayoutId id="2147484112" r:id="rId6"/>
    <p:sldLayoutId id="2147484113" r:id="rId7"/>
    <p:sldLayoutId id="2147484114" r:id="rId8"/>
    <p:sldLayoutId id="2147484115" r:id="rId9"/>
    <p:sldLayoutId id="2147484116" r:id="rId10"/>
    <p:sldLayoutId id="2147484117" r:id="rId11"/>
  </p:sldLayoutIdLst>
  <p:txStyles>
    <p:titleStyle>
      <a:lvl1pPr algn="ctr" rtl="0" eaLnBrk="0" fontAlgn="base" hangingPunct="0">
        <a:spcBef>
          <a:spcPct val="0"/>
        </a:spcBef>
        <a:spcAft>
          <a:spcPct val="0"/>
        </a:spcAft>
        <a:defRPr sz="3700">
          <a:solidFill>
            <a:srgbClr val="800000"/>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3700">
          <a:solidFill>
            <a:srgbClr val="800000"/>
          </a:solidFill>
          <a:latin typeface="Times New Roman" charset="0"/>
          <a:ea typeface="ＭＳ Ｐゴシック" pitchFamily="-112" charset="-128"/>
          <a:cs typeface="ＭＳ Ｐゴシック" pitchFamily="-112" charset="-128"/>
        </a:defRPr>
      </a:lvl2pPr>
      <a:lvl3pPr algn="ctr" rtl="0" eaLnBrk="0" fontAlgn="base" hangingPunct="0">
        <a:spcBef>
          <a:spcPct val="0"/>
        </a:spcBef>
        <a:spcAft>
          <a:spcPct val="0"/>
        </a:spcAft>
        <a:defRPr sz="3700">
          <a:solidFill>
            <a:srgbClr val="800000"/>
          </a:solidFill>
          <a:latin typeface="Times New Roman" charset="0"/>
          <a:ea typeface="ＭＳ Ｐゴシック" pitchFamily="-112" charset="-128"/>
          <a:cs typeface="ＭＳ Ｐゴシック" pitchFamily="-112" charset="-128"/>
        </a:defRPr>
      </a:lvl3pPr>
      <a:lvl4pPr algn="ctr" rtl="0" eaLnBrk="0" fontAlgn="base" hangingPunct="0">
        <a:spcBef>
          <a:spcPct val="0"/>
        </a:spcBef>
        <a:spcAft>
          <a:spcPct val="0"/>
        </a:spcAft>
        <a:defRPr sz="3700">
          <a:solidFill>
            <a:srgbClr val="800000"/>
          </a:solidFill>
          <a:latin typeface="Times New Roman" charset="0"/>
          <a:ea typeface="ＭＳ Ｐゴシック" pitchFamily="-112" charset="-128"/>
          <a:cs typeface="ＭＳ Ｐゴシック" pitchFamily="-112" charset="-128"/>
        </a:defRPr>
      </a:lvl4pPr>
      <a:lvl5pPr algn="ctr" rtl="0" eaLnBrk="0" fontAlgn="base" hangingPunct="0">
        <a:spcBef>
          <a:spcPct val="0"/>
        </a:spcBef>
        <a:spcAft>
          <a:spcPct val="0"/>
        </a:spcAft>
        <a:defRPr sz="3700">
          <a:solidFill>
            <a:srgbClr val="800000"/>
          </a:solidFill>
          <a:latin typeface="Times New Roman" charset="0"/>
          <a:ea typeface="ＭＳ Ｐゴシック" pitchFamily="-112" charset="-128"/>
          <a:cs typeface="ＭＳ Ｐゴシック" pitchFamily="-112" charset="-128"/>
        </a:defRPr>
      </a:lvl5pPr>
      <a:lvl6pPr marL="457200" algn="ctr" rtl="0" fontAlgn="base">
        <a:spcBef>
          <a:spcPct val="0"/>
        </a:spcBef>
        <a:spcAft>
          <a:spcPct val="0"/>
        </a:spcAft>
        <a:defRPr sz="2900">
          <a:solidFill>
            <a:srgbClr val="800000"/>
          </a:solidFill>
          <a:latin typeface="Times New Roman" charset="0"/>
        </a:defRPr>
      </a:lvl6pPr>
      <a:lvl7pPr marL="914400" algn="ctr" rtl="0" fontAlgn="base">
        <a:spcBef>
          <a:spcPct val="0"/>
        </a:spcBef>
        <a:spcAft>
          <a:spcPct val="0"/>
        </a:spcAft>
        <a:defRPr sz="2900">
          <a:solidFill>
            <a:srgbClr val="800000"/>
          </a:solidFill>
          <a:latin typeface="Times New Roman" charset="0"/>
        </a:defRPr>
      </a:lvl7pPr>
      <a:lvl8pPr marL="1371600" algn="ctr" rtl="0" fontAlgn="base">
        <a:spcBef>
          <a:spcPct val="0"/>
        </a:spcBef>
        <a:spcAft>
          <a:spcPct val="0"/>
        </a:spcAft>
        <a:defRPr sz="2900">
          <a:solidFill>
            <a:srgbClr val="800000"/>
          </a:solidFill>
          <a:latin typeface="Times New Roman" charset="0"/>
        </a:defRPr>
      </a:lvl8pPr>
      <a:lvl9pPr marL="1828800" algn="ctr" rtl="0" fontAlgn="base">
        <a:spcBef>
          <a:spcPct val="0"/>
        </a:spcBef>
        <a:spcAft>
          <a:spcPct val="0"/>
        </a:spcAft>
        <a:defRPr sz="2900">
          <a:solidFill>
            <a:srgbClr val="800000"/>
          </a:solidFill>
          <a:latin typeface="Times New Roman" charset="0"/>
        </a:defRPr>
      </a:lvl9pPr>
    </p:titleStyle>
    <p:bodyStyle>
      <a:lvl1pPr marL="307975" indent="-307975" algn="l" defTabSz="820738" rtl="0" eaLnBrk="0" fontAlgn="base" hangingPunct="0">
        <a:spcBef>
          <a:spcPct val="20000"/>
        </a:spcBef>
        <a:spcAft>
          <a:spcPct val="0"/>
        </a:spcAft>
        <a:buChar char="•"/>
        <a:defRPr sz="2900">
          <a:solidFill>
            <a:schemeClr val="tx1"/>
          </a:solidFill>
          <a:latin typeface="+mn-lt"/>
          <a:ea typeface="ＭＳ Ｐゴシック" pitchFamily="-112" charset="-128"/>
          <a:cs typeface="ＭＳ Ｐゴシック" pitchFamily="-112" charset="-128"/>
        </a:defRPr>
      </a:lvl1pPr>
      <a:lvl2pPr marL="666750" indent="-257175" algn="l" defTabSz="820738" rtl="0" eaLnBrk="0" fontAlgn="base" hangingPunct="0">
        <a:spcBef>
          <a:spcPct val="20000"/>
        </a:spcBef>
        <a:spcAft>
          <a:spcPct val="0"/>
        </a:spcAft>
        <a:buChar char="–"/>
        <a:defRPr sz="2800">
          <a:solidFill>
            <a:srgbClr val="000099"/>
          </a:solidFill>
          <a:latin typeface="+mn-lt"/>
          <a:ea typeface="ＭＳ Ｐゴシック" charset="-128"/>
        </a:defRPr>
      </a:lvl2pPr>
      <a:lvl3pPr marL="1025525" indent="-204788" algn="l" defTabSz="820738" rtl="0" eaLnBrk="0" fontAlgn="base" hangingPunct="0">
        <a:spcBef>
          <a:spcPct val="20000"/>
        </a:spcBef>
        <a:spcAft>
          <a:spcPct val="0"/>
        </a:spcAft>
        <a:buChar char="•"/>
        <a:defRPr sz="2400">
          <a:solidFill>
            <a:srgbClr val="006699"/>
          </a:solidFill>
          <a:latin typeface="+mn-lt"/>
          <a:ea typeface="ＭＳ Ｐゴシック" charset="-128"/>
        </a:defRPr>
      </a:lvl3pPr>
      <a:lvl4pPr marL="1436688" indent="-206375" algn="l" defTabSz="820738" rtl="0" eaLnBrk="0" fontAlgn="base" hangingPunct="0">
        <a:spcBef>
          <a:spcPct val="20000"/>
        </a:spcBef>
        <a:spcAft>
          <a:spcPct val="0"/>
        </a:spcAft>
        <a:buChar char="–"/>
        <a:defRPr sz="2000">
          <a:solidFill>
            <a:schemeClr val="tx1"/>
          </a:solidFill>
          <a:latin typeface="+mn-lt"/>
          <a:ea typeface="ＭＳ Ｐゴシック" charset="-128"/>
        </a:defRPr>
      </a:lvl4pPr>
      <a:lvl5pPr marL="1846263" indent="-204788" algn="l" defTabSz="820738" rtl="0" eaLnBrk="0" fontAlgn="base" hangingPunct="0">
        <a:spcBef>
          <a:spcPct val="20000"/>
        </a:spcBef>
        <a:spcAft>
          <a:spcPct val="0"/>
        </a:spcAft>
        <a:buChar char="»"/>
        <a:defRPr sz="2000">
          <a:solidFill>
            <a:schemeClr val="tx1"/>
          </a:solidFill>
          <a:latin typeface="+mn-lt"/>
          <a:ea typeface="ＭＳ Ｐゴシック" charset="-128"/>
        </a:defRPr>
      </a:lvl5pPr>
      <a:lvl6pPr marL="2303463" indent="-204788" algn="l" defTabSz="820738" rtl="0" fontAlgn="base">
        <a:spcBef>
          <a:spcPct val="20000"/>
        </a:spcBef>
        <a:spcAft>
          <a:spcPct val="0"/>
        </a:spcAft>
        <a:buChar char="»"/>
        <a:defRPr sz="2000">
          <a:solidFill>
            <a:schemeClr val="tx1"/>
          </a:solidFill>
          <a:latin typeface="+mn-lt"/>
          <a:ea typeface="ＭＳ Ｐゴシック" charset="-128"/>
        </a:defRPr>
      </a:lvl6pPr>
      <a:lvl7pPr marL="2760663" indent="-204788" algn="l" defTabSz="820738" rtl="0" fontAlgn="base">
        <a:spcBef>
          <a:spcPct val="20000"/>
        </a:spcBef>
        <a:spcAft>
          <a:spcPct val="0"/>
        </a:spcAft>
        <a:buChar char="»"/>
        <a:defRPr sz="2000">
          <a:solidFill>
            <a:schemeClr val="tx1"/>
          </a:solidFill>
          <a:latin typeface="+mn-lt"/>
          <a:ea typeface="ＭＳ Ｐゴシック" charset="-128"/>
        </a:defRPr>
      </a:lvl7pPr>
      <a:lvl8pPr marL="3217863" indent="-204788" algn="l" defTabSz="820738" rtl="0" fontAlgn="base">
        <a:spcBef>
          <a:spcPct val="20000"/>
        </a:spcBef>
        <a:spcAft>
          <a:spcPct val="0"/>
        </a:spcAft>
        <a:buChar char="»"/>
        <a:defRPr sz="2000">
          <a:solidFill>
            <a:schemeClr val="tx1"/>
          </a:solidFill>
          <a:latin typeface="+mn-lt"/>
          <a:ea typeface="ＭＳ Ｐゴシック" charset="-128"/>
        </a:defRPr>
      </a:lvl8pPr>
      <a:lvl9pPr marL="3675063" indent="-204788" algn="l" defTabSz="820738"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ubtitle 4"/>
          <p:cNvSpPr>
            <a:spLocks noGrp="1"/>
          </p:cNvSpPr>
          <p:nvPr>
            <p:ph type="subTitle" idx="1"/>
          </p:nvPr>
        </p:nvSpPr>
        <p:spPr/>
        <p:txBody>
          <a:bodyPr/>
          <a:lstStyle/>
          <a:p>
            <a:r>
              <a:rPr lang="en-US" dirty="0" smtClean="0"/>
              <a:t>Pat Morris</a:t>
            </a:r>
            <a:endParaRPr lang="en-US" dirty="0" smtClean="0"/>
          </a:p>
          <a:p>
            <a:r>
              <a:rPr lang="en-US" dirty="0" smtClean="0"/>
              <a:t>HIFI Task Lead</a:t>
            </a:r>
            <a:endParaRPr lang="en-US" dirty="0"/>
          </a:p>
        </p:txBody>
      </p:sp>
      <p:sp>
        <p:nvSpPr>
          <p:cNvPr id="15363" name="Title 3"/>
          <p:cNvSpPr>
            <a:spLocks noGrp="1"/>
          </p:cNvSpPr>
          <p:nvPr>
            <p:ph type="ctrTitle"/>
          </p:nvPr>
        </p:nvSpPr>
        <p:spPr>
          <a:xfrm>
            <a:off x="292608" y="1325753"/>
            <a:ext cx="8153400" cy="1470025"/>
          </a:xfrm>
        </p:spPr>
        <p:txBody>
          <a:bodyPr/>
          <a:lstStyle/>
          <a:p>
            <a:r>
              <a:rPr lang="en-US" sz="4400" dirty="0" smtClean="0"/>
              <a:t>A Tour of </a:t>
            </a:r>
            <a:r>
              <a:rPr lang="en-US" sz="4400" dirty="0" smtClean="0"/>
              <a:t>HIPE’s Spectrum Explorer (SE) for all 3 instruments</a:t>
            </a:r>
            <a:endParaRPr lang="en-US" sz="4400" dirty="0" smtClean="0"/>
          </a:p>
        </p:txBody>
      </p:sp>
      <p:pic>
        <p:nvPicPr>
          <p:cNvPr id="2" name="Picture 1"/>
          <p:cNvPicPr>
            <a:picLocks noChangeAspect="1"/>
          </p:cNvPicPr>
          <p:nvPr/>
        </p:nvPicPr>
        <p:blipFill>
          <a:blip r:embed="rId2"/>
          <a:stretch>
            <a:fillRect/>
          </a:stretch>
        </p:blipFill>
        <p:spPr>
          <a:xfrm>
            <a:off x="6553583" y="3291840"/>
            <a:ext cx="971144" cy="1904428"/>
          </a:xfrm>
          <a:prstGeom prst="rect">
            <a:avLst/>
          </a:prstGeom>
          <a:solidFill>
            <a:schemeClr val="tx1"/>
          </a:solidFill>
        </p:spPr>
      </p:pic>
      <p:pic>
        <p:nvPicPr>
          <p:cNvPr id="1026" name="Picture 2" descr="The Spectrum Explorer on a PacsC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767" y="3347087"/>
            <a:ext cx="2892425" cy="19418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Toolboxes in SE</a:t>
            </a:r>
            <a:endParaRPr lang="en-US" dirty="0"/>
          </a:p>
        </p:txBody>
      </p:sp>
      <p:sp>
        <p:nvSpPr>
          <p:cNvPr id="3" name="Content Placeholder 2"/>
          <p:cNvSpPr>
            <a:spLocks noGrp="1"/>
          </p:cNvSpPr>
          <p:nvPr>
            <p:ph idx="1"/>
          </p:nvPr>
        </p:nvSpPr>
        <p:spPr/>
        <p:txBody>
          <a:bodyPr/>
          <a:lstStyle/>
          <a:p>
            <a:r>
              <a:rPr lang="en-US" sz="2400" dirty="0" smtClean="0"/>
              <a:t>Several toolboxes which can be opened from the HIPE Task View or on the command line are also plugged into SE, accessible from the toolbar.  </a:t>
            </a:r>
          </a:p>
          <a:p>
            <a:r>
              <a:rPr lang="en-US" sz="2200" dirty="0" smtClean="0"/>
              <a:t>In fact when these tools are opened from HIPE Task View or command line, a new instance of SE is opened for that purpose.</a:t>
            </a:r>
          </a:p>
          <a:p>
            <a:r>
              <a:rPr lang="en-US" sz="2400" dirty="0" smtClean="0"/>
              <a:t>These toolboxes are:</a:t>
            </a:r>
          </a:p>
          <a:p>
            <a:pPr lvl="1"/>
            <a:r>
              <a:rPr lang="en-US" sz="2200" dirty="0" smtClean="0"/>
              <a:t>The Spectrum Toolbox</a:t>
            </a:r>
          </a:p>
          <a:p>
            <a:pPr lvl="1"/>
            <a:r>
              <a:rPr lang="en-US" sz="2200" dirty="0" smtClean="0"/>
              <a:t>The Spectrum Fitter GUI</a:t>
            </a:r>
          </a:p>
          <a:p>
            <a:pPr lvl="1"/>
            <a:r>
              <a:rPr lang="en-US" sz="2200" dirty="0" smtClean="0"/>
              <a:t>The Cube Spectrum Analysis Toolbox</a:t>
            </a:r>
          </a:p>
          <a:p>
            <a:pPr lvl="2"/>
            <a:r>
              <a:rPr lang="en-US" sz="2200" dirty="0" smtClean="0"/>
              <a:t>The CSAT contains cube-level applications from the </a:t>
            </a:r>
            <a:r>
              <a:rPr lang="en-US" sz="2200" dirty="0"/>
              <a:t>S</a:t>
            </a:r>
            <a:r>
              <a:rPr lang="en-US" sz="2200" dirty="0" smtClean="0"/>
              <a:t>pectrum Toolbox and SFG.</a:t>
            </a:r>
            <a:endParaRPr lang="en-US" sz="2200" dirty="0"/>
          </a:p>
        </p:txBody>
      </p:sp>
      <p:pic>
        <p:nvPicPr>
          <p:cNvPr id="5"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24391" t="5996" r="71182" b="90953"/>
          <a:stretch/>
        </p:blipFill>
        <p:spPr bwMode="auto">
          <a:xfrm>
            <a:off x="3995928" y="3704812"/>
            <a:ext cx="1151662" cy="446563"/>
          </a:xfrm>
          <a:prstGeom prst="rect">
            <a:avLst/>
          </a:prstGeom>
          <a:noFill/>
          <a:ln w="9525">
            <a:noFill/>
            <a:miter lim="800000"/>
            <a:headEnd/>
            <a:tailEnd/>
          </a:ln>
        </p:spPr>
      </p:pic>
      <p:pic>
        <p:nvPicPr>
          <p:cNvPr id="6"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24391" t="5996" r="71182" b="90953"/>
          <a:stretch/>
        </p:blipFill>
        <p:spPr bwMode="auto">
          <a:xfrm>
            <a:off x="4194048" y="4177252"/>
            <a:ext cx="1151662" cy="446563"/>
          </a:xfrm>
          <a:prstGeom prst="rect">
            <a:avLst/>
          </a:prstGeom>
          <a:noFill/>
          <a:ln w="9525">
            <a:noFill/>
            <a:miter lim="800000"/>
            <a:headEnd/>
            <a:tailEnd/>
          </a:ln>
        </p:spPr>
      </p:pic>
      <p:pic>
        <p:nvPicPr>
          <p:cNvPr id="7"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24391" t="5996" r="71182" b="90953"/>
          <a:stretch/>
        </p:blipFill>
        <p:spPr bwMode="auto">
          <a:xfrm>
            <a:off x="5785104" y="4588732"/>
            <a:ext cx="1151662" cy="446563"/>
          </a:xfrm>
          <a:prstGeom prst="rect">
            <a:avLst/>
          </a:prstGeom>
          <a:noFill/>
          <a:ln w="9525">
            <a:noFill/>
            <a:miter lim="800000"/>
            <a:headEnd/>
            <a:tailEnd/>
          </a:ln>
        </p:spPr>
      </p:pic>
      <p:sp>
        <p:nvSpPr>
          <p:cNvPr id="8" name="Rectangle 7"/>
          <p:cNvSpPr/>
          <p:nvPr/>
        </p:nvSpPr>
        <p:spPr>
          <a:xfrm>
            <a:off x="4379976" y="3730752"/>
            <a:ext cx="749808" cy="429768"/>
          </a:xfrm>
          <a:prstGeom prst="rect">
            <a:avLst/>
          </a:prstGeom>
          <a:solidFill>
            <a:schemeClr val="tx1">
              <a:alpha val="3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5794248" y="4605528"/>
            <a:ext cx="749808" cy="429768"/>
          </a:xfrm>
          <a:prstGeom prst="rect">
            <a:avLst/>
          </a:prstGeom>
          <a:solidFill>
            <a:schemeClr val="tx1">
              <a:alpha val="3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203192" y="4194048"/>
            <a:ext cx="405384" cy="429768"/>
          </a:xfrm>
          <a:prstGeom prst="rect">
            <a:avLst/>
          </a:prstGeom>
          <a:solidFill>
            <a:schemeClr val="tx1">
              <a:alpha val="3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4934712" y="4175760"/>
            <a:ext cx="414528" cy="429768"/>
          </a:xfrm>
          <a:prstGeom prst="rect">
            <a:avLst/>
          </a:prstGeom>
          <a:solidFill>
            <a:schemeClr val="tx1">
              <a:alpha val="3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7123176" y="4636008"/>
            <a:ext cx="1774845" cy="369332"/>
          </a:xfrm>
          <a:prstGeom prst="rect">
            <a:avLst/>
          </a:prstGeom>
          <a:noFill/>
        </p:spPr>
        <p:txBody>
          <a:bodyPr wrap="none" rtlCol="0">
            <a:spAutoFit/>
          </a:bodyPr>
          <a:lstStyle/>
          <a:p>
            <a:r>
              <a:rPr lang="en-US" sz="1800" dirty="0" smtClean="0">
                <a:solidFill>
                  <a:srgbClr val="990033"/>
                </a:solidFill>
              </a:rPr>
              <a:t>Phil demo next.</a:t>
            </a:r>
            <a:endParaRPr lang="en-US" sz="1800" dirty="0">
              <a:solidFill>
                <a:srgbClr val="990033"/>
              </a:solidFill>
            </a:endParaRPr>
          </a:p>
        </p:txBody>
      </p:sp>
      <p:sp>
        <p:nvSpPr>
          <p:cNvPr id="13" name="TextBox 12"/>
          <p:cNvSpPr txBox="1"/>
          <p:nvPr/>
        </p:nvSpPr>
        <p:spPr>
          <a:xfrm>
            <a:off x="5702808" y="3974592"/>
            <a:ext cx="2561470" cy="369332"/>
          </a:xfrm>
          <a:prstGeom prst="rect">
            <a:avLst/>
          </a:prstGeom>
          <a:noFill/>
        </p:spPr>
        <p:txBody>
          <a:bodyPr wrap="none" rtlCol="0">
            <a:spAutoFit/>
          </a:bodyPr>
          <a:lstStyle/>
          <a:p>
            <a:r>
              <a:rPr lang="en-US" sz="1800" dirty="0" smtClean="0">
                <a:solidFill>
                  <a:srgbClr val="990033"/>
                </a:solidFill>
              </a:rPr>
              <a:t>Pat </a:t>
            </a:r>
            <a:r>
              <a:rPr lang="en-US" sz="1800" dirty="0">
                <a:solidFill>
                  <a:srgbClr val="990033"/>
                </a:solidFill>
              </a:rPr>
              <a:t>d</a:t>
            </a:r>
            <a:r>
              <a:rPr lang="en-US" sz="1800" dirty="0" smtClean="0">
                <a:solidFill>
                  <a:srgbClr val="990033"/>
                </a:solidFill>
              </a:rPr>
              <a:t>emo on Thursday.</a:t>
            </a:r>
            <a:endParaRPr lang="en-US" sz="1800" dirty="0">
              <a:solidFill>
                <a:srgbClr val="990033"/>
              </a:solidFill>
            </a:endParaRPr>
          </a:p>
        </p:txBody>
      </p:sp>
      <p:sp>
        <p:nvSpPr>
          <p:cNvPr id="14" name="Right Brace 13"/>
          <p:cNvSpPr/>
          <p:nvPr/>
        </p:nvSpPr>
        <p:spPr>
          <a:xfrm>
            <a:off x="5522976" y="3703320"/>
            <a:ext cx="155448" cy="914400"/>
          </a:xfrm>
          <a:prstGeom prst="rightBrace">
            <a:avLst/>
          </a:prstGeom>
          <a:ln>
            <a:solidFill>
              <a:srgbClr val="99003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808685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a:t>
            </a:r>
            <a:endParaRPr lang="en-US" dirty="0"/>
          </a:p>
        </p:txBody>
      </p:sp>
      <p:sp>
        <p:nvSpPr>
          <p:cNvPr id="3" name="Content Placeholder 2"/>
          <p:cNvSpPr>
            <a:spLocks noGrp="1"/>
          </p:cNvSpPr>
          <p:nvPr>
            <p:ph idx="1"/>
          </p:nvPr>
        </p:nvSpPr>
        <p:spPr/>
        <p:txBody>
          <a:bodyPr/>
          <a:lstStyle/>
          <a:p>
            <a:r>
              <a:rPr lang="en-US" sz="2400" dirty="0"/>
              <a:t>H</a:t>
            </a:r>
            <a:r>
              <a:rPr lang="en-US" sz="2400" dirty="0" smtClean="0"/>
              <a:t>elp is available with HIPE documentation.  </a:t>
            </a:r>
          </a:p>
          <a:p>
            <a:pPr marL="0" indent="0">
              <a:buNone/>
            </a:pPr>
            <a:r>
              <a:rPr lang="en-US" sz="2400" dirty="0" smtClean="0">
                <a:solidFill>
                  <a:schemeClr val="accent6"/>
                </a:solidFill>
              </a:rPr>
              <a:t>    http</a:t>
            </a:r>
            <a:r>
              <a:rPr lang="en-US" sz="2400" dirty="0">
                <a:solidFill>
                  <a:schemeClr val="accent6"/>
                </a:solidFill>
              </a:rPr>
              <a:t>://herschel.esac.esa.int/hcss-doc-12.0</a:t>
            </a:r>
            <a:r>
              <a:rPr lang="en-US" sz="2400" dirty="0" smtClean="0">
                <a:solidFill>
                  <a:schemeClr val="accent6"/>
                </a:solidFill>
              </a:rPr>
              <a:t>/</a:t>
            </a:r>
            <a:endParaRPr lang="en-US" sz="2400" dirty="0">
              <a:solidFill>
                <a:schemeClr val="accent6"/>
              </a:solidFill>
            </a:endParaRPr>
          </a:p>
          <a:p>
            <a:pPr marL="0" indent="0">
              <a:buNone/>
            </a:pPr>
            <a:r>
              <a:rPr lang="en-US" sz="2400" dirty="0" smtClean="0">
                <a:solidFill>
                  <a:schemeClr val="accent2"/>
                </a:solidFill>
              </a:rPr>
              <a:t>    See mainly Sec. 5.3 of the Herschel Data Analysis Guide.</a:t>
            </a:r>
          </a:p>
          <a:p>
            <a:pPr marL="0" indent="0">
              <a:buNone/>
            </a:pPr>
            <a:endParaRPr lang="en-US" sz="2400" dirty="0" smtClean="0"/>
          </a:p>
          <a:p>
            <a:r>
              <a:rPr lang="en-US" sz="2400" dirty="0" smtClean="0"/>
              <a:t>More is variously contained in each instrument’s Data Reduction Guide (DRG) or Data Analysis Guide (DAG).  </a:t>
            </a:r>
          </a:p>
          <a:p>
            <a:endParaRPr lang="en-US" sz="2400" dirty="0"/>
          </a:p>
        </p:txBody>
      </p:sp>
    </p:spTree>
    <p:extLst>
      <p:ext uri="{BB962C8B-B14F-4D97-AF65-F5344CB8AC3E}">
        <p14:creationId xmlns:p14="http://schemas.microsoft.com/office/powerpoint/2010/main" val="359382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SE?</a:t>
            </a:r>
            <a:endParaRPr lang="en-US" dirty="0"/>
          </a:p>
        </p:txBody>
      </p:sp>
      <p:sp>
        <p:nvSpPr>
          <p:cNvPr id="3" name="Content Placeholder 2"/>
          <p:cNvSpPr>
            <a:spLocks noGrp="1"/>
          </p:cNvSpPr>
          <p:nvPr>
            <p:ph idx="1"/>
          </p:nvPr>
        </p:nvSpPr>
        <p:spPr/>
        <p:txBody>
          <a:bodyPr/>
          <a:lstStyle/>
          <a:p>
            <a:r>
              <a:rPr lang="en-US" sz="2000" dirty="0" smtClean="0"/>
              <a:t>If you have spectroscopic observations that you wish to inspect or manipulate in HIPE, </a:t>
            </a:r>
            <a:r>
              <a:rPr lang="en-US" sz="2000" u="sng" dirty="0" smtClean="0"/>
              <a:t>you will use the SE</a:t>
            </a:r>
            <a:r>
              <a:rPr lang="en-US" sz="2000" dirty="0" smtClean="0"/>
              <a:t>.  </a:t>
            </a:r>
            <a:r>
              <a:rPr lang="en-US" sz="2000" b="1" dirty="0" smtClean="0"/>
              <a:t>It has many bells and whistles.</a:t>
            </a:r>
          </a:p>
          <a:p>
            <a:r>
              <a:rPr lang="en-US" sz="2000" dirty="0" smtClean="0"/>
              <a:t>Once appropriate data from any of PACS-S, SPIRE-FTS, or HIFI are loaded into your HIPE session, the SE offers an environment for</a:t>
            </a:r>
          </a:p>
          <a:p>
            <a:pPr lvl="1"/>
            <a:r>
              <a:rPr lang="en-US" sz="1900" dirty="0" smtClean="0"/>
              <a:t>displaying the data and their attributes,</a:t>
            </a:r>
          </a:p>
          <a:p>
            <a:pPr lvl="1"/>
            <a:r>
              <a:rPr lang="en-US" sz="1900" dirty="0" smtClean="0"/>
              <a:t>access to “built-in” toolboxes for manipulating and fitting spectra.</a:t>
            </a:r>
          </a:p>
          <a:p>
            <a:r>
              <a:rPr lang="en-US" sz="2000" dirty="0" smtClean="0"/>
              <a:t>It opens very easily, and handles differences in spectral attributes between instruments (e.g. units, flagging, data selection).</a:t>
            </a:r>
          </a:p>
          <a:p>
            <a:r>
              <a:rPr lang="en-US" sz="2000" dirty="0" smtClean="0"/>
              <a:t>It can display single or multiple spectra, including spectral cubes.</a:t>
            </a:r>
          </a:p>
          <a:p>
            <a:r>
              <a:rPr lang="en-US" sz="2000" dirty="0" smtClean="0"/>
              <a:t>It can also display non-Herschel spectra, as long as they have been imported into a product format recognizable to SE.</a:t>
            </a:r>
          </a:p>
          <a:p>
            <a:r>
              <a:rPr lang="en-US" sz="2000" dirty="0" smtClean="0"/>
              <a:t>It is not a plug-in or standalone environment, thus cannot be run outside of HIPE.</a:t>
            </a:r>
          </a:p>
          <a:p>
            <a:endParaRPr lang="en-US" sz="2000" dirty="0"/>
          </a:p>
        </p:txBody>
      </p:sp>
    </p:spTree>
    <p:extLst>
      <p:ext uri="{BB962C8B-B14F-4D97-AF65-F5344CB8AC3E}">
        <p14:creationId xmlns:p14="http://schemas.microsoft.com/office/powerpoint/2010/main" val="1091023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How to open SE on a spectroscopic observation</a:t>
            </a:r>
            <a:endParaRPr lang="en-US" sz="2800" dirty="0"/>
          </a:p>
        </p:txBody>
      </p:sp>
      <p:sp>
        <p:nvSpPr>
          <p:cNvPr id="6" name="Content Placeholder 2"/>
          <p:cNvSpPr txBox="1">
            <a:spLocks/>
          </p:cNvSpPr>
          <p:nvPr/>
        </p:nvSpPr>
        <p:spPr bwMode="auto">
          <a:xfrm>
            <a:off x="152400" y="1310450"/>
            <a:ext cx="893064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07975" indent="-307975" algn="l" defTabSz="820738" rtl="0" eaLnBrk="0" fontAlgn="base" hangingPunct="0">
              <a:spcBef>
                <a:spcPct val="20000"/>
              </a:spcBef>
              <a:spcAft>
                <a:spcPct val="0"/>
              </a:spcAft>
              <a:buChar char="•"/>
              <a:defRPr sz="2900">
                <a:solidFill>
                  <a:schemeClr val="tx1"/>
                </a:solidFill>
                <a:latin typeface="+mn-lt"/>
                <a:ea typeface="ＭＳ Ｐゴシック" pitchFamily="-112" charset="-128"/>
                <a:cs typeface="ＭＳ Ｐゴシック" pitchFamily="-112" charset="-128"/>
              </a:defRPr>
            </a:lvl1pPr>
            <a:lvl2pPr marL="666750" indent="-257175" algn="l" defTabSz="820738" rtl="0" eaLnBrk="0" fontAlgn="base" hangingPunct="0">
              <a:spcBef>
                <a:spcPct val="20000"/>
              </a:spcBef>
              <a:spcAft>
                <a:spcPct val="0"/>
              </a:spcAft>
              <a:buChar char="–"/>
              <a:defRPr sz="2800">
                <a:solidFill>
                  <a:srgbClr val="000099"/>
                </a:solidFill>
                <a:latin typeface="+mn-lt"/>
                <a:ea typeface="ＭＳ Ｐゴシック" charset="-128"/>
              </a:defRPr>
            </a:lvl2pPr>
            <a:lvl3pPr marL="1025525" indent="-204788" algn="l" defTabSz="820738" rtl="0" eaLnBrk="0" fontAlgn="base" hangingPunct="0">
              <a:spcBef>
                <a:spcPct val="20000"/>
              </a:spcBef>
              <a:spcAft>
                <a:spcPct val="0"/>
              </a:spcAft>
              <a:buChar char="•"/>
              <a:defRPr sz="2400">
                <a:solidFill>
                  <a:srgbClr val="006699"/>
                </a:solidFill>
                <a:latin typeface="+mn-lt"/>
                <a:ea typeface="ＭＳ Ｐゴシック" charset="-128"/>
              </a:defRPr>
            </a:lvl3pPr>
            <a:lvl4pPr marL="1436688" indent="-206375" algn="l" defTabSz="820738" rtl="0" eaLnBrk="0" fontAlgn="base" hangingPunct="0">
              <a:spcBef>
                <a:spcPct val="20000"/>
              </a:spcBef>
              <a:spcAft>
                <a:spcPct val="0"/>
              </a:spcAft>
              <a:buChar char="–"/>
              <a:defRPr sz="2000">
                <a:solidFill>
                  <a:schemeClr val="tx1"/>
                </a:solidFill>
                <a:latin typeface="+mn-lt"/>
                <a:ea typeface="ＭＳ Ｐゴシック" charset="-128"/>
              </a:defRPr>
            </a:lvl4pPr>
            <a:lvl5pPr marL="1846263" indent="-204788" algn="l" defTabSz="820738" rtl="0" eaLnBrk="0" fontAlgn="base" hangingPunct="0">
              <a:spcBef>
                <a:spcPct val="20000"/>
              </a:spcBef>
              <a:spcAft>
                <a:spcPct val="0"/>
              </a:spcAft>
              <a:buChar char="»"/>
              <a:defRPr sz="2000">
                <a:solidFill>
                  <a:schemeClr val="tx1"/>
                </a:solidFill>
                <a:latin typeface="+mn-lt"/>
                <a:ea typeface="ＭＳ Ｐゴシック" charset="-128"/>
              </a:defRPr>
            </a:lvl5pPr>
            <a:lvl6pPr marL="2303463" indent="-204788" algn="l" defTabSz="820738" rtl="0" fontAlgn="base">
              <a:spcBef>
                <a:spcPct val="20000"/>
              </a:spcBef>
              <a:spcAft>
                <a:spcPct val="0"/>
              </a:spcAft>
              <a:buChar char="»"/>
              <a:defRPr sz="2000">
                <a:solidFill>
                  <a:schemeClr val="tx1"/>
                </a:solidFill>
                <a:latin typeface="+mn-lt"/>
                <a:ea typeface="ＭＳ Ｐゴシック" charset="-128"/>
              </a:defRPr>
            </a:lvl6pPr>
            <a:lvl7pPr marL="2760663" indent="-204788" algn="l" defTabSz="820738" rtl="0" fontAlgn="base">
              <a:spcBef>
                <a:spcPct val="20000"/>
              </a:spcBef>
              <a:spcAft>
                <a:spcPct val="0"/>
              </a:spcAft>
              <a:buChar char="»"/>
              <a:defRPr sz="2000">
                <a:solidFill>
                  <a:schemeClr val="tx1"/>
                </a:solidFill>
                <a:latin typeface="+mn-lt"/>
                <a:ea typeface="ＭＳ Ｐゴシック" charset="-128"/>
              </a:defRPr>
            </a:lvl7pPr>
            <a:lvl8pPr marL="3217863" indent="-204788" algn="l" defTabSz="820738" rtl="0" fontAlgn="base">
              <a:spcBef>
                <a:spcPct val="20000"/>
              </a:spcBef>
              <a:spcAft>
                <a:spcPct val="0"/>
              </a:spcAft>
              <a:buChar char="»"/>
              <a:defRPr sz="2000">
                <a:solidFill>
                  <a:schemeClr val="tx1"/>
                </a:solidFill>
                <a:latin typeface="+mn-lt"/>
                <a:ea typeface="ＭＳ Ｐゴシック" charset="-128"/>
              </a:defRPr>
            </a:lvl8pPr>
            <a:lvl9pPr marL="3675063" indent="-204788" algn="l" defTabSz="820738" rtl="0" fontAlgn="base">
              <a:spcBef>
                <a:spcPct val="20000"/>
              </a:spcBef>
              <a:spcAft>
                <a:spcPct val="0"/>
              </a:spcAft>
              <a:buChar char="»"/>
              <a:defRPr sz="2000">
                <a:solidFill>
                  <a:schemeClr val="tx1"/>
                </a:solidFill>
                <a:latin typeface="+mn-lt"/>
                <a:ea typeface="ＭＳ Ｐゴシック" charset="-128"/>
              </a:defRPr>
            </a:lvl9pPr>
          </a:lstStyle>
          <a:p>
            <a:r>
              <a:rPr lang="en-US" sz="2000" kern="0" dirty="0" smtClean="0">
                <a:solidFill>
                  <a:schemeClr val="accent6"/>
                </a:solidFill>
              </a:rPr>
              <a:t>With any observation context for a spectroscopic observation loaded into HIPE, you can navigate in the Context Viewer down to the products containing the spectral datasets, and right click to open SE.</a:t>
            </a:r>
            <a:endParaRPr lang="en-US" sz="2000" kern="0" dirty="0">
              <a:solidFill>
                <a:schemeClr val="accent6"/>
              </a:solidFill>
            </a:endParaRPr>
          </a:p>
          <a:p>
            <a:endParaRPr lang="en-US" sz="2000" kern="0" dirty="0" smtClean="0"/>
          </a:p>
          <a:p>
            <a:endParaRPr lang="en-US" sz="2000" kern="0" dirty="0"/>
          </a:p>
          <a:p>
            <a:r>
              <a:rPr lang="en-US" sz="2000" kern="0" dirty="0" smtClean="0"/>
              <a:t>                   E.g., for SPIRE it looks like this:</a:t>
            </a:r>
          </a:p>
          <a:p>
            <a:endParaRPr lang="en-US" sz="2000" kern="0" dirty="0"/>
          </a:p>
          <a:p>
            <a:endParaRPr lang="en-US" sz="2000" kern="0" dirty="0" smtClean="0"/>
          </a:p>
          <a:p>
            <a:endParaRPr lang="en-US" sz="2000" kern="0" dirty="0"/>
          </a:p>
          <a:p>
            <a:endParaRPr lang="en-US" sz="2000" kern="0" dirty="0" smtClean="0"/>
          </a:p>
          <a:p>
            <a:r>
              <a:rPr lang="en-US" sz="2000" kern="0" dirty="0" smtClean="0">
                <a:solidFill>
                  <a:schemeClr val="accent6"/>
                </a:solidFill>
              </a:rPr>
              <a:t>Alternatively, if you have a spectral product or dataset defined as a variable, you can do the same thing from the Variable View in HIPE.</a:t>
            </a:r>
          </a:p>
          <a:p>
            <a:r>
              <a:rPr lang="en-US" sz="2000" kern="0" dirty="0">
                <a:solidFill>
                  <a:schemeClr val="accent6"/>
                </a:solidFill>
              </a:rPr>
              <a:t>F</a:t>
            </a:r>
            <a:r>
              <a:rPr lang="en-US" sz="2000" kern="0" dirty="0" smtClean="0">
                <a:solidFill>
                  <a:schemeClr val="accent6"/>
                </a:solidFill>
              </a:rPr>
              <a:t>rom the command line:  </a:t>
            </a:r>
            <a:r>
              <a:rPr lang="en-US" sz="1800" kern="0" dirty="0" smtClean="0">
                <a:latin typeface="+mj-lt"/>
              </a:rPr>
              <a:t>HIPE&gt;  </a:t>
            </a:r>
            <a:r>
              <a:rPr lang="en-US" sz="1800" kern="0" dirty="0" err="1" smtClean="0">
                <a:latin typeface="+mj-lt"/>
              </a:rPr>
              <a:t>myPlot</a:t>
            </a:r>
            <a:r>
              <a:rPr lang="en-US" sz="1800" kern="0" dirty="0" smtClean="0">
                <a:latin typeface="+mj-lt"/>
              </a:rPr>
              <a:t> = </a:t>
            </a:r>
            <a:r>
              <a:rPr lang="en-US" sz="1800" kern="0" dirty="0" err="1" smtClean="0">
                <a:latin typeface="+mj-lt"/>
              </a:rPr>
              <a:t>openSE</a:t>
            </a:r>
            <a:r>
              <a:rPr lang="en-US" sz="1800" kern="0" dirty="0" smtClean="0">
                <a:latin typeface="+mj-lt"/>
              </a:rPr>
              <a:t>(</a:t>
            </a:r>
            <a:r>
              <a:rPr lang="en-US" sz="1800" kern="0" dirty="0" err="1" smtClean="0">
                <a:latin typeface="+mj-lt"/>
              </a:rPr>
              <a:t>MySpectrum</a:t>
            </a:r>
            <a:r>
              <a:rPr lang="en-US" sz="1800" kern="0" dirty="0" smtClean="0">
                <a:latin typeface="+mj-lt"/>
              </a:rPr>
              <a:t>) or </a:t>
            </a:r>
            <a:r>
              <a:rPr lang="en-US" sz="1800" kern="0" dirty="0" err="1" smtClean="0">
                <a:latin typeface="+mj-lt"/>
              </a:rPr>
              <a:t>openSE</a:t>
            </a:r>
            <a:r>
              <a:rPr lang="en-US" sz="1800" kern="0" dirty="0" smtClean="0">
                <a:latin typeface="+mj-lt"/>
              </a:rPr>
              <a:t>(</a:t>
            </a:r>
            <a:r>
              <a:rPr lang="en-US" sz="1800" kern="0" dirty="0" err="1" smtClean="0">
                <a:latin typeface="+mj-lt"/>
              </a:rPr>
              <a:t>MyCube</a:t>
            </a:r>
            <a:r>
              <a:rPr lang="en-US" sz="1800" kern="0" dirty="0">
                <a:latin typeface="+mj-lt"/>
              </a:rPr>
              <a:t>)</a:t>
            </a:r>
            <a:endParaRPr lang="en-US" sz="1800" kern="0" dirty="0" smtClean="0">
              <a:latin typeface="+mj-lt"/>
            </a:endParaRPr>
          </a:p>
        </p:txBody>
      </p:sp>
      <p:pic>
        <p:nvPicPr>
          <p:cNvPr id="2053" name="Picture 5" descr="Opening a SDS product (top) or a SpireSpectrum1d (right) with the Spectrum Explorer."/>
          <p:cNvPicPr>
            <a:picLocks noChangeAspect="1" noChangeArrowheads="1"/>
          </p:cNvPicPr>
          <p:nvPr/>
        </p:nvPicPr>
        <p:blipFill rotWithShape="1">
          <a:blip r:embed="rId2">
            <a:extLst>
              <a:ext uri="{28A0092B-C50C-407E-A947-70E740481C1C}">
                <a14:useLocalDpi xmlns:a14="http://schemas.microsoft.com/office/drawing/2010/main" val="0"/>
              </a:ext>
            </a:extLst>
          </a:blip>
          <a:srcRect l="50230"/>
          <a:stretch/>
        </p:blipFill>
        <p:spPr bwMode="auto">
          <a:xfrm>
            <a:off x="5498591" y="2069020"/>
            <a:ext cx="3023617" cy="2815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066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 View</a:t>
            </a:r>
            <a:endParaRPr lang="en-US" dirty="0"/>
          </a:p>
        </p:txBody>
      </p:sp>
      <p:sp>
        <p:nvSpPr>
          <p:cNvPr id="3" name="Content Placeholder 2"/>
          <p:cNvSpPr>
            <a:spLocks noGrp="1"/>
          </p:cNvSpPr>
          <p:nvPr>
            <p:ph idx="1"/>
          </p:nvPr>
        </p:nvSpPr>
        <p:spPr>
          <a:xfrm>
            <a:off x="457200" y="1322642"/>
            <a:ext cx="8229600" cy="4572000"/>
          </a:xfrm>
        </p:spPr>
        <p:txBody>
          <a:bodyPr/>
          <a:lstStyle/>
          <a:p>
            <a:r>
              <a:rPr lang="en-US" sz="2400" dirty="0" smtClean="0"/>
              <a:t>The main attributes of the SE view are</a:t>
            </a:r>
          </a:p>
          <a:p>
            <a:pPr lvl="1"/>
            <a:r>
              <a:rPr lang="en-US" sz="2000" dirty="0" smtClean="0"/>
              <a:t>A main plot area</a:t>
            </a:r>
          </a:p>
          <a:p>
            <a:pPr lvl="1"/>
            <a:r>
              <a:rPr lang="en-US" sz="2000" dirty="0" smtClean="0"/>
              <a:t>Data selection panel (what to put in the main plot)</a:t>
            </a:r>
          </a:p>
          <a:p>
            <a:pPr lvl="1"/>
            <a:r>
              <a:rPr lang="en-US" sz="2000" dirty="0" smtClean="0"/>
              <a:t>Preview panel, especially useful for cubes.</a:t>
            </a:r>
          </a:p>
          <a:p>
            <a:pPr lvl="1"/>
            <a:r>
              <a:rPr lang="en-US" sz="2000" dirty="0" smtClean="0"/>
              <a:t>A toolbar, giving access to functions and toolboxes.</a:t>
            </a:r>
            <a:endParaRPr lang="en-US" sz="2000" dirty="0"/>
          </a:p>
        </p:txBody>
      </p:sp>
      <p:pic>
        <p:nvPicPr>
          <p:cNvPr id="3074" name="Picture 2" descr="Opening a SDS product (top) or a SpireSpectrum1d (right) with the Spectrum Explorer."/>
          <p:cNvPicPr>
            <a:picLocks noChangeAspect="1" noChangeArrowheads="1"/>
          </p:cNvPicPr>
          <p:nvPr/>
        </p:nvPicPr>
        <p:blipFill rotWithShape="1">
          <a:blip r:embed="rId2">
            <a:extLst>
              <a:ext uri="{28A0092B-C50C-407E-A947-70E740481C1C}">
                <a14:useLocalDpi xmlns:a14="http://schemas.microsoft.com/office/drawing/2010/main" val="0"/>
              </a:ext>
            </a:extLst>
          </a:blip>
          <a:srcRect r="49982"/>
          <a:stretch/>
        </p:blipFill>
        <p:spPr bwMode="auto">
          <a:xfrm>
            <a:off x="138700" y="3288220"/>
            <a:ext cx="3299443" cy="3057206"/>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3206496" y="1804416"/>
            <a:ext cx="341376" cy="316992"/>
          </a:xfrm>
          <a:prstGeom prst="ellipse">
            <a:avLst/>
          </a:prstGeom>
          <a:noFill/>
          <a:ln>
            <a:solidFill>
              <a:srgbClr val="99003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990033"/>
                </a:solidFill>
              </a:rPr>
              <a:t>1</a:t>
            </a:r>
            <a:endParaRPr lang="en-US" dirty="0">
              <a:solidFill>
                <a:srgbClr val="990033"/>
              </a:solidFill>
            </a:endParaRPr>
          </a:p>
        </p:txBody>
      </p:sp>
      <p:sp>
        <p:nvSpPr>
          <p:cNvPr id="6" name="Oval 5"/>
          <p:cNvSpPr/>
          <p:nvPr/>
        </p:nvSpPr>
        <p:spPr>
          <a:xfrm>
            <a:off x="6821424" y="2164080"/>
            <a:ext cx="341376" cy="316992"/>
          </a:xfrm>
          <a:prstGeom prst="ellipse">
            <a:avLst/>
          </a:prstGeom>
          <a:noFill/>
          <a:ln>
            <a:solidFill>
              <a:srgbClr val="99003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990033"/>
                </a:solidFill>
              </a:rPr>
              <a:t>2</a:t>
            </a:r>
            <a:endParaRPr lang="en-US" dirty="0">
              <a:solidFill>
                <a:srgbClr val="990033"/>
              </a:solidFill>
            </a:endParaRPr>
          </a:p>
        </p:txBody>
      </p:sp>
      <p:sp>
        <p:nvSpPr>
          <p:cNvPr id="7" name="Oval 6"/>
          <p:cNvSpPr/>
          <p:nvPr/>
        </p:nvSpPr>
        <p:spPr>
          <a:xfrm>
            <a:off x="5992368" y="2529840"/>
            <a:ext cx="341376" cy="316992"/>
          </a:xfrm>
          <a:prstGeom prst="ellipse">
            <a:avLst/>
          </a:prstGeom>
          <a:noFill/>
          <a:ln>
            <a:solidFill>
              <a:srgbClr val="99003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990033"/>
                </a:solidFill>
              </a:rPr>
              <a:t>3</a:t>
            </a:r>
            <a:endParaRPr lang="en-US" dirty="0">
              <a:solidFill>
                <a:srgbClr val="990033"/>
              </a:solidFill>
            </a:endParaRPr>
          </a:p>
        </p:txBody>
      </p:sp>
      <p:sp>
        <p:nvSpPr>
          <p:cNvPr id="8" name="Oval 7"/>
          <p:cNvSpPr/>
          <p:nvPr/>
        </p:nvSpPr>
        <p:spPr>
          <a:xfrm>
            <a:off x="6845808" y="2907792"/>
            <a:ext cx="341376" cy="316992"/>
          </a:xfrm>
          <a:prstGeom prst="ellipse">
            <a:avLst/>
          </a:prstGeom>
          <a:noFill/>
          <a:ln>
            <a:solidFill>
              <a:srgbClr val="99003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990033"/>
                </a:solidFill>
              </a:rPr>
              <a:t>4</a:t>
            </a:r>
            <a:endParaRPr lang="en-US" dirty="0">
              <a:solidFill>
                <a:srgbClr val="990033"/>
              </a:solidFill>
            </a:endParaRPr>
          </a:p>
        </p:txBody>
      </p:sp>
      <p:sp>
        <p:nvSpPr>
          <p:cNvPr id="9" name="Oval 8"/>
          <p:cNvSpPr/>
          <p:nvPr/>
        </p:nvSpPr>
        <p:spPr>
          <a:xfrm>
            <a:off x="310896" y="4700016"/>
            <a:ext cx="341376" cy="316992"/>
          </a:xfrm>
          <a:prstGeom prst="ellipse">
            <a:avLst/>
          </a:prstGeom>
          <a:noFill/>
          <a:ln>
            <a:solidFill>
              <a:srgbClr val="99003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990033"/>
                </a:solidFill>
              </a:rPr>
              <a:t>1</a:t>
            </a:r>
            <a:endParaRPr lang="en-US" dirty="0">
              <a:solidFill>
                <a:srgbClr val="990033"/>
              </a:solidFill>
            </a:endParaRPr>
          </a:p>
        </p:txBody>
      </p:sp>
      <p:sp>
        <p:nvSpPr>
          <p:cNvPr id="10" name="Oval 9"/>
          <p:cNvSpPr/>
          <p:nvPr/>
        </p:nvSpPr>
        <p:spPr>
          <a:xfrm>
            <a:off x="1591056" y="5565648"/>
            <a:ext cx="341376" cy="316992"/>
          </a:xfrm>
          <a:prstGeom prst="ellipse">
            <a:avLst/>
          </a:prstGeom>
          <a:noFill/>
          <a:ln>
            <a:solidFill>
              <a:srgbClr val="99003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990033"/>
                </a:solidFill>
              </a:rPr>
              <a:t>2</a:t>
            </a:r>
            <a:endParaRPr lang="en-US" dirty="0">
              <a:solidFill>
                <a:srgbClr val="990033"/>
              </a:solidFill>
            </a:endParaRPr>
          </a:p>
        </p:txBody>
      </p:sp>
      <p:sp>
        <p:nvSpPr>
          <p:cNvPr id="11" name="Oval 10"/>
          <p:cNvSpPr/>
          <p:nvPr/>
        </p:nvSpPr>
        <p:spPr>
          <a:xfrm>
            <a:off x="2249424" y="5273040"/>
            <a:ext cx="341376" cy="316992"/>
          </a:xfrm>
          <a:prstGeom prst="ellipse">
            <a:avLst/>
          </a:prstGeom>
          <a:noFill/>
          <a:ln>
            <a:solidFill>
              <a:srgbClr val="99003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990033"/>
                </a:solidFill>
              </a:rPr>
              <a:t>3</a:t>
            </a:r>
            <a:endParaRPr lang="en-US" dirty="0">
              <a:solidFill>
                <a:srgbClr val="990033"/>
              </a:solidFill>
            </a:endParaRPr>
          </a:p>
        </p:txBody>
      </p:sp>
      <p:sp>
        <p:nvSpPr>
          <p:cNvPr id="12" name="Oval 11"/>
          <p:cNvSpPr/>
          <p:nvPr/>
        </p:nvSpPr>
        <p:spPr>
          <a:xfrm>
            <a:off x="128016" y="3115056"/>
            <a:ext cx="341376" cy="316992"/>
          </a:xfrm>
          <a:prstGeom prst="ellipse">
            <a:avLst/>
          </a:prstGeom>
          <a:noFill/>
          <a:ln>
            <a:solidFill>
              <a:srgbClr val="99003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990033"/>
                </a:solidFill>
              </a:rPr>
              <a:t>4</a:t>
            </a:r>
            <a:endParaRPr lang="en-US" dirty="0">
              <a:solidFill>
                <a:srgbClr val="990033"/>
              </a:solidFill>
            </a:endParaRPr>
          </a:p>
        </p:txBody>
      </p:sp>
      <p:sp>
        <p:nvSpPr>
          <p:cNvPr id="5" name="TextBox 4"/>
          <p:cNvSpPr txBox="1"/>
          <p:nvPr/>
        </p:nvSpPr>
        <p:spPr>
          <a:xfrm>
            <a:off x="3316224" y="3352800"/>
            <a:ext cx="5985421" cy="584775"/>
          </a:xfrm>
          <a:prstGeom prst="rect">
            <a:avLst/>
          </a:prstGeom>
          <a:noFill/>
        </p:spPr>
        <p:txBody>
          <a:bodyPr wrap="none" rtlCol="0">
            <a:spAutoFit/>
          </a:bodyPr>
          <a:lstStyle/>
          <a:p>
            <a:r>
              <a:rPr lang="en-US" sz="1600" dirty="0" smtClean="0"/>
              <a:t>The Data Selection panel will look different for each instrument.</a:t>
            </a:r>
          </a:p>
          <a:p>
            <a:r>
              <a:rPr lang="en-US" sz="1600" b="1" dirty="0" smtClean="0"/>
              <a:t>SPIRE                                                                   PACS </a:t>
            </a:r>
            <a:endParaRPr lang="en-US" sz="1600" b="1" dirty="0"/>
          </a:p>
        </p:txBody>
      </p:sp>
      <p:pic>
        <p:nvPicPr>
          <p:cNvPr id="3076" name="Picture 4" descr="http://herschel.esac.esa.int/hcss-doc-13.0/load/pacs_spec/images/sp_se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3319" y="3712078"/>
            <a:ext cx="3550793" cy="2391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911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Plot manipulation</a:t>
            </a:r>
            <a:endParaRPr lang="en-US" dirty="0"/>
          </a:p>
        </p:txBody>
      </p:sp>
      <p:sp>
        <p:nvSpPr>
          <p:cNvPr id="3" name="Content Placeholder 2"/>
          <p:cNvSpPr>
            <a:spLocks noGrp="1"/>
          </p:cNvSpPr>
          <p:nvPr>
            <p:ph idx="1"/>
          </p:nvPr>
        </p:nvSpPr>
        <p:spPr/>
        <p:txBody>
          <a:bodyPr/>
          <a:lstStyle/>
          <a:p>
            <a:r>
              <a:rPr lang="en-US" sz="2000" dirty="0" smtClean="0"/>
              <a:t>Zooming and panning on spectra in the main plot window is very easy, using selections      and      in the toolbar.  SE default is zoom.</a:t>
            </a:r>
          </a:p>
          <a:p>
            <a:endParaRPr lang="en-US" sz="2000" dirty="0"/>
          </a:p>
        </p:txBody>
      </p:sp>
      <p:pic>
        <p:nvPicPr>
          <p:cNvPr id="4" name="Picture 2" descr="http://herschel.esac.esa.int/hcss-doc-13.0/load/pacs_spec/images/sp_se3.png"/>
          <p:cNvPicPr>
            <a:picLocks noChangeAspect="1" noChangeArrowheads="1"/>
          </p:cNvPicPr>
          <p:nvPr/>
        </p:nvPicPr>
        <p:blipFill rotWithShape="1">
          <a:blip r:embed="rId2">
            <a:extLst>
              <a:ext uri="{28A0092B-C50C-407E-A947-70E740481C1C}">
                <a14:useLocalDpi xmlns:a14="http://schemas.microsoft.com/office/drawing/2010/main" val="0"/>
              </a:ext>
            </a:extLst>
          </a:blip>
          <a:srcRect l="7668" t="1203" r="89734" b="94390"/>
          <a:stretch/>
        </p:blipFill>
        <p:spPr bwMode="auto">
          <a:xfrm>
            <a:off x="2645665" y="1840992"/>
            <a:ext cx="256032" cy="2926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herschel.esac.esa.int/hcss-doc-13.0/load/pacs_spec/images/sp_se3.png"/>
          <p:cNvPicPr>
            <a:picLocks noChangeAspect="1" noChangeArrowheads="1"/>
          </p:cNvPicPr>
          <p:nvPr/>
        </p:nvPicPr>
        <p:blipFill rotWithShape="1">
          <a:blip r:embed="rId2">
            <a:extLst>
              <a:ext uri="{28A0092B-C50C-407E-A947-70E740481C1C}">
                <a14:useLocalDpi xmlns:a14="http://schemas.microsoft.com/office/drawing/2010/main" val="0"/>
              </a:ext>
            </a:extLst>
          </a:blip>
          <a:srcRect l="13854" t="1387" r="83548" b="94206"/>
          <a:stretch/>
        </p:blipFill>
        <p:spPr bwMode="auto">
          <a:xfrm>
            <a:off x="3438145" y="1840992"/>
            <a:ext cx="256032" cy="2926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4800" r="16667" b="4311"/>
          <a:stretch/>
        </p:blipFill>
        <p:spPr>
          <a:xfrm>
            <a:off x="3950208" y="2239784"/>
            <a:ext cx="5096256" cy="4002519"/>
          </a:xfrm>
          <a:prstGeom prst="rect">
            <a:avLst/>
          </a:prstGeom>
        </p:spPr>
      </p:pic>
      <p:sp>
        <p:nvSpPr>
          <p:cNvPr id="7" name="Content Placeholder 2"/>
          <p:cNvSpPr txBox="1">
            <a:spLocks/>
          </p:cNvSpPr>
          <p:nvPr/>
        </p:nvSpPr>
        <p:spPr bwMode="auto">
          <a:xfrm>
            <a:off x="170688" y="2462594"/>
            <a:ext cx="3913632"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07975" indent="-307975" algn="l" defTabSz="820738" rtl="0" eaLnBrk="0" fontAlgn="base" hangingPunct="0">
              <a:spcBef>
                <a:spcPct val="20000"/>
              </a:spcBef>
              <a:spcAft>
                <a:spcPct val="0"/>
              </a:spcAft>
              <a:buChar char="•"/>
              <a:defRPr sz="2900">
                <a:solidFill>
                  <a:schemeClr val="tx1"/>
                </a:solidFill>
                <a:latin typeface="+mn-lt"/>
                <a:ea typeface="ＭＳ Ｐゴシック" pitchFamily="-112" charset="-128"/>
                <a:cs typeface="ＭＳ Ｐゴシック" pitchFamily="-112" charset="-128"/>
              </a:defRPr>
            </a:lvl1pPr>
            <a:lvl2pPr marL="666750" indent="-257175" algn="l" defTabSz="820738" rtl="0" eaLnBrk="0" fontAlgn="base" hangingPunct="0">
              <a:spcBef>
                <a:spcPct val="20000"/>
              </a:spcBef>
              <a:spcAft>
                <a:spcPct val="0"/>
              </a:spcAft>
              <a:buChar char="–"/>
              <a:defRPr sz="2800">
                <a:solidFill>
                  <a:srgbClr val="000099"/>
                </a:solidFill>
                <a:latin typeface="+mn-lt"/>
                <a:ea typeface="ＭＳ Ｐゴシック" charset="-128"/>
              </a:defRPr>
            </a:lvl2pPr>
            <a:lvl3pPr marL="1025525" indent="-204788" algn="l" defTabSz="820738" rtl="0" eaLnBrk="0" fontAlgn="base" hangingPunct="0">
              <a:spcBef>
                <a:spcPct val="20000"/>
              </a:spcBef>
              <a:spcAft>
                <a:spcPct val="0"/>
              </a:spcAft>
              <a:buChar char="•"/>
              <a:defRPr sz="2400">
                <a:solidFill>
                  <a:srgbClr val="006699"/>
                </a:solidFill>
                <a:latin typeface="+mn-lt"/>
                <a:ea typeface="ＭＳ Ｐゴシック" charset="-128"/>
              </a:defRPr>
            </a:lvl3pPr>
            <a:lvl4pPr marL="1436688" indent="-206375" algn="l" defTabSz="820738" rtl="0" eaLnBrk="0" fontAlgn="base" hangingPunct="0">
              <a:spcBef>
                <a:spcPct val="20000"/>
              </a:spcBef>
              <a:spcAft>
                <a:spcPct val="0"/>
              </a:spcAft>
              <a:buChar char="–"/>
              <a:defRPr sz="2000">
                <a:solidFill>
                  <a:schemeClr val="tx1"/>
                </a:solidFill>
                <a:latin typeface="+mn-lt"/>
                <a:ea typeface="ＭＳ Ｐゴシック" charset="-128"/>
              </a:defRPr>
            </a:lvl4pPr>
            <a:lvl5pPr marL="1846263" indent="-204788" algn="l" defTabSz="820738" rtl="0" eaLnBrk="0" fontAlgn="base" hangingPunct="0">
              <a:spcBef>
                <a:spcPct val="20000"/>
              </a:spcBef>
              <a:spcAft>
                <a:spcPct val="0"/>
              </a:spcAft>
              <a:buChar char="»"/>
              <a:defRPr sz="2000">
                <a:solidFill>
                  <a:schemeClr val="tx1"/>
                </a:solidFill>
                <a:latin typeface="+mn-lt"/>
                <a:ea typeface="ＭＳ Ｐゴシック" charset="-128"/>
              </a:defRPr>
            </a:lvl5pPr>
            <a:lvl6pPr marL="2303463" indent="-204788" algn="l" defTabSz="820738" rtl="0" fontAlgn="base">
              <a:spcBef>
                <a:spcPct val="20000"/>
              </a:spcBef>
              <a:spcAft>
                <a:spcPct val="0"/>
              </a:spcAft>
              <a:buChar char="»"/>
              <a:defRPr sz="2000">
                <a:solidFill>
                  <a:schemeClr val="tx1"/>
                </a:solidFill>
                <a:latin typeface="+mn-lt"/>
                <a:ea typeface="ＭＳ Ｐゴシック" charset="-128"/>
              </a:defRPr>
            </a:lvl6pPr>
            <a:lvl7pPr marL="2760663" indent="-204788" algn="l" defTabSz="820738" rtl="0" fontAlgn="base">
              <a:spcBef>
                <a:spcPct val="20000"/>
              </a:spcBef>
              <a:spcAft>
                <a:spcPct val="0"/>
              </a:spcAft>
              <a:buChar char="»"/>
              <a:defRPr sz="2000">
                <a:solidFill>
                  <a:schemeClr val="tx1"/>
                </a:solidFill>
                <a:latin typeface="+mn-lt"/>
                <a:ea typeface="ＭＳ Ｐゴシック" charset="-128"/>
              </a:defRPr>
            </a:lvl7pPr>
            <a:lvl8pPr marL="3217863" indent="-204788" algn="l" defTabSz="820738" rtl="0" fontAlgn="base">
              <a:spcBef>
                <a:spcPct val="20000"/>
              </a:spcBef>
              <a:spcAft>
                <a:spcPct val="0"/>
              </a:spcAft>
              <a:buChar char="»"/>
              <a:defRPr sz="2000">
                <a:solidFill>
                  <a:schemeClr val="tx1"/>
                </a:solidFill>
                <a:latin typeface="+mn-lt"/>
                <a:ea typeface="ＭＳ Ｐゴシック" charset="-128"/>
              </a:defRPr>
            </a:lvl8pPr>
            <a:lvl9pPr marL="3675063" indent="-204788" algn="l" defTabSz="820738" rtl="0" fontAlgn="base">
              <a:spcBef>
                <a:spcPct val="20000"/>
              </a:spcBef>
              <a:spcAft>
                <a:spcPct val="0"/>
              </a:spcAft>
              <a:buChar char="»"/>
              <a:defRPr sz="2000">
                <a:solidFill>
                  <a:schemeClr val="tx1"/>
                </a:solidFill>
                <a:latin typeface="+mn-lt"/>
                <a:ea typeface="ＭＳ Ｐゴシック" charset="-128"/>
              </a:defRPr>
            </a:lvl9pPr>
          </a:lstStyle>
          <a:p>
            <a:r>
              <a:rPr lang="en-US" sz="2000" kern="0" dirty="0" smtClean="0"/>
              <a:t>Auxiliary axes can be added anywhere around the plot.  </a:t>
            </a:r>
          </a:p>
          <a:p>
            <a:endParaRPr lang="en-US" sz="2000" kern="0" dirty="0"/>
          </a:p>
          <a:p>
            <a:pPr marL="358775" lvl="1" indent="0">
              <a:buNone/>
            </a:pPr>
            <a:r>
              <a:rPr lang="en-US" sz="1900" kern="0" dirty="0" smtClean="0"/>
              <a:t>Most common are different wavelength or frequency scales, or a velocity scale set by a user input reference wavelength or frequency.</a:t>
            </a:r>
            <a:endParaRPr lang="en-US" sz="1900" kern="0" dirty="0"/>
          </a:p>
        </p:txBody>
      </p:sp>
      <p:sp>
        <p:nvSpPr>
          <p:cNvPr id="9" name="Oval 8"/>
          <p:cNvSpPr/>
          <p:nvPr/>
        </p:nvSpPr>
        <p:spPr>
          <a:xfrm>
            <a:off x="975360" y="4974336"/>
            <a:ext cx="2950464" cy="914400"/>
          </a:xfrm>
          <a:prstGeom prst="ellipse">
            <a:avLst/>
          </a:prstGeom>
          <a:solidFill>
            <a:schemeClr val="bg1"/>
          </a:solidFill>
          <a:ln>
            <a:solidFill>
              <a:srgbClr val="99003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990033"/>
                </a:solidFill>
              </a:rPr>
              <a:t>Right click on one of  the main axes where you wish to add an aux axis.</a:t>
            </a:r>
            <a:endParaRPr lang="en-US" sz="1400" dirty="0">
              <a:solidFill>
                <a:srgbClr val="990033"/>
              </a:solidFill>
            </a:endParaRPr>
          </a:p>
        </p:txBody>
      </p:sp>
      <p:cxnSp>
        <p:nvCxnSpPr>
          <p:cNvPr id="11" name="Straight Arrow Connector 10"/>
          <p:cNvCxnSpPr>
            <a:stCxn id="9" idx="7"/>
          </p:cNvCxnSpPr>
          <p:nvPr/>
        </p:nvCxnSpPr>
        <p:spPr>
          <a:xfrm flipV="1">
            <a:off x="3493739" y="2938273"/>
            <a:ext cx="3504469" cy="2169974"/>
          </a:xfrm>
          <a:prstGeom prst="straightConnector1">
            <a:avLst/>
          </a:prstGeom>
          <a:ln>
            <a:solidFill>
              <a:srgbClr val="990033"/>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3878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Plot Properties</a:t>
            </a:r>
            <a:endParaRPr lang="en-US" dirty="0"/>
          </a:p>
        </p:txBody>
      </p:sp>
      <p:sp>
        <p:nvSpPr>
          <p:cNvPr id="3" name="Content Placeholder 2"/>
          <p:cNvSpPr>
            <a:spLocks noGrp="1"/>
          </p:cNvSpPr>
          <p:nvPr>
            <p:ph idx="1"/>
          </p:nvPr>
        </p:nvSpPr>
        <p:spPr>
          <a:xfrm>
            <a:off x="457200" y="1359218"/>
            <a:ext cx="8229600" cy="4572000"/>
          </a:xfrm>
        </p:spPr>
        <p:txBody>
          <a:bodyPr/>
          <a:lstStyle/>
          <a:p>
            <a:r>
              <a:rPr lang="en-US" sz="2000" dirty="0" smtClean="0"/>
              <a:t>SE attempts to read appropriate units and set scales, labels, ticks, </a:t>
            </a:r>
            <a:r>
              <a:rPr lang="en-US" sz="2000" dirty="0" err="1" smtClean="0"/>
              <a:t>etc</a:t>
            </a:r>
            <a:r>
              <a:rPr lang="en-US" sz="2000" dirty="0" smtClean="0"/>
              <a:t>, automatically.  You may wish to change any of these.  </a:t>
            </a:r>
          </a:p>
          <a:p>
            <a:r>
              <a:rPr lang="en-US" sz="2000" dirty="0" smtClean="0"/>
              <a:t>This is most easily (but not trivially) done in the Plot Properties dialog by selecting       in the toolbar, or right click inside either the plot panel for general properties, or on an axis to change labels, titles, ticks, etc.</a:t>
            </a:r>
            <a:endParaRPr lang="en-US" sz="2000"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46713" t="6413" r="51714" b="90789"/>
          <a:stretch/>
        </p:blipFill>
        <p:spPr>
          <a:xfrm>
            <a:off x="1891429" y="2404997"/>
            <a:ext cx="313153" cy="313152"/>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4657" t="-33364" r="16986" b="33364"/>
          <a:stretch/>
        </p:blipFill>
        <p:spPr>
          <a:xfrm>
            <a:off x="1916483" y="1633864"/>
            <a:ext cx="5348613" cy="4401350"/>
          </a:xfrm>
          <a:prstGeom prst="rect">
            <a:avLst/>
          </a:prstGeom>
        </p:spPr>
      </p:pic>
      <p:cxnSp>
        <p:nvCxnSpPr>
          <p:cNvPr id="7" name="Straight Arrow Connector 6"/>
          <p:cNvCxnSpPr/>
          <p:nvPr/>
        </p:nvCxnSpPr>
        <p:spPr>
          <a:xfrm flipV="1">
            <a:off x="2580362" y="4246323"/>
            <a:ext cx="2605413" cy="939452"/>
          </a:xfrm>
          <a:prstGeom prst="straightConnector1">
            <a:avLst/>
          </a:prstGeom>
          <a:ln>
            <a:solidFill>
              <a:srgbClr val="990033"/>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7839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Spectral Cubes have a different view in SE</a:t>
            </a:r>
            <a:endParaRPr lang="en-US" sz="3200" dirty="0"/>
          </a:p>
        </p:txBody>
      </p:sp>
      <p:sp>
        <p:nvSpPr>
          <p:cNvPr id="3" name="Content Placeholder 2"/>
          <p:cNvSpPr>
            <a:spLocks noGrp="1"/>
          </p:cNvSpPr>
          <p:nvPr>
            <p:ph idx="1"/>
          </p:nvPr>
        </p:nvSpPr>
        <p:spPr/>
        <p:txBody>
          <a:bodyPr/>
          <a:lstStyle/>
          <a:p>
            <a:r>
              <a:rPr lang="en-US" sz="2400" dirty="0" smtClean="0"/>
              <a:t>The HIPE Cube Viewer is integrated into the Data Selection Area.</a:t>
            </a:r>
          </a:p>
          <a:p>
            <a:r>
              <a:rPr lang="en-US" sz="2400" dirty="0" smtClean="0"/>
              <a:t>The Cube Viewer offers scrolling through the frequency / wavelength axis with a scroll bar.  </a:t>
            </a:r>
          </a:p>
          <a:p>
            <a:r>
              <a:rPr lang="en-US" sz="2400" dirty="0" smtClean="0"/>
              <a:t>By right mouse click on the 2D display, the layers can be ‘blinked’ (played, similar to DS9), and individual layers can be extracted as a </a:t>
            </a:r>
            <a:r>
              <a:rPr lang="en-US" sz="2400" dirty="0" err="1" smtClean="0"/>
              <a:t>SimpleImage</a:t>
            </a:r>
            <a:r>
              <a:rPr lang="en-US" sz="2400" dirty="0" smtClean="0"/>
              <a:t> into HIPE.   </a:t>
            </a:r>
          </a:p>
          <a:p>
            <a:r>
              <a:rPr lang="en-US" sz="2400" dirty="0" smtClean="0"/>
              <a:t>Different color tables and intensity scales are available. </a:t>
            </a:r>
          </a:p>
          <a:p>
            <a:r>
              <a:rPr lang="en-US" sz="2400" dirty="0" smtClean="0"/>
              <a:t>SE adds the ability quick look ability to see full spectra from individual pixels/</a:t>
            </a:r>
            <a:r>
              <a:rPr lang="en-US" sz="2400" dirty="0" err="1" smtClean="0"/>
              <a:t>spaxels</a:t>
            </a:r>
            <a:r>
              <a:rPr lang="en-US" sz="2400" dirty="0" smtClean="0"/>
              <a:t> with the mouse cursor.    </a:t>
            </a:r>
            <a:endParaRPr lang="en-US" sz="2400" dirty="0"/>
          </a:p>
        </p:txBody>
      </p:sp>
    </p:spTree>
    <p:extLst>
      <p:ext uri="{BB962C8B-B14F-4D97-AF65-F5344CB8AC3E}">
        <p14:creationId xmlns:p14="http://schemas.microsoft.com/office/powerpoint/2010/main" val="3409967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 Cube View</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9650" r="14900" b="4929"/>
          <a:stretch/>
        </p:blipFill>
        <p:spPr>
          <a:xfrm>
            <a:off x="1292351" y="1590866"/>
            <a:ext cx="6132577" cy="4346638"/>
          </a:xfrm>
        </p:spPr>
      </p:pic>
      <p:sp>
        <p:nvSpPr>
          <p:cNvPr id="5" name="TextBox 4"/>
          <p:cNvSpPr txBox="1"/>
          <p:nvPr/>
        </p:nvSpPr>
        <p:spPr>
          <a:xfrm>
            <a:off x="146304" y="4035552"/>
            <a:ext cx="1731264" cy="1384995"/>
          </a:xfrm>
          <a:prstGeom prst="rect">
            <a:avLst/>
          </a:prstGeom>
          <a:solidFill>
            <a:schemeClr val="bg1"/>
          </a:solidFill>
        </p:spPr>
        <p:txBody>
          <a:bodyPr wrap="square" rtlCol="0">
            <a:spAutoFit/>
          </a:bodyPr>
          <a:lstStyle/>
          <a:p>
            <a:r>
              <a:rPr lang="en-US" dirty="0" smtClean="0"/>
              <a:t>This spectrum corresponds to this left-clicked pixel.  </a:t>
            </a:r>
          </a:p>
          <a:p>
            <a:endParaRPr lang="en-US" dirty="0" smtClean="0"/>
          </a:p>
          <a:p>
            <a:r>
              <a:rPr lang="en-US" dirty="0" smtClean="0"/>
              <a:t>Multiple pixels can be selected, and spectra are </a:t>
            </a:r>
            <a:r>
              <a:rPr lang="en-US" dirty="0" err="1" smtClean="0"/>
              <a:t>overplotted</a:t>
            </a:r>
            <a:r>
              <a:rPr lang="en-US" dirty="0" smtClean="0"/>
              <a:t>.</a:t>
            </a:r>
            <a:endParaRPr lang="en-US" dirty="0"/>
          </a:p>
        </p:txBody>
      </p:sp>
      <p:cxnSp>
        <p:nvCxnSpPr>
          <p:cNvPr id="7" name="Straight Arrow Connector 6"/>
          <p:cNvCxnSpPr>
            <a:stCxn id="5" idx="0"/>
          </p:cNvCxnSpPr>
          <p:nvPr/>
        </p:nvCxnSpPr>
        <p:spPr>
          <a:xfrm flipV="1">
            <a:off x="1011936" y="3072384"/>
            <a:ext cx="1292352" cy="963168"/>
          </a:xfrm>
          <a:prstGeom prst="straightConnector1">
            <a:avLst/>
          </a:prstGeom>
          <a:ln>
            <a:solidFill>
              <a:schemeClr val="accent1"/>
            </a:solidFill>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1414272" y="4559808"/>
            <a:ext cx="1438656" cy="34137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754624" y="1408176"/>
            <a:ext cx="2170176" cy="830997"/>
          </a:xfrm>
          <a:prstGeom prst="rect">
            <a:avLst/>
          </a:prstGeom>
          <a:solidFill>
            <a:schemeClr val="bg1"/>
          </a:solidFill>
        </p:spPr>
        <p:txBody>
          <a:bodyPr wrap="square" rtlCol="0">
            <a:spAutoFit/>
          </a:bodyPr>
          <a:lstStyle/>
          <a:p>
            <a:r>
              <a:rPr lang="en-US" dirty="0" smtClean="0"/>
              <a:t>The red vertical line indicates the frequency (wavelength) plane which is being viewed in the Cube Viewer.</a:t>
            </a:r>
            <a:endParaRPr lang="en-US" dirty="0"/>
          </a:p>
        </p:txBody>
      </p:sp>
      <p:cxnSp>
        <p:nvCxnSpPr>
          <p:cNvPr id="12" name="Straight Arrow Connector 11"/>
          <p:cNvCxnSpPr>
            <a:stCxn id="10" idx="1"/>
          </p:cNvCxnSpPr>
          <p:nvPr/>
        </p:nvCxnSpPr>
        <p:spPr>
          <a:xfrm flipH="1">
            <a:off x="5193792" y="1823675"/>
            <a:ext cx="560832" cy="60253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10" idx="1"/>
          </p:cNvCxnSpPr>
          <p:nvPr/>
        </p:nvCxnSpPr>
        <p:spPr>
          <a:xfrm flipH="1">
            <a:off x="3889248" y="1823675"/>
            <a:ext cx="1865376" cy="371149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6" name="Oval 15"/>
          <p:cNvSpPr/>
          <p:nvPr/>
        </p:nvSpPr>
        <p:spPr>
          <a:xfrm>
            <a:off x="3657600" y="5486400"/>
            <a:ext cx="438912" cy="29260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6772656" y="4072128"/>
            <a:ext cx="2170176" cy="830997"/>
          </a:xfrm>
          <a:prstGeom prst="rect">
            <a:avLst/>
          </a:prstGeom>
          <a:solidFill>
            <a:schemeClr val="bg1"/>
          </a:solidFill>
        </p:spPr>
        <p:txBody>
          <a:bodyPr wrap="square" rtlCol="0">
            <a:spAutoFit/>
          </a:bodyPr>
          <a:lstStyle/>
          <a:p>
            <a:r>
              <a:rPr lang="en-US" dirty="0" smtClean="0"/>
              <a:t>The Preview area shows the spectrum at the position of the mouse cursor in the Cube Viewer.</a:t>
            </a:r>
            <a:endParaRPr lang="en-US" dirty="0"/>
          </a:p>
        </p:txBody>
      </p:sp>
    </p:spTree>
    <p:extLst>
      <p:ext uri="{BB962C8B-B14F-4D97-AF65-F5344CB8AC3E}">
        <p14:creationId xmlns:p14="http://schemas.microsoft.com/office/powerpoint/2010/main" val="3780826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365" y="687388"/>
            <a:ext cx="8768219" cy="715962"/>
          </a:xfrm>
        </p:spPr>
        <p:txBody>
          <a:bodyPr/>
          <a:lstStyle/>
          <a:p>
            <a:r>
              <a:rPr lang="en-US" sz="3200" dirty="0"/>
              <a:t>T</a:t>
            </a:r>
            <a:r>
              <a:rPr lang="en-US" sz="3200" dirty="0" smtClean="0"/>
              <a:t>he mosaic view for cubes</a:t>
            </a:r>
            <a:endParaRPr lang="en-US" sz="3200" dirty="0"/>
          </a:p>
        </p:txBody>
      </p:sp>
      <p:sp>
        <p:nvSpPr>
          <p:cNvPr id="3" name="Content Placeholder 2"/>
          <p:cNvSpPr>
            <a:spLocks noGrp="1"/>
          </p:cNvSpPr>
          <p:nvPr>
            <p:ph idx="1"/>
          </p:nvPr>
        </p:nvSpPr>
        <p:spPr/>
        <p:txBody>
          <a:bodyPr/>
          <a:lstStyle/>
          <a:p>
            <a:r>
              <a:rPr lang="en-US" sz="2000" dirty="0" smtClean="0"/>
              <a:t>On the toolbar          , or by right click inside the plot area, SE has a nifty mosaic function for showing all the individual spectra in a cube.  Can be done as a grid ordered by index, or by location on the sky, or as a raster. </a:t>
            </a:r>
          </a:p>
          <a:p>
            <a:endParaRPr lang="en-US" sz="2000"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9863" r="8356" b="4886"/>
          <a:stretch/>
        </p:blipFill>
        <p:spPr>
          <a:xfrm>
            <a:off x="609098" y="2578770"/>
            <a:ext cx="6351013" cy="4154888"/>
          </a:xfrm>
          <a:prstGeom prst="rect">
            <a:avLst/>
          </a:prstGeom>
        </p:spPr>
      </p:pic>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35184" t="6817" r="63289" b="91238"/>
          <a:stretch/>
        </p:blipFill>
        <p:spPr>
          <a:xfrm>
            <a:off x="2437398" y="1487424"/>
            <a:ext cx="527273" cy="377991"/>
          </a:xfrm>
          <a:prstGeom prst="rect">
            <a:avLst/>
          </a:prstGeom>
        </p:spPr>
      </p:pic>
      <p:sp>
        <p:nvSpPr>
          <p:cNvPr id="7" name="Oval 6"/>
          <p:cNvSpPr/>
          <p:nvPr/>
        </p:nvSpPr>
        <p:spPr>
          <a:xfrm>
            <a:off x="2499360" y="2791968"/>
            <a:ext cx="243840" cy="231648"/>
          </a:xfrm>
          <a:prstGeom prst="ellipse">
            <a:avLst/>
          </a:prstGeom>
          <a:noFill/>
          <a:ln>
            <a:solidFill>
              <a:srgbClr val="99003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4175560"/>
      </p:ext>
    </p:extLst>
  </p:cSld>
  <p:clrMapOvr>
    <a:masterClrMapping/>
  </p:clrMapOvr>
</p:sld>
</file>

<file path=ppt/theme/theme1.xml><?xml version="1.0" encoding="utf-8"?>
<a:theme xmlns:a="http://schemas.openxmlformats.org/drawingml/2006/main" name="NUP3">
  <a:themeElements>
    <a:clrScheme name="2009-LRR-NUP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009-LRR-NUP2">
      <a:majorFont>
        <a:latin typeface="Times New Roman"/>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009-LRR-NUP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009-LRR-NUP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009-LRR-NUP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009-LRR-NUP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009-LRR-NUP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009-LRR-NUP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009-LRR-NUP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NUP3.potx</Template>
  <TotalTime>10328</TotalTime>
  <Words>838</Words>
  <Application>Microsoft Office PowerPoint</Application>
  <PresentationFormat>On-screen Show (4:3)</PresentationFormat>
  <Paragraphs>78</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MS PGothic</vt:lpstr>
      <vt:lpstr>Arial</vt:lpstr>
      <vt:lpstr>Arial Rounded MT Bold</vt:lpstr>
      <vt:lpstr>Franklin Gothic Book</vt:lpstr>
      <vt:lpstr>Times New Roman</vt:lpstr>
      <vt:lpstr>NUP3</vt:lpstr>
      <vt:lpstr>A Tour of HIPE’s Spectrum Explorer (SE) for all 3 instruments</vt:lpstr>
      <vt:lpstr>What is SE?</vt:lpstr>
      <vt:lpstr>How to open SE on a spectroscopic observation</vt:lpstr>
      <vt:lpstr>The SE View</vt:lpstr>
      <vt:lpstr>Plot manipulation</vt:lpstr>
      <vt:lpstr>Changing Plot Properties</vt:lpstr>
      <vt:lpstr>Spectral Cubes have a different view in SE</vt:lpstr>
      <vt:lpstr>SE Cube View</vt:lpstr>
      <vt:lpstr>The mosaic view for cubes</vt:lpstr>
      <vt:lpstr>Toolboxes in SE</vt:lpstr>
      <vt:lpstr>Documentation</vt:lpstr>
    </vt:vector>
  </TitlesOfParts>
  <Company>IPAC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Caltech</dc:creator>
  <cp:lastModifiedBy>Patrick Morris</cp:lastModifiedBy>
  <cp:revision>326</cp:revision>
  <dcterms:created xsi:type="dcterms:W3CDTF">2013-03-21T00:55:56Z</dcterms:created>
  <dcterms:modified xsi:type="dcterms:W3CDTF">2014-09-29T22:37:07Z</dcterms:modified>
</cp:coreProperties>
</file>