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7" r:id="rId14"/>
    <p:sldId id="269" r:id="rId15"/>
    <p:sldId id="279" r:id="rId16"/>
    <p:sldId id="278" r:id="rId17"/>
    <p:sldId id="281" r:id="rId18"/>
    <p:sldId id="280" r:id="rId19"/>
    <p:sldId id="283" r:id="rId20"/>
    <p:sldId id="270" r:id="rId21"/>
    <p:sldId id="271" r:id="rId22"/>
    <p:sldId id="273" r:id="rId23"/>
    <p:sldId id="275" r:id="rId2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3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68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58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29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84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56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42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60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51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64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850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705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78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318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916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055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39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49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06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00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47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26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59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64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12858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9976" y="544830"/>
            <a:ext cx="1667255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76131" y="554736"/>
            <a:ext cx="731520" cy="598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8821" y="641357"/>
            <a:ext cx="4540757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8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1398" y="1488941"/>
            <a:ext cx="8515603" cy="264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650" y="6839154"/>
            <a:ext cx="68071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1.jpg"/><Relationship Id="rId5" Type="http://schemas.openxmlformats.org/officeDocument/2006/relationships/image" Target="../media/image38.jpg"/><Relationship Id="rId10" Type="http://schemas.openxmlformats.org/officeDocument/2006/relationships/image" Target="../media/image10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image" Target="../media/image2.jp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74.jp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490" y="598966"/>
            <a:ext cx="21259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100" b="1" spc="-10" dirty="0" smtClean="0">
                <a:solidFill>
                  <a:srgbClr val="3333CC"/>
                </a:solidFill>
                <a:latin typeface="Arial"/>
                <a:cs typeface="Arial"/>
              </a:rPr>
              <a:t>HIFI Intro Webinar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3333CC"/>
                </a:solidFill>
                <a:latin typeface="Arial"/>
                <a:cs typeface="Arial"/>
              </a:rPr>
              <a:t>Aug </a:t>
            </a:r>
            <a:r>
              <a:rPr lang="en-US" sz="1100" b="1" spc="-10" dirty="0" smtClean="0">
                <a:solidFill>
                  <a:srgbClr val="3333CC"/>
                </a:solidFill>
                <a:latin typeface="Arial"/>
                <a:cs typeface="Arial"/>
              </a:rPr>
              <a:t>24,</a:t>
            </a:r>
            <a:r>
              <a:rPr sz="1100" b="1" spc="-5" dirty="0" smtClean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100" b="1" spc="-10" dirty="0" smtClean="0">
                <a:solidFill>
                  <a:srgbClr val="3333CC"/>
                </a:solidFill>
                <a:latin typeface="Arial"/>
                <a:cs typeface="Arial"/>
              </a:rPr>
              <a:t>201</a:t>
            </a:r>
            <a:r>
              <a:rPr lang="en-US" sz="1100" b="1" spc="-10" dirty="0" smtClean="0">
                <a:solidFill>
                  <a:srgbClr val="3333CC"/>
                </a:solidFill>
                <a:latin typeface="Arial"/>
                <a:cs typeface="Arial"/>
              </a:rPr>
              <a:t>4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3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75647" y="53187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33" y="0"/>
                </a:lnTo>
              </a:path>
            </a:pathLst>
          </a:custGeom>
          <a:ln w="3175">
            <a:solidFill>
              <a:srgbClr val="EFE7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7488" y="505968"/>
            <a:ext cx="304800" cy="39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66504" y="533400"/>
            <a:ext cx="14477" cy="12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8511" y="527304"/>
            <a:ext cx="725423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6847" y="496062"/>
            <a:ext cx="4935473" cy="5433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9326" y="480059"/>
            <a:ext cx="659015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8447" y="570737"/>
            <a:ext cx="1134617" cy="428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7926" y="535686"/>
            <a:ext cx="515874" cy="524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7811" y="2768910"/>
            <a:ext cx="6462395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41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HIFI </a:t>
            </a:r>
            <a:r>
              <a:rPr lang="en-US" sz="4100" spc="-20" dirty="0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sz="41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pectral</a:t>
            </a:r>
            <a:r>
              <a:rPr sz="4100" spc="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4100" spc="-25" dirty="0">
                <a:solidFill>
                  <a:srgbClr val="800000"/>
                </a:solidFill>
                <a:latin typeface="Times New Roman"/>
                <a:cs typeface="Times New Roman"/>
              </a:rPr>
              <a:t>M</a:t>
            </a:r>
            <a:r>
              <a:rPr sz="4100" spc="-25" dirty="0" smtClean="0">
                <a:solidFill>
                  <a:srgbClr val="800000"/>
                </a:solidFill>
                <a:latin typeface="Times New Roman"/>
                <a:cs typeface="Times New Roman"/>
              </a:rPr>
              <a:t>aps</a:t>
            </a:r>
            <a:endParaRPr sz="4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29"/>
              </a:spcBef>
            </a:pPr>
            <a:r>
              <a:rPr sz="2900" spc="-25" dirty="0">
                <a:latin typeface="Franklin Gothic Book"/>
                <a:cs typeface="Franklin Gothic Book"/>
              </a:rPr>
              <a:t>Pa</a:t>
            </a:r>
            <a:r>
              <a:rPr sz="2900" spc="-10" dirty="0">
                <a:latin typeface="Franklin Gothic Book"/>
                <a:cs typeface="Franklin Gothic Book"/>
              </a:rPr>
              <a:t>t</a:t>
            </a:r>
            <a:r>
              <a:rPr sz="2900" spc="5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Morri</a:t>
            </a:r>
            <a:r>
              <a:rPr sz="2900" spc="-15" dirty="0">
                <a:latin typeface="Franklin Gothic Book"/>
                <a:cs typeface="Franklin Gothic Book"/>
              </a:rPr>
              <a:t>s</a:t>
            </a:r>
            <a:r>
              <a:rPr sz="2900" spc="5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(NHSC)</a:t>
            </a:r>
            <a:endParaRPr sz="29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" y="655358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8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821" y="641357"/>
            <a:ext cx="45407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765">
              <a:lnSpc>
                <a:spcPct val="100000"/>
              </a:lnSpc>
            </a:pPr>
            <a:r>
              <a:rPr spc="-15" dirty="0"/>
              <a:t>2.</a:t>
            </a:r>
            <a:r>
              <a:rPr spc="-10" dirty="0"/>
              <a:t> </a:t>
            </a:r>
            <a:r>
              <a:rPr lang="en-US" spc="-15" dirty="0" smtClean="0"/>
              <a:t>Browsing </a:t>
            </a:r>
            <a:r>
              <a:rPr spc="-15" dirty="0" smtClean="0"/>
              <a:t>the</a:t>
            </a:r>
            <a:r>
              <a:rPr spc="-10" dirty="0" smtClean="0"/>
              <a:t> </a:t>
            </a:r>
            <a:r>
              <a:rPr spc="-15"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480681"/>
            <a:ext cx="816165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83540" algn="l"/>
              </a:tabLst>
            </a:pPr>
            <a:r>
              <a:rPr lang="en-US" sz="2000" spc="-10" dirty="0" smtClean="0">
                <a:latin typeface="Franklin Gothic Book"/>
                <a:cs typeface="Franklin Gothic Book"/>
              </a:rPr>
              <a:t>Familiarizing</a:t>
            </a:r>
            <a:r>
              <a:rPr sz="2000" spc="15" dirty="0" smtClean="0">
                <a:latin typeface="Franklin Gothic Book"/>
                <a:cs typeface="Franklin Gothic Book"/>
              </a:rPr>
              <a:t> </a:t>
            </a:r>
            <a:r>
              <a:rPr lang="en-US" sz="2000" spc="-10" dirty="0" smtClean="0">
                <a:latin typeface="Franklin Gothic Book"/>
                <a:cs typeface="Franklin Gothic Book"/>
              </a:rPr>
              <a:t>with</a:t>
            </a:r>
            <a:r>
              <a:rPr sz="2000" spc="-5" dirty="0" smtClean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the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data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tree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for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spectral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map</a:t>
            </a:r>
            <a:r>
              <a:rPr sz="2000" spc="-5" dirty="0">
                <a:latin typeface="Franklin Gothic Book"/>
                <a:cs typeface="Franklin Gothic Book"/>
              </a:rPr>
              <a:t>,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inspection</a:t>
            </a:r>
            <a:r>
              <a:rPr sz="2000" spc="4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of the Level</a:t>
            </a:r>
            <a:r>
              <a:rPr sz="2000" spc="-15" dirty="0">
                <a:latin typeface="Franklin Gothic Book"/>
                <a:cs typeface="Franklin Gothic Book"/>
              </a:rPr>
              <a:t> 2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HTPs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</a:t>
            </a:r>
            <a:r>
              <a:rPr sz="2000" spc="-15" dirty="0">
                <a:latin typeface="Franklin Gothic Book"/>
                <a:cs typeface="Franklin Gothic Book"/>
              </a:rPr>
              <a:t>n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Spectru</a:t>
            </a:r>
            <a:r>
              <a:rPr sz="2000" spc="-20" dirty="0">
                <a:latin typeface="Franklin Gothic Book"/>
                <a:cs typeface="Franklin Gothic Book"/>
              </a:rPr>
              <a:t>m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Explorer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(fo</a:t>
            </a:r>
            <a:r>
              <a:rPr sz="2000" spc="-10" dirty="0">
                <a:latin typeface="Franklin Gothic Book"/>
                <a:cs typeface="Franklin Gothic Book"/>
              </a:rPr>
              <a:t>r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data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qua</a:t>
            </a:r>
            <a:r>
              <a:rPr sz="2000" dirty="0">
                <a:latin typeface="Franklin Gothic Book"/>
                <a:cs typeface="Franklin Gothic Book"/>
              </a:rPr>
              <a:t>l</a:t>
            </a:r>
            <a:r>
              <a:rPr sz="2000" spc="-15" dirty="0">
                <a:latin typeface="Franklin Gothic Book"/>
                <a:cs typeface="Franklin Gothic Book"/>
              </a:rPr>
              <a:t>it</a:t>
            </a:r>
            <a:r>
              <a:rPr sz="2000" spc="-10" dirty="0">
                <a:latin typeface="Franklin Gothic Book"/>
                <a:cs typeface="Franklin Gothic Book"/>
              </a:rPr>
              <a:t>y</a:t>
            </a:r>
            <a:r>
              <a:rPr sz="2000" spc="2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/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artifacts),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and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locatin</a:t>
            </a:r>
            <a:r>
              <a:rPr sz="2000" spc="-10" dirty="0">
                <a:latin typeface="Franklin Gothic Book"/>
                <a:cs typeface="Franklin Gothic Book"/>
              </a:rPr>
              <a:t>g</a:t>
            </a:r>
            <a:r>
              <a:rPr sz="2000" spc="2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the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metadat</a:t>
            </a:r>
            <a:r>
              <a:rPr sz="2000" spc="-15" dirty="0">
                <a:latin typeface="Franklin Gothic Book"/>
                <a:cs typeface="Franklin Gothic Book"/>
              </a:rPr>
              <a:t>a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that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describe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the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ma</a:t>
            </a:r>
            <a:r>
              <a:rPr sz="2000" spc="-15" dirty="0">
                <a:latin typeface="Franklin Gothic Book"/>
                <a:cs typeface="Franklin Gothic Book"/>
              </a:rPr>
              <a:t>p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pattern</a:t>
            </a:r>
            <a:r>
              <a:rPr sz="2000" spc="2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an</a:t>
            </a:r>
            <a:r>
              <a:rPr sz="2000" spc="-15" dirty="0">
                <a:latin typeface="Franklin Gothic Book"/>
                <a:cs typeface="Franklin Gothic Book"/>
              </a:rPr>
              <a:t>d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expected </a:t>
            </a:r>
            <a:r>
              <a:rPr sz="2000" spc="-15" dirty="0">
                <a:latin typeface="Franklin Gothic Book"/>
                <a:cs typeface="Franklin Gothic Book"/>
              </a:rPr>
              <a:t>noise.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3510" y="2517190"/>
            <a:ext cx="7661909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0660" y="4420666"/>
            <a:ext cx="697230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7611" y="4417617"/>
            <a:ext cx="704215" cy="102235"/>
          </a:xfrm>
          <a:custGeom>
            <a:avLst/>
            <a:gdLst/>
            <a:ahLst/>
            <a:cxnLst/>
            <a:rect l="l" t="t" r="r" b="b"/>
            <a:pathLst>
              <a:path w="704214" h="102235">
                <a:moveTo>
                  <a:pt x="704088" y="102107"/>
                </a:moveTo>
                <a:lnTo>
                  <a:pt x="704088" y="3048"/>
                </a:lnTo>
                <a:lnTo>
                  <a:pt x="702564" y="1524"/>
                </a:lnTo>
                <a:lnTo>
                  <a:pt x="700278" y="0"/>
                </a:lnTo>
                <a:lnTo>
                  <a:pt x="3047" y="0"/>
                </a:lnTo>
                <a:lnTo>
                  <a:pt x="0" y="3048"/>
                </a:lnTo>
                <a:lnTo>
                  <a:pt x="0" y="102107"/>
                </a:lnTo>
                <a:lnTo>
                  <a:pt x="3048" y="102107"/>
                </a:lnTo>
                <a:lnTo>
                  <a:pt x="3048" y="6858"/>
                </a:lnTo>
                <a:lnTo>
                  <a:pt x="6858" y="3048"/>
                </a:lnTo>
                <a:lnTo>
                  <a:pt x="6857" y="6858"/>
                </a:lnTo>
                <a:lnTo>
                  <a:pt x="697230" y="6858"/>
                </a:lnTo>
                <a:lnTo>
                  <a:pt x="697230" y="3048"/>
                </a:lnTo>
                <a:lnTo>
                  <a:pt x="700278" y="6858"/>
                </a:lnTo>
                <a:lnTo>
                  <a:pt x="700278" y="102107"/>
                </a:lnTo>
                <a:lnTo>
                  <a:pt x="704088" y="102107"/>
                </a:lnTo>
                <a:close/>
              </a:path>
              <a:path w="704214" h="102235">
                <a:moveTo>
                  <a:pt x="6857" y="6858"/>
                </a:moveTo>
                <a:lnTo>
                  <a:pt x="6858" y="3048"/>
                </a:lnTo>
                <a:lnTo>
                  <a:pt x="3048" y="6858"/>
                </a:lnTo>
                <a:lnTo>
                  <a:pt x="6857" y="6858"/>
                </a:lnTo>
                <a:close/>
              </a:path>
              <a:path w="704214" h="102235">
                <a:moveTo>
                  <a:pt x="6857" y="102107"/>
                </a:moveTo>
                <a:lnTo>
                  <a:pt x="6857" y="6858"/>
                </a:lnTo>
                <a:lnTo>
                  <a:pt x="3048" y="6858"/>
                </a:lnTo>
                <a:lnTo>
                  <a:pt x="3048" y="102107"/>
                </a:lnTo>
                <a:lnTo>
                  <a:pt x="6857" y="102107"/>
                </a:lnTo>
                <a:close/>
              </a:path>
              <a:path w="704214" h="102235">
                <a:moveTo>
                  <a:pt x="700278" y="6858"/>
                </a:moveTo>
                <a:lnTo>
                  <a:pt x="697230" y="3048"/>
                </a:lnTo>
                <a:lnTo>
                  <a:pt x="697230" y="6858"/>
                </a:lnTo>
                <a:lnTo>
                  <a:pt x="700278" y="6858"/>
                </a:lnTo>
                <a:close/>
              </a:path>
              <a:path w="704214" h="102235">
                <a:moveTo>
                  <a:pt x="700278" y="102107"/>
                </a:moveTo>
                <a:lnTo>
                  <a:pt x="700278" y="6858"/>
                </a:lnTo>
                <a:lnTo>
                  <a:pt x="697230" y="6858"/>
                </a:lnTo>
                <a:lnTo>
                  <a:pt x="697230" y="102107"/>
                </a:lnTo>
                <a:lnTo>
                  <a:pt x="700278" y="10210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4519725"/>
            <a:ext cx="7661909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0660" y="4519725"/>
            <a:ext cx="697230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7611" y="4519725"/>
            <a:ext cx="704215" cy="651510"/>
          </a:xfrm>
          <a:custGeom>
            <a:avLst/>
            <a:gdLst/>
            <a:ahLst/>
            <a:cxnLst/>
            <a:rect l="l" t="t" r="r" b="b"/>
            <a:pathLst>
              <a:path w="704214" h="651510">
                <a:moveTo>
                  <a:pt x="6858" y="644652"/>
                </a:moveTo>
                <a:lnTo>
                  <a:pt x="6858" y="0"/>
                </a:lnTo>
                <a:lnTo>
                  <a:pt x="0" y="0"/>
                </a:lnTo>
                <a:lnTo>
                  <a:pt x="0" y="647700"/>
                </a:lnTo>
                <a:lnTo>
                  <a:pt x="1524" y="649986"/>
                </a:lnTo>
                <a:lnTo>
                  <a:pt x="3048" y="651510"/>
                </a:lnTo>
                <a:lnTo>
                  <a:pt x="3048" y="644652"/>
                </a:lnTo>
                <a:lnTo>
                  <a:pt x="6858" y="644652"/>
                </a:lnTo>
                <a:close/>
              </a:path>
              <a:path w="704214" h="651510">
                <a:moveTo>
                  <a:pt x="700278" y="644652"/>
                </a:moveTo>
                <a:lnTo>
                  <a:pt x="3048" y="644652"/>
                </a:lnTo>
                <a:lnTo>
                  <a:pt x="6858" y="647700"/>
                </a:lnTo>
                <a:lnTo>
                  <a:pt x="6858" y="651510"/>
                </a:lnTo>
                <a:lnTo>
                  <a:pt x="697230" y="651510"/>
                </a:lnTo>
                <a:lnTo>
                  <a:pt x="697230" y="647700"/>
                </a:lnTo>
                <a:lnTo>
                  <a:pt x="700278" y="644652"/>
                </a:lnTo>
                <a:close/>
              </a:path>
              <a:path w="704214" h="651510">
                <a:moveTo>
                  <a:pt x="6858" y="651510"/>
                </a:moveTo>
                <a:lnTo>
                  <a:pt x="6858" y="647700"/>
                </a:lnTo>
                <a:lnTo>
                  <a:pt x="3048" y="644652"/>
                </a:lnTo>
                <a:lnTo>
                  <a:pt x="3048" y="651510"/>
                </a:lnTo>
                <a:lnTo>
                  <a:pt x="6858" y="651510"/>
                </a:lnTo>
                <a:close/>
              </a:path>
              <a:path w="704214" h="651510">
                <a:moveTo>
                  <a:pt x="704088" y="647700"/>
                </a:moveTo>
                <a:lnTo>
                  <a:pt x="704088" y="0"/>
                </a:lnTo>
                <a:lnTo>
                  <a:pt x="697230" y="0"/>
                </a:lnTo>
                <a:lnTo>
                  <a:pt x="697230" y="644652"/>
                </a:lnTo>
                <a:lnTo>
                  <a:pt x="700278" y="644652"/>
                </a:lnTo>
                <a:lnTo>
                  <a:pt x="700278" y="651510"/>
                </a:lnTo>
                <a:lnTo>
                  <a:pt x="702564" y="649986"/>
                </a:lnTo>
                <a:lnTo>
                  <a:pt x="704088" y="647700"/>
                </a:lnTo>
                <a:close/>
              </a:path>
              <a:path w="704214" h="651510">
                <a:moveTo>
                  <a:pt x="700278" y="651510"/>
                </a:moveTo>
                <a:lnTo>
                  <a:pt x="700278" y="644652"/>
                </a:lnTo>
                <a:lnTo>
                  <a:pt x="697230" y="647700"/>
                </a:lnTo>
                <a:lnTo>
                  <a:pt x="697230" y="651510"/>
                </a:lnTo>
                <a:lnTo>
                  <a:pt x="700278" y="65151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4469" y="5182666"/>
            <a:ext cx="1040130" cy="3162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422" y="5179617"/>
            <a:ext cx="1047115" cy="319405"/>
          </a:xfrm>
          <a:custGeom>
            <a:avLst/>
            <a:gdLst/>
            <a:ahLst/>
            <a:cxnLst/>
            <a:rect l="l" t="t" r="r" b="b"/>
            <a:pathLst>
              <a:path w="1047114" h="319404">
                <a:moveTo>
                  <a:pt x="1046988" y="319277"/>
                </a:moveTo>
                <a:lnTo>
                  <a:pt x="1046988" y="3048"/>
                </a:lnTo>
                <a:lnTo>
                  <a:pt x="1045463" y="1524"/>
                </a:lnTo>
                <a:lnTo>
                  <a:pt x="1043178" y="0"/>
                </a:lnTo>
                <a:lnTo>
                  <a:pt x="3047" y="0"/>
                </a:lnTo>
                <a:lnTo>
                  <a:pt x="0" y="3048"/>
                </a:lnTo>
                <a:lnTo>
                  <a:pt x="0" y="319277"/>
                </a:lnTo>
                <a:lnTo>
                  <a:pt x="3048" y="319277"/>
                </a:lnTo>
                <a:lnTo>
                  <a:pt x="3048" y="6858"/>
                </a:lnTo>
                <a:lnTo>
                  <a:pt x="6858" y="3048"/>
                </a:lnTo>
                <a:lnTo>
                  <a:pt x="6858" y="6858"/>
                </a:lnTo>
                <a:lnTo>
                  <a:pt x="1040130" y="6858"/>
                </a:lnTo>
                <a:lnTo>
                  <a:pt x="1040130" y="3048"/>
                </a:lnTo>
                <a:lnTo>
                  <a:pt x="1043178" y="6858"/>
                </a:lnTo>
                <a:lnTo>
                  <a:pt x="1043178" y="319277"/>
                </a:lnTo>
                <a:lnTo>
                  <a:pt x="1046988" y="319277"/>
                </a:lnTo>
                <a:close/>
              </a:path>
              <a:path w="1047114" h="319404">
                <a:moveTo>
                  <a:pt x="6858" y="6858"/>
                </a:moveTo>
                <a:lnTo>
                  <a:pt x="6858" y="3048"/>
                </a:lnTo>
                <a:lnTo>
                  <a:pt x="3048" y="6858"/>
                </a:lnTo>
                <a:lnTo>
                  <a:pt x="6858" y="6858"/>
                </a:lnTo>
                <a:close/>
              </a:path>
              <a:path w="1047114" h="319404">
                <a:moveTo>
                  <a:pt x="6858" y="319277"/>
                </a:moveTo>
                <a:lnTo>
                  <a:pt x="6858" y="6858"/>
                </a:lnTo>
                <a:lnTo>
                  <a:pt x="3048" y="6858"/>
                </a:lnTo>
                <a:lnTo>
                  <a:pt x="3048" y="319277"/>
                </a:lnTo>
                <a:lnTo>
                  <a:pt x="6858" y="319277"/>
                </a:lnTo>
                <a:close/>
              </a:path>
              <a:path w="1047114" h="319404">
                <a:moveTo>
                  <a:pt x="1043178" y="6858"/>
                </a:moveTo>
                <a:lnTo>
                  <a:pt x="1040130" y="3048"/>
                </a:lnTo>
                <a:lnTo>
                  <a:pt x="1040130" y="6858"/>
                </a:lnTo>
                <a:lnTo>
                  <a:pt x="1043178" y="6858"/>
                </a:lnTo>
                <a:close/>
              </a:path>
              <a:path w="1047114" h="319404">
                <a:moveTo>
                  <a:pt x="1043178" y="319277"/>
                </a:moveTo>
                <a:lnTo>
                  <a:pt x="1043178" y="6858"/>
                </a:lnTo>
                <a:lnTo>
                  <a:pt x="1040130" y="6858"/>
                </a:lnTo>
                <a:lnTo>
                  <a:pt x="1040130" y="319277"/>
                </a:lnTo>
                <a:lnTo>
                  <a:pt x="1043178" y="31927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3510" y="5498896"/>
            <a:ext cx="7661909" cy="979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4469" y="5498896"/>
            <a:ext cx="1040130" cy="8343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1422" y="5498896"/>
            <a:ext cx="1047115" cy="838200"/>
          </a:xfrm>
          <a:custGeom>
            <a:avLst/>
            <a:gdLst/>
            <a:ahLst/>
            <a:cxnLst/>
            <a:rect l="l" t="t" r="r" b="b"/>
            <a:pathLst>
              <a:path w="1047114" h="838200">
                <a:moveTo>
                  <a:pt x="6858" y="831342"/>
                </a:moveTo>
                <a:lnTo>
                  <a:pt x="6858" y="0"/>
                </a:lnTo>
                <a:lnTo>
                  <a:pt x="0" y="0"/>
                </a:lnTo>
                <a:lnTo>
                  <a:pt x="0" y="834390"/>
                </a:lnTo>
                <a:lnTo>
                  <a:pt x="1524" y="836676"/>
                </a:lnTo>
                <a:lnTo>
                  <a:pt x="3048" y="838200"/>
                </a:lnTo>
                <a:lnTo>
                  <a:pt x="3048" y="831342"/>
                </a:lnTo>
                <a:lnTo>
                  <a:pt x="6858" y="831342"/>
                </a:lnTo>
                <a:close/>
              </a:path>
              <a:path w="1047114" h="838200">
                <a:moveTo>
                  <a:pt x="1043178" y="831342"/>
                </a:moveTo>
                <a:lnTo>
                  <a:pt x="3048" y="831342"/>
                </a:lnTo>
                <a:lnTo>
                  <a:pt x="6858" y="834390"/>
                </a:lnTo>
                <a:lnTo>
                  <a:pt x="6858" y="838200"/>
                </a:lnTo>
                <a:lnTo>
                  <a:pt x="1040130" y="838200"/>
                </a:lnTo>
                <a:lnTo>
                  <a:pt x="1040130" y="834390"/>
                </a:lnTo>
                <a:lnTo>
                  <a:pt x="1043178" y="831342"/>
                </a:lnTo>
                <a:close/>
              </a:path>
              <a:path w="1047114" h="838200">
                <a:moveTo>
                  <a:pt x="6858" y="838200"/>
                </a:moveTo>
                <a:lnTo>
                  <a:pt x="6858" y="834390"/>
                </a:lnTo>
                <a:lnTo>
                  <a:pt x="3048" y="831342"/>
                </a:lnTo>
                <a:lnTo>
                  <a:pt x="3048" y="838200"/>
                </a:lnTo>
                <a:lnTo>
                  <a:pt x="6858" y="838200"/>
                </a:lnTo>
                <a:close/>
              </a:path>
              <a:path w="1047114" h="838200">
                <a:moveTo>
                  <a:pt x="1046988" y="834390"/>
                </a:moveTo>
                <a:lnTo>
                  <a:pt x="1046988" y="0"/>
                </a:lnTo>
                <a:lnTo>
                  <a:pt x="1040130" y="0"/>
                </a:lnTo>
                <a:lnTo>
                  <a:pt x="1040130" y="831342"/>
                </a:lnTo>
                <a:lnTo>
                  <a:pt x="1043178" y="831342"/>
                </a:lnTo>
                <a:lnTo>
                  <a:pt x="1043178" y="838200"/>
                </a:lnTo>
                <a:lnTo>
                  <a:pt x="1045463" y="836676"/>
                </a:lnTo>
                <a:lnTo>
                  <a:pt x="1046988" y="834390"/>
                </a:lnTo>
                <a:close/>
              </a:path>
              <a:path w="1047114" h="838200">
                <a:moveTo>
                  <a:pt x="1043178" y="838200"/>
                </a:moveTo>
                <a:lnTo>
                  <a:pt x="1043178" y="831342"/>
                </a:lnTo>
                <a:lnTo>
                  <a:pt x="1040130" y="834390"/>
                </a:lnTo>
                <a:lnTo>
                  <a:pt x="1040130" y="838200"/>
                </a:lnTo>
                <a:lnTo>
                  <a:pt x="1043178" y="838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3510" y="6478066"/>
            <a:ext cx="7661909" cy="34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82650" y="6985000"/>
            <a:ext cx="6807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9" name="Rectangle 18"/>
          <p:cNvSpPr/>
          <p:nvPr/>
        </p:nvSpPr>
        <p:spPr>
          <a:xfrm>
            <a:off x="1600200" y="3955846"/>
            <a:ext cx="457200" cy="70867"/>
          </a:xfrm>
          <a:prstGeom prst="rect">
            <a:avLst/>
          </a:prstGeom>
          <a:solidFill>
            <a:srgbClr val="00B050">
              <a:alpha val="1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0046" y="641357"/>
            <a:ext cx="278638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2.	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HTP</a:t>
            </a:r>
            <a:r>
              <a:rPr sz="2900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inspection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1367" y="1593341"/>
            <a:ext cx="7024116" cy="82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393" y="2231135"/>
            <a:ext cx="1397000" cy="184785"/>
          </a:xfrm>
          <a:custGeom>
            <a:avLst/>
            <a:gdLst/>
            <a:ahLst/>
            <a:cxnLst/>
            <a:rect l="l" t="t" r="r" b="b"/>
            <a:pathLst>
              <a:path w="1397000" h="184785">
                <a:moveTo>
                  <a:pt x="0" y="0"/>
                </a:moveTo>
                <a:lnTo>
                  <a:pt x="0" y="184404"/>
                </a:lnTo>
                <a:lnTo>
                  <a:pt x="1396746" y="184404"/>
                </a:lnTo>
                <a:lnTo>
                  <a:pt x="1396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1367" y="2415539"/>
            <a:ext cx="7024116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7614" y="2550414"/>
            <a:ext cx="996315" cy="844550"/>
          </a:xfrm>
          <a:custGeom>
            <a:avLst/>
            <a:gdLst/>
            <a:ahLst/>
            <a:cxnLst/>
            <a:rect l="l" t="t" r="r" b="b"/>
            <a:pathLst>
              <a:path w="996315" h="844550">
                <a:moveTo>
                  <a:pt x="995934" y="844296"/>
                </a:moveTo>
                <a:lnTo>
                  <a:pt x="995934" y="6095"/>
                </a:lnTo>
                <a:lnTo>
                  <a:pt x="989838" y="0"/>
                </a:lnTo>
                <a:lnTo>
                  <a:pt x="6095" y="0"/>
                </a:lnTo>
                <a:lnTo>
                  <a:pt x="0" y="6095"/>
                </a:lnTo>
                <a:lnTo>
                  <a:pt x="0" y="844296"/>
                </a:lnTo>
                <a:lnTo>
                  <a:pt x="12954" y="844296"/>
                </a:lnTo>
                <a:lnTo>
                  <a:pt x="12954" y="25907"/>
                </a:lnTo>
                <a:lnTo>
                  <a:pt x="25908" y="12953"/>
                </a:lnTo>
                <a:lnTo>
                  <a:pt x="25908" y="25907"/>
                </a:lnTo>
                <a:lnTo>
                  <a:pt x="970026" y="25907"/>
                </a:lnTo>
                <a:lnTo>
                  <a:pt x="970026" y="12953"/>
                </a:lnTo>
                <a:lnTo>
                  <a:pt x="982980" y="25907"/>
                </a:lnTo>
                <a:lnTo>
                  <a:pt x="982980" y="844296"/>
                </a:lnTo>
                <a:lnTo>
                  <a:pt x="995934" y="844296"/>
                </a:lnTo>
                <a:close/>
              </a:path>
              <a:path w="996315" h="844550">
                <a:moveTo>
                  <a:pt x="25908" y="25907"/>
                </a:moveTo>
                <a:lnTo>
                  <a:pt x="25908" y="12953"/>
                </a:lnTo>
                <a:lnTo>
                  <a:pt x="12954" y="25907"/>
                </a:lnTo>
                <a:lnTo>
                  <a:pt x="25908" y="25907"/>
                </a:lnTo>
                <a:close/>
              </a:path>
              <a:path w="996315" h="844550">
                <a:moveTo>
                  <a:pt x="25908" y="844296"/>
                </a:moveTo>
                <a:lnTo>
                  <a:pt x="25908" y="25907"/>
                </a:lnTo>
                <a:lnTo>
                  <a:pt x="12954" y="25907"/>
                </a:lnTo>
                <a:lnTo>
                  <a:pt x="12954" y="844296"/>
                </a:lnTo>
                <a:lnTo>
                  <a:pt x="25908" y="844296"/>
                </a:lnTo>
                <a:close/>
              </a:path>
              <a:path w="996315" h="844550">
                <a:moveTo>
                  <a:pt x="982980" y="25907"/>
                </a:moveTo>
                <a:lnTo>
                  <a:pt x="970026" y="12953"/>
                </a:lnTo>
                <a:lnTo>
                  <a:pt x="970026" y="25907"/>
                </a:lnTo>
                <a:lnTo>
                  <a:pt x="982980" y="25907"/>
                </a:lnTo>
                <a:close/>
              </a:path>
              <a:path w="996315" h="844550">
                <a:moveTo>
                  <a:pt x="982980" y="844296"/>
                </a:moveTo>
                <a:lnTo>
                  <a:pt x="982980" y="25907"/>
                </a:lnTo>
                <a:lnTo>
                  <a:pt x="970026" y="25907"/>
                </a:lnTo>
                <a:lnTo>
                  <a:pt x="970026" y="844296"/>
                </a:lnTo>
                <a:lnTo>
                  <a:pt x="982980" y="8442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4982" y="2772155"/>
            <a:ext cx="538480" cy="622935"/>
          </a:xfrm>
          <a:custGeom>
            <a:avLst/>
            <a:gdLst/>
            <a:ahLst/>
            <a:cxnLst/>
            <a:rect l="l" t="t" r="r" b="b"/>
            <a:pathLst>
              <a:path w="538479" h="622935">
                <a:moveTo>
                  <a:pt x="537972" y="622554"/>
                </a:moveTo>
                <a:lnTo>
                  <a:pt x="537972" y="6095"/>
                </a:lnTo>
                <a:lnTo>
                  <a:pt x="532638" y="0"/>
                </a:lnTo>
                <a:lnTo>
                  <a:pt x="5333" y="0"/>
                </a:lnTo>
                <a:lnTo>
                  <a:pt x="0" y="6095"/>
                </a:lnTo>
                <a:lnTo>
                  <a:pt x="0" y="622554"/>
                </a:lnTo>
                <a:lnTo>
                  <a:pt x="12954" y="622554"/>
                </a:lnTo>
                <a:lnTo>
                  <a:pt x="12954" y="25907"/>
                </a:lnTo>
                <a:lnTo>
                  <a:pt x="25146" y="12953"/>
                </a:lnTo>
                <a:lnTo>
                  <a:pt x="25145" y="25907"/>
                </a:lnTo>
                <a:lnTo>
                  <a:pt x="512826" y="25907"/>
                </a:lnTo>
                <a:lnTo>
                  <a:pt x="512826" y="12953"/>
                </a:lnTo>
                <a:lnTo>
                  <a:pt x="525018" y="25907"/>
                </a:lnTo>
                <a:lnTo>
                  <a:pt x="525018" y="622554"/>
                </a:lnTo>
                <a:lnTo>
                  <a:pt x="537972" y="622554"/>
                </a:lnTo>
                <a:close/>
              </a:path>
              <a:path w="538479" h="622935">
                <a:moveTo>
                  <a:pt x="25145" y="25907"/>
                </a:moveTo>
                <a:lnTo>
                  <a:pt x="25146" y="12953"/>
                </a:lnTo>
                <a:lnTo>
                  <a:pt x="12954" y="25907"/>
                </a:lnTo>
                <a:lnTo>
                  <a:pt x="25145" y="25907"/>
                </a:lnTo>
                <a:close/>
              </a:path>
              <a:path w="538479" h="622935">
                <a:moveTo>
                  <a:pt x="25145" y="622554"/>
                </a:moveTo>
                <a:lnTo>
                  <a:pt x="25145" y="25907"/>
                </a:lnTo>
                <a:lnTo>
                  <a:pt x="12954" y="25907"/>
                </a:lnTo>
                <a:lnTo>
                  <a:pt x="12954" y="622554"/>
                </a:lnTo>
                <a:lnTo>
                  <a:pt x="25145" y="622554"/>
                </a:lnTo>
                <a:close/>
              </a:path>
              <a:path w="538479" h="622935">
                <a:moveTo>
                  <a:pt x="525018" y="25907"/>
                </a:moveTo>
                <a:lnTo>
                  <a:pt x="512826" y="12953"/>
                </a:lnTo>
                <a:lnTo>
                  <a:pt x="512826" y="25907"/>
                </a:lnTo>
                <a:lnTo>
                  <a:pt x="525018" y="25907"/>
                </a:lnTo>
                <a:close/>
              </a:path>
              <a:path w="538479" h="622935">
                <a:moveTo>
                  <a:pt x="525018" y="622554"/>
                </a:moveTo>
                <a:lnTo>
                  <a:pt x="525018" y="25907"/>
                </a:lnTo>
                <a:lnTo>
                  <a:pt x="512826" y="25907"/>
                </a:lnTo>
                <a:lnTo>
                  <a:pt x="512826" y="622554"/>
                </a:lnTo>
                <a:lnTo>
                  <a:pt x="525018" y="62255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1393" y="2414777"/>
            <a:ext cx="1397000" cy="93345"/>
          </a:xfrm>
          <a:custGeom>
            <a:avLst/>
            <a:gdLst/>
            <a:ahLst/>
            <a:cxnLst/>
            <a:rect l="l" t="t" r="r" b="b"/>
            <a:pathLst>
              <a:path w="1397000" h="93344">
                <a:moveTo>
                  <a:pt x="0" y="0"/>
                </a:moveTo>
                <a:lnTo>
                  <a:pt x="0" y="92963"/>
                </a:lnTo>
                <a:lnTo>
                  <a:pt x="1396746" y="92963"/>
                </a:lnTo>
                <a:lnTo>
                  <a:pt x="13967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1397" y="2287730"/>
            <a:ext cx="33058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0420">
              <a:lnSpc>
                <a:spcPct val="100000"/>
              </a:lnSpc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H2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1(1,1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)-0(0,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Stron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continuum!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1367" y="3394709"/>
            <a:ext cx="7024116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7614" y="3394710"/>
            <a:ext cx="996315" cy="761365"/>
          </a:xfrm>
          <a:custGeom>
            <a:avLst/>
            <a:gdLst/>
            <a:ahLst/>
            <a:cxnLst/>
            <a:rect l="l" t="t" r="r" b="b"/>
            <a:pathLst>
              <a:path w="996315" h="761364">
                <a:moveTo>
                  <a:pt x="25908" y="735329"/>
                </a:moveTo>
                <a:lnTo>
                  <a:pt x="25908" y="0"/>
                </a:lnTo>
                <a:lnTo>
                  <a:pt x="0" y="0"/>
                </a:lnTo>
                <a:lnTo>
                  <a:pt x="0" y="755141"/>
                </a:lnTo>
                <a:lnTo>
                  <a:pt x="6096" y="761237"/>
                </a:lnTo>
                <a:lnTo>
                  <a:pt x="12954" y="761237"/>
                </a:lnTo>
                <a:lnTo>
                  <a:pt x="12954" y="735329"/>
                </a:lnTo>
                <a:lnTo>
                  <a:pt x="25908" y="735329"/>
                </a:lnTo>
                <a:close/>
              </a:path>
              <a:path w="996315" h="761364">
                <a:moveTo>
                  <a:pt x="982980" y="735329"/>
                </a:moveTo>
                <a:lnTo>
                  <a:pt x="12954" y="735329"/>
                </a:lnTo>
                <a:lnTo>
                  <a:pt x="25908" y="748283"/>
                </a:lnTo>
                <a:lnTo>
                  <a:pt x="25908" y="761237"/>
                </a:lnTo>
                <a:lnTo>
                  <a:pt x="970026" y="761237"/>
                </a:lnTo>
                <a:lnTo>
                  <a:pt x="970026" y="748283"/>
                </a:lnTo>
                <a:lnTo>
                  <a:pt x="982980" y="735329"/>
                </a:lnTo>
                <a:close/>
              </a:path>
              <a:path w="996315" h="761364">
                <a:moveTo>
                  <a:pt x="25908" y="761237"/>
                </a:moveTo>
                <a:lnTo>
                  <a:pt x="25908" y="748283"/>
                </a:lnTo>
                <a:lnTo>
                  <a:pt x="12954" y="735329"/>
                </a:lnTo>
                <a:lnTo>
                  <a:pt x="12954" y="761237"/>
                </a:lnTo>
                <a:lnTo>
                  <a:pt x="25908" y="761237"/>
                </a:lnTo>
                <a:close/>
              </a:path>
              <a:path w="996315" h="761364">
                <a:moveTo>
                  <a:pt x="995934" y="755141"/>
                </a:moveTo>
                <a:lnTo>
                  <a:pt x="995934" y="0"/>
                </a:lnTo>
                <a:lnTo>
                  <a:pt x="970026" y="0"/>
                </a:lnTo>
                <a:lnTo>
                  <a:pt x="970026" y="735329"/>
                </a:lnTo>
                <a:lnTo>
                  <a:pt x="982980" y="735329"/>
                </a:lnTo>
                <a:lnTo>
                  <a:pt x="982980" y="761237"/>
                </a:lnTo>
                <a:lnTo>
                  <a:pt x="989838" y="761237"/>
                </a:lnTo>
                <a:lnTo>
                  <a:pt x="995934" y="755141"/>
                </a:lnTo>
                <a:close/>
              </a:path>
              <a:path w="996315" h="761364">
                <a:moveTo>
                  <a:pt x="982980" y="761237"/>
                </a:moveTo>
                <a:lnTo>
                  <a:pt x="982980" y="735329"/>
                </a:lnTo>
                <a:lnTo>
                  <a:pt x="970026" y="748283"/>
                </a:lnTo>
                <a:lnTo>
                  <a:pt x="970026" y="761237"/>
                </a:lnTo>
                <a:lnTo>
                  <a:pt x="982980" y="7612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4982" y="3394710"/>
            <a:ext cx="538480" cy="871855"/>
          </a:xfrm>
          <a:custGeom>
            <a:avLst/>
            <a:gdLst/>
            <a:ahLst/>
            <a:cxnLst/>
            <a:rect l="l" t="t" r="r" b="b"/>
            <a:pathLst>
              <a:path w="538479" h="871854">
                <a:moveTo>
                  <a:pt x="25146" y="846581"/>
                </a:moveTo>
                <a:lnTo>
                  <a:pt x="25146" y="0"/>
                </a:lnTo>
                <a:lnTo>
                  <a:pt x="0" y="0"/>
                </a:lnTo>
                <a:lnTo>
                  <a:pt x="0" y="866393"/>
                </a:lnTo>
                <a:lnTo>
                  <a:pt x="5334" y="871727"/>
                </a:lnTo>
                <a:lnTo>
                  <a:pt x="12954" y="871727"/>
                </a:lnTo>
                <a:lnTo>
                  <a:pt x="12954" y="846581"/>
                </a:lnTo>
                <a:lnTo>
                  <a:pt x="25146" y="846581"/>
                </a:lnTo>
                <a:close/>
              </a:path>
              <a:path w="538479" h="871854">
                <a:moveTo>
                  <a:pt x="525018" y="846581"/>
                </a:moveTo>
                <a:lnTo>
                  <a:pt x="12954" y="846581"/>
                </a:lnTo>
                <a:lnTo>
                  <a:pt x="25146" y="858773"/>
                </a:lnTo>
                <a:lnTo>
                  <a:pt x="25145" y="871727"/>
                </a:lnTo>
                <a:lnTo>
                  <a:pt x="512826" y="871727"/>
                </a:lnTo>
                <a:lnTo>
                  <a:pt x="512826" y="858773"/>
                </a:lnTo>
                <a:lnTo>
                  <a:pt x="525018" y="846581"/>
                </a:lnTo>
                <a:close/>
              </a:path>
              <a:path w="538479" h="871854">
                <a:moveTo>
                  <a:pt x="25145" y="871727"/>
                </a:moveTo>
                <a:lnTo>
                  <a:pt x="25146" y="858773"/>
                </a:lnTo>
                <a:lnTo>
                  <a:pt x="12954" y="846581"/>
                </a:lnTo>
                <a:lnTo>
                  <a:pt x="12954" y="871727"/>
                </a:lnTo>
                <a:lnTo>
                  <a:pt x="25145" y="871727"/>
                </a:lnTo>
                <a:close/>
              </a:path>
              <a:path w="538479" h="871854">
                <a:moveTo>
                  <a:pt x="537972" y="866393"/>
                </a:moveTo>
                <a:lnTo>
                  <a:pt x="537972" y="0"/>
                </a:lnTo>
                <a:lnTo>
                  <a:pt x="512826" y="0"/>
                </a:lnTo>
                <a:lnTo>
                  <a:pt x="512826" y="846581"/>
                </a:lnTo>
                <a:lnTo>
                  <a:pt x="525018" y="846581"/>
                </a:lnTo>
                <a:lnTo>
                  <a:pt x="525018" y="871727"/>
                </a:lnTo>
                <a:lnTo>
                  <a:pt x="532638" y="871727"/>
                </a:lnTo>
                <a:lnTo>
                  <a:pt x="537972" y="866393"/>
                </a:lnTo>
                <a:close/>
              </a:path>
              <a:path w="538479" h="871854">
                <a:moveTo>
                  <a:pt x="525018" y="871727"/>
                </a:moveTo>
                <a:lnTo>
                  <a:pt x="525018" y="846581"/>
                </a:lnTo>
                <a:lnTo>
                  <a:pt x="512826" y="858773"/>
                </a:lnTo>
                <a:lnTo>
                  <a:pt x="512826" y="871727"/>
                </a:lnTo>
                <a:lnTo>
                  <a:pt x="525018" y="8717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40455" y="4463239"/>
            <a:ext cx="769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13C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10-9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1367" y="4373879"/>
            <a:ext cx="7024116" cy="2493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0085" y="1285875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113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85875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193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76" y="544830"/>
            <a:ext cx="1667255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6131" y="554736"/>
            <a:ext cx="731520" cy="598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55340" y="654057"/>
            <a:ext cx="357886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65"/>
              </a:lnSpc>
              <a:tabLst>
                <a:tab pos="471170" algn="l"/>
              </a:tabLst>
            </a:pP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r>
              <a:rPr sz="29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lang="en-US" sz="2900" spc="-25" dirty="0" smtClean="0">
                <a:solidFill>
                  <a:srgbClr val="800000"/>
                </a:solidFill>
                <a:latin typeface="Times New Roman"/>
                <a:cs typeface="Times New Roman"/>
              </a:rPr>
              <a:t>Important </a:t>
            </a:r>
            <a:r>
              <a:rPr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metadata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52400" y="1436369"/>
            <a:ext cx="100584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0" y="0"/>
                </a:moveTo>
                <a:lnTo>
                  <a:pt x="0" y="979170"/>
                </a:lnTo>
                <a:lnTo>
                  <a:pt x="9144000" y="97916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7394" y="1436369"/>
            <a:ext cx="7823200" cy="135890"/>
          </a:xfrm>
          <a:custGeom>
            <a:avLst/>
            <a:gdLst/>
            <a:ahLst/>
            <a:cxnLst/>
            <a:rect l="l" t="t" r="r" b="b"/>
            <a:pathLst>
              <a:path w="7823200" h="135890">
                <a:moveTo>
                  <a:pt x="0" y="0"/>
                </a:moveTo>
                <a:lnTo>
                  <a:pt x="0" y="135636"/>
                </a:lnTo>
                <a:lnTo>
                  <a:pt x="7822692" y="135635"/>
                </a:lnTo>
                <a:lnTo>
                  <a:pt x="78226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25372" y="1311132"/>
            <a:ext cx="819962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5" dirty="0">
                <a:latin typeface="Arial"/>
                <a:cs typeface="Arial"/>
              </a:rPr>
              <a:t>ob</a:t>
            </a:r>
            <a:r>
              <a:rPr sz="1600" dirty="0">
                <a:latin typeface="Arial"/>
                <a:cs typeface="Arial"/>
              </a:rPr>
              <a:t>s.</a:t>
            </a:r>
            <a:r>
              <a:rPr sz="1600" spc="-5" dirty="0">
                <a:latin typeface="Arial"/>
                <a:cs typeface="Arial"/>
              </a:rPr>
              <a:t>ref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[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auxiliar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spc="-5" dirty="0">
                <a:latin typeface="Arial"/>
                <a:cs typeface="Arial"/>
              </a:rPr>
              <a:t>].produc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.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ef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[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HifiUplinkProduc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spc="-5" dirty="0">
                <a:latin typeface="Arial"/>
                <a:cs typeface="Arial"/>
              </a:rPr>
              <a:t>].product[</a:t>
            </a:r>
            <a:r>
              <a:rPr sz="1600" dirty="0">
                <a:latin typeface="Arial"/>
                <a:cs typeface="Arial"/>
              </a:rPr>
              <a:t>"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HifiUplinkParameter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"]</a:t>
            </a:r>
          </a:p>
        </p:txBody>
      </p:sp>
      <p:sp>
        <p:nvSpPr>
          <p:cNvPr id="10" name="object 10"/>
          <p:cNvSpPr/>
          <p:nvPr/>
        </p:nvSpPr>
        <p:spPr>
          <a:xfrm>
            <a:off x="457200" y="1651761"/>
            <a:ext cx="6372605" cy="1793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772" y="2697988"/>
            <a:ext cx="833119" cy="748030"/>
          </a:xfrm>
          <a:custGeom>
            <a:avLst/>
            <a:gdLst/>
            <a:ahLst/>
            <a:cxnLst/>
            <a:rect l="l" t="t" r="r" b="b"/>
            <a:pathLst>
              <a:path w="833120" h="748029">
                <a:moveTo>
                  <a:pt x="832866" y="747522"/>
                </a:moveTo>
                <a:lnTo>
                  <a:pt x="832866" y="5333"/>
                </a:lnTo>
                <a:lnTo>
                  <a:pt x="827532" y="0"/>
                </a:lnTo>
                <a:lnTo>
                  <a:pt x="5333" y="0"/>
                </a:lnTo>
                <a:lnTo>
                  <a:pt x="0" y="5333"/>
                </a:lnTo>
                <a:lnTo>
                  <a:pt x="0" y="747522"/>
                </a:lnTo>
                <a:lnTo>
                  <a:pt x="12192" y="747522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5" y="25145"/>
                </a:lnTo>
                <a:lnTo>
                  <a:pt x="807720" y="25145"/>
                </a:lnTo>
                <a:lnTo>
                  <a:pt x="807720" y="12191"/>
                </a:lnTo>
                <a:lnTo>
                  <a:pt x="819912" y="25145"/>
                </a:lnTo>
                <a:lnTo>
                  <a:pt x="819912" y="747522"/>
                </a:lnTo>
                <a:lnTo>
                  <a:pt x="832866" y="747522"/>
                </a:lnTo>
                <a:close/>
              </a:path>
              <a:path w="833120" h="748029">
                <a:moveTo>
                  <a:pt x="25145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5" y="25145"/>
                </a:lnTo>
                <a:close/>
              </a:path>
              <a:path w="833120" h="748029">
                <a:moveTo>
                  <a:pt x="25146" y="747522"/>
                </a:moveTo>
                <a:lnTo>
                  <a:pt x="25145" y="25145"/>
                </a:lnTo>
                <a:lnTo>
                  <a:pt x="12192" y="25145"/>
                </a:lnTo>
                <a:lnTo>
                  <a:pt x="12192" y="747522"/>
                </a:lnTo>
                <a:lnTo>
                  <a:pt x="25146" y="747522"/>
                </a:lnTo>
                <a:close/>
              </a:path>
              <a:path w="833120" h="748029">
                <a:moveTo>
                  <a:pt x="819912" y="25145"/>
                </a:moveTo>
                <a:lnTo>
                  <a:pt x="807720" y="12191"/>
                </a:lnTo>
                <a:lnTo>
                  <a:pt x="807720" y="25145"/>
                </a:lnTo>
                <a:lnTo>
                  <a:pt x="819912" y="25145"/>
                </a:lnTo>
                <a:close/>
              </a:path>
              <a:path w="833120" h="748029">
                <a:moveTo>
                  <a:pt x="819912" y="747522"/>
                </a:moveTo>
                <a:lnTo>
                  <a:pt x="819912" y="25145"/>
                </a:lnTo>
                <a:lnTo>
                  <a:pt x="807720" y="25145"/>
                </a:lnTo>
                <a:lnTo>
                  <a:pt x="807720" y="747522"/>
                </a:lnTo>
                <a:lnTo>
                  <a:pt x="819912" y="74752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445509"/>
            <a:ext cx="6372605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772" y="3445510"/>
            <a:ext cx="833119" cy="375285"/>
          </a:xfrm>
          <a:custGeom>
            <a:avLst/>
            <a:gdLst/>
            <a:ahLst/>
            <a:cxnLst/>
            <a:rect l="l" t="t" r="r" b="b"/>
            <a:pathLst>
              <a:path w="833120" h="375285">
                <a:moveTo>
                  <a:pt x="25146" y="349757"/>
                </a:moveTo>
                <a:lnTo>
                  <a:pt x="25146" y="0"/>
                </a:lnTo>
                <a:lnTo>
                  <a:pt x="0" y="0"/>
                </a:lnTo>
                <a:lnTo>
                  <a:pt x="0" y="369569"/>
                </a:lnTo>
                <a:lnTo>
                  <a:pt x="5334" y="374903"/>
                </a:lnTo>
                <a:lnTo>
                  <a:pt x="12191" y="374903"/>
                </a:lnTo>
                <a:lnTo>
                  <a:pt x="12192" y="349757"/>
                </a:lnTo>
                <a:lnTo>
                  <a:pt x="25146" y="349757"/>
                </a:lnTo>
                <a:close/>
              </a:path>
              <a:path w="833120" h="375285">
                <a:moveTo>
                  <a:pt x="819912" y="349757"/>
                </a:moveTo>
                <a:lnTo>
                  <a:pt x="12192" y="349757"/>
                </a:lnTo>
                <a:lnTo>
                  <a:pt x="25146" y="361949"/>
                </a:lnTo>
                <a:lnTo>
                  <a:pt x="25146" y="374903"/>
                </a:lnTo>
                <a:lnTo>
                  <a:pt x="807720" y="374903"/>
                </a:lnTo>
                <a:lnTo>
                  <a:pt x="807720" y="361949"/>
                </a:lnTo>
                <a:lnTo>
                  <a:pt x="819912" y="349757"/>
                </a:lnTo>
                <a:close/>
              </a:path>
              <a:path w="833120" h="375285">
                <a:moveTo>
                  <a:pt x="25146" y="374903"/>
                </a:moveTo>
                <a:lnTo>
                  <a:pt x="25146" y="361949"/>
                </a:lnTo>
                <a:lnTo>
                  <a:pt x="12192" y="349757"/>
                </a:lnTo>
                <a:lnTo>
                  <a:pt x="12191" y="374903"/>
                </a:lnTo>
                <a:lnTo>
                  <a:pt x="25146" y="374903"/>
                </a:lnTo>
                <a:close/>
              </a:path>
              <a:path w="833120" h="375285">
                <a:moveTo>
                  <a:pt x="832866" y="369569"/>
                </a:moveTo>
                <a:lnTo>
                  <a:pt x="832866" y="0"/>
                </a:lnTo>
                <a:lnTo>
                  <a:pt x="807720" y="0"/>
                </a:lnTo>
                <a:lnTo>
                  <a:pt x="807720" y="349757"/>
                </a:lnTo>
                <a:lnTo>
                  <a:pt x="819912" y="349757"/>
                </a:lnTo>
                <a:lnTo>
                  <a:pt x="819912" y="374903"/>
                </a:lnTo>
                <a:lnTo>
                  <a:pt x="827532" y="374903"/>
                </a:lnTo>
                <a:lnTo>
                  <a:pt x="832866" y="369569"/>
                </a:lnTo>
                <a:close/>
              </a:path>
              <a:path w="833120" h="375285">
                <a:moveTo>
                  <a:pt x="819912" y="374903"/>
                </a:moveTo>
                <a:lnTo>
                  <a:pt x="819912" y="349757"/>
                </a:lnTo>
                <a:lnTo>
                  <a:pt x="807720" y="361949"/>
                </a:lnTo>
                <a:lnTo>
                  <a:pt x="807720" y="374903"/>
                </a:lnTo>
                <a:lnTo>
                  <a:pt x="819912" y="37490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424679"/>
            <a:ext cx="6372605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3251" y="4580128"/>
            <a:ext cx="833119" cy="139700"/>
          </a:xfrm>
          <a:custGeom>
            <a:avLst/>
            <a:gdLst/>
            <a:ahLst/>
            <a:cxnLst/>
            <a:rect l="l" t="t" r="r" b="b"/>
            <a:pathLst>
              <a:path w="833120" h="139700">
                <a:moveTo>
                  <a:pt x="832866" y="134112"/>
                </a:moveTo>
                <a:lnTo>
                  <a:pt x="832866" y="5334"/>
                </a:lnTo>
                <a:lnTo>
                  <a:pt x="827532" y="0"/>
                </a:lnTo>
                <a:lnTo>
                  <a:pt x="5333" y="0"/>
                </a:lnTo>
                <a:lnTo>
                  <a:pt x="0" y="5334"/>
                </a:lnTo>
                <a:lnTo>
                  <a:pt x="0" y="134112"/>
                </a:lnTo>
                <a:lnTo>
                  <a:pt x="5334" y="139446"/>
                </a:lnTo>
                <a:lnTo>
                  <a:pt x="12191" y="139446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5" y="25146"/>
                </a:lnTo>
                <a:lnTo>
                  <a:pt x="807720" y="25146"/>
                </a:lnTo>
                <a:lnTo>
                  <a:pt x="807720" y="12192"/>
                </a:lnTo>
                <a:lnTo>
                  <a:pt x="819912" y="25146"/>
                </a:lnTo>
                <a:lnTo>
                  <a:pt x="819912" y="139446"/>
                </a:lnTo>
                <a:lnTo>
                  <a:pt x="827532" y="139446"/>
                </a:lnTo>
                <a:lnTo>
                  <a:pt x="832866" y="134112"/>
                </a:lnTo>
                <a:close/>
              </a:path>
              <a:path w="833120" h="139700">
                <a:moveTo>
                  <a:pt x="25145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833120" h="139700">
                <a:moveTo>
                  <a:pt x="25145" y="114300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114300"/>
                </a:lnTo>
                <a:lnTo>
                  <a:pt x="25145" y="114300"/>
                </a:lnTo>
                <a:close/>
              </a:path>
              <a:path w="833120" h="139700">
                <a:moveTo>
                  <a:pt x="819912" y="114300"/>
                </a:moveTo>
                <a:lnTo>
                  <a:pt x="12192" y="114300"/>
                </a:lnTo>
                <a:lnTo>
                  <a:pt x="25146" y="126492"/>
                </a:lnTo>
                <a:lnTo>
                  <a:pt x="25145" y="139446"/>
                </a:lnTo>
                <a:lnTo>
                  <a:pt x="807720" y="139446"/>
                </a:lnTo>
                <a:lnTo>
                  <a:pt x="807720" y="126492"/>
                </a:lnTo>
                <a:lnTo>
                  <a:pt x="819912" y="114300"/>
                </a:lnTo>
                <a:close/>
              </a:path>
              <a:path w="833120" h="139700">
                <a:moveTo>
                  <a:pt x="25145" y="139446"/>
                </a:moveTo>
                <a:lnTo>
                  <a:pt x="25146" y="126492"/>
                </a:lnTo>
                <a:lnTo>
                  <a:pt x="12192" y="114300"/>
                </a:lnTo>
                <a:lnTo>
                  <a:pt x="12191" y="139446"/>
                </a:lnTo>
                <a:lnTo>
                  <a:pt x="25145" y="139446"/>
                </a:lnTo>
                <a:close/>
              </a:path>
              <a:path w="833120" h="139700">
                <a:moveTo>
                  <a:pt x="819912" y="25146"/>
                </a:moveTo>
                <a:lnTo>
                  <a:pt x="807720" y="12192"/>
                </a:lnTo>
                <a:lnTo>
                  <a:pt x="807720" y="25146"/>
                </a:lnTo>
                <a:lnTo>
                  <a:pt x="819912" y="25146"/>
                </a:lnTo>
                <a:close/>
              </a:path>
              <a:path w="833120" h="139700">
                <a:moveTo>
                  <a:pt x="819912" y="114300"/>
                </a:moveTo>
                <a:lnTo>
                  <a:pt x="819912" y="25146"/>
                </a:lnTo>
                <a:lnTo>
                  <a:pt x="807720" y="25146"/>
                </a:lnTo>
                <a:lnTo>
                  <a:pt x="807720" y="114300"/>
                </a:lnTo>
                <a:lnTo>
                  <a:pt x="819912" y="114300"/>
                </a:lnTo>
                <a:close/>
              </a:path>
              <a:path w="833120" h="139700">
                <a:moveTo>
                  <a:pt x="819912" y="139446"/>
                </a:moveTo>
                <a:lnTo>
                  <a:pt x="819912" y="114300"/>
                </a:lnTo>
                <a:lnTo>
                  <a:pt x="807720" y="126492"/>
                </a:lnTo>
                <a:lnTo>
                  <a:pt x="807720" y="139446"/>
                </a:lnTo>
                <a:lnTo>
                  <a:pt x="819912" y="13944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1764" y="6791452"/>
            <a:ext cx="991590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5403850"/>
            <a:ext cx="6372605" cy="1962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251" y="6416547"/>
            <a:ext cx="833119" cy="147320"/>
          </a:xfrm>
          <a:custGeom>
            <a:avLst/>
            <a:gdLst/>
            <a:ahLst/>
            <a:cxnLst/>
            <a:rect l="l" t="t" r="r" b="b"/>
            <a:pathLst>
              <a:path w="833120" h="147320">
                <a:moveTo>
                  <a:pt x="832866" y="141731"/>
                </a:moveTo>
                <a:lnTo>
                  <a:pt x="832866" y="5333"/>
                </a:lnTo>
                <a:lnTo>
                  <a:pt x="827532" y="0"/>
                </a:lnTo>
                <a:lnTo>
                  <a:pt x="5333" y="0"/>
                </a:lnTo>
                <a:lnTo>
                  <a:pt x="0" y="5333"/>
                </a:lnTo>
                <a:lnTo>
                  <a:pt x="0" y="141731"/>
                </a:lnTo>
                <a:lnTo>
                  <a:pt x="5334" y="147065"/>
                </a:lnTo>
                <a:lnTo>
                  <a:pt x="12191" y="147065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5" y="25145"/>
                </a:lnTo>
                <a:lnTo>
                  <a:pt x="807720" y="25145"/>
                </a:lnTo>
                <a:lnTo>
                  <a:pt x="807720" y="12191"/>
                </a:lnTo>
                <a:lnTo>
                  <a:pt x="819912" y="25145"/>
                </a:lnTo>
                <a:lnTo>
                  <a:pt x="819912" y="147065"/>
                </a:lnTo>
                <a:lnTo>
                  <a:pt x="827532" y="147065"/>
                </a:lnTo>
                <a:lnTo>
                  <a:pt x="832866" y="141731"/>
                </a:lnTo>
                <a:close/>
              </a:path>
              <a:path w="833120" h="147320">
                <a:moveTo>
                  <a:pt x="25145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5" y="25145"/>
                </a:lnTo>
                <a:close/>
              </a:path>
              <a:path w="833120" h="147320">
                <a:moveTo>
                  <a:pt x="25145" y="121919"/>
                </a:moveTo>
                <a:lnTo>
                  <a:pt x="25145" y="25145"/>
                </a:lnTo>
                <a:lnTo>
                  <a:pt x="12192" y="25145"/>
                </a:lnTo>
                <a:lnTo>
                  <a:pt x="12192" y="121919"/>
                </a:lnTo>
                <a:lnTo>
                  <a:pt x="25145" y="121919"/>
                </a:lnTo>
                <a:close/>
              </a:path>
              <a:path w="833120" h="147320">
                <a:moveTo>
                  <a:pt x="819912" y="121919"/>
                </a:moveTo>
                <a:lnTo>
                  <a:pt x="12192" y="121919"/>
                </a:lnTo>
                <a:lnTo>
                  <a:pt x="25146" y="134111"/>
                </a:lnTo>
                <a:lnTo>
                  <a:pt x="25145" y="147065"/>
                </a:lnTo>
                <a:lnTo>
                  <a:pt x="807720" y="147065"/>
                </a:lnTo>
                <a:lnTo>
                  <a:pt x="807720" y="134111"/>
                </a:lnTo>
                <a:lnTo>
                  <a:pt x="819912" y="121919"/>
                </a:lnTo>
                <a:close/>
              </a:path>
              <a:path w="833120" h="147320">
                <a:moveTo>
                  <a:pt x="25145" y="147065"/>
                </a:moveTo>
                <a:lnTo>
                  <a:pt x="25146" y="134111"/>
                </a:lnTo>
                <a:lnTo>
                  <a:pt x="12192" y="121919"/>
                </a:lnTo>
                <a:lnTo>
                  <a:pt x="12191" y="147065"/>
                </a:lnTo>
                <a:lnTo>
                  <a:pt x="25145" y="147065"/>
                </a:lnTo>
                <a:close/>
              </a:path>
              <a:path w="833120" h="147320">
                <a:moveTo>
                  <a:pt x="819912" y="25145"/>
                </a:moveTo>
                <a:lnTo>
                  <a:pt x="807720" y="12191"/>
                </a:lnTo>
                <a:lnTo>
                  <a:pt x="807720" y="25145"/>
                </a:lnTo>
                <a:lnTo>
                  <a:pt x="819912" y="25145"/>
                </a:lnTo>
                <a:close/>
              </a:path>
              <a:path w="833120" h="147320">
                <a:moveTo>
                  <a:pt x="819912" y="121919"/>
                </a:moveTo>
                <a:lnTo>
                  <a:pt x="819912" y="25145"/>
                </a:lnTo>
                <a:lnTo>
                  <a:pt x="807720" y="25145"/>
                </a:lnTo>
                <a:lnTo>
                  <a:pt x="807720" y="121919"/>
                </a:lnTo>
                <a:lnTo>
                  <a:pt x="819912" y="121919"/>
                </a:lnTo>
                <a:close/>
              </a:path>
              <a:path w="833120" h="147320">
                <a:moveTo>
                  <a:pt x="819912" y="147065"/>
                </a:moveTo>
                <a:lnTo>
                  <a:pt x="819912" y="121919"/>
                </a:lnTo>
                <a:lnTo>
                  <a:pt x="807720" y="134111"/>
                </a:lnTo>
                <a:lnTo>
                  <a:pt x="807720" y="147065"/>
                </a:lnTo>
                <a:lnTo>
                  <a:pt x="819912" y="1470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233681" y="7391400"/>
            <a:ext cx="6807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2616875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Selected key parameters </a:t>
            </a:r>
          </a:p>
          <a:p>
            <a:r>
              <a:rPr lang="en-US" dirty="0" smtClean="0"/>
              <a:t>are also stored in the observation context header.</a:t>
            </a:r>
          </a:p>
          <a:p>
            <a:endParaRPr lang="en-US" dirty="0"/>
          </a:p>
          <a:p>
            <a:r>
              <a:rPr lang="en-US" dirty="0" smtClean="0"/>
              <a:t>Esp. for advanced searches in the HSA.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00" y="641357"/>
            <a:ext cx="44323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3.	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rtifacts</a:t>
            </a:r>
            <a:r>
              <a:rPr lang="en-US"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in Maps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8" y="1371600"/>
            <a:ext cx="8684261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Many maps are well-behaved.   Some cases (treatable) that may come up:</a:t>
            </a: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z="2400" spc="-5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321310" algn="l"/>
              </a:tabLst>
            </a:pPr>
            <a:r>
              <a:rPr lang="en-US" spc="-5" dirty="0" smtClean="0">
                <a:latin typeface="Franklin Gothic Book"/>
                <a:cs typeface="Franklin Gothic Book"/>
              </a:rPr>
              <a:t>1.   Spurs or spurious response.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z="1600" spc="-5" dirty="0">
                <a:latin typeface="Franklin Gothic Book"/>
                <a:cs typeface="Franklin Gothic Book"/>
              </a:rPr>
              <a:t>C</a:t>
            </a:r>
            <a:r>
              <a:rPr lang="en-US" sz="1600" spc="-5" dirty="0" smtClean="0">
                <a:latin typeface="Franklin Gothic Book"/>
                <a:cs typeface="Franklin Gothic Book"/>
              </a:rPr>
              <a:t>ataloged and </a:t>
            </a:r>
            <a:r>
              <a:rPr lang="en-US" sz="1600" spc="-5" dirty="0" err="1" smtClean="0">
                <a:latin typeface="Franklin Gothic Book"/>
                <a:cs typeface="Franklin Gothic Book"/>
              </a:rPr>
              <a:t>visualizable</a:t>
            </a:r>
            <a:r>
              <a:rPr lang="en-US" sz="1600" spc="-5" dirty="0" smtClean="0">
                <a:latin typeface="Franklin Gothic Book"/>
                <a:cs typeface="Franklin Gothic Book"/>
              </a:rPr>
              <a:t> in </a:t>
            </a:r>
            <a:r>
              <a:rPr lang="en-US" sz="1600" spc="-5" dirty="0" err="1" smtClean="0">
                <a:latin typeface="Franklin Gothic Book"/>
                <a:cs typeface="Franklin Gothic Book"/>
              </a:rPr>
              <a:t>HSpot</a:t>
            </a:r>
            <a:r>
              <a:rPr lang="en-US" sz="1600" spc="-5" dirty="0" smtClean="0">
                <a:latin typeface="Franklin Gothic Book"/>
                <a:cs typeface="Franklin Gothic Book"/>
              </a:rPr>
              <a:t>.   Some are mission phase dependent.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z="1600" spc="-5" dirty="0" smtClean="0">
                <a:latin typeface="Franklin Gothic Book"/>
                <a:cs typeface="Franklin Gothic Book"/>
              </a:rPr>
              <a:t>Some unruly but important LO </a:t>
            </a:r>
            <a:r>
              <a:rPr lang="en-US" sz="1600" spc="-5" dirty="0" err="1" smtClean="0">
                <a:latin typeface="Franklin Gothic Book"/>
                <a:cs typeface="Franklin Gothic Book"/>
              </a:rPr>
              <a:t>freqs</a:t>
            </a:r>
            <a:r>
              <a:rPr lang="en-US" sz="1600" spc="-5" dirty="0" smtClean="0">
                <a:latin typeface="Franklin Gothic Book"/>
                <a:cs typeface="Franklin Gothic Book"/>
              </a:rPr>
              <a:t> were stabilized by tuning mixer currents, gains.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z="1600" spc="-5" dirty="0" smtClean="0">
                <a:latin typeface="Franklin Gothic Book"/>
                <a:cs typeface="Franklin Gothic Book"/>
              </a:rPr>
              <a:t>Normally avoided during observation planning of the selected LO setting, unless the feature was not known at the time, or the user had no options (or simply missed the warning).  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z="1600" u="sng" spc="-5" dirty="0" smtClean="0">
                <a:latin typeface="Franklin Gothic Book"/>
                <a:cs typeface="Franklin Gothic Book"/>
              </a:rPr>
              <a:t>Mitigations</a:t>
            </a:r>
            <a:r>
              <a:rPr lang="en-US" sz="1600" spc="-5" dirty="0" smtClean="0">
                <a:latin typeface="Franklin Gothic Book"/>
                <a:cs typeface="Franklin Gothic Book"/>
              </a:rPr>
              <a:t>: these regions are masked out during ripple fitting + correction.   However only saturated IF frequencies are avoided during map (</a:t>
            </a:r>
            <a:r>
              <a:rPr lang="en-US" sz="1600" i="1" spc="-5" dirty="0" smtClean="0">
                <a:latin typeface="Franklin Gothic Book"/>
                <a:cs typeface="Franklin Gothic Book"/>
              </a:rPr>
              <a:t>spatial</a:t>
            </a:r>
            <a:r>
              <a:rPr lang="en-US" sz="1600" spc="-5" dirty="0" smtClean="0">
                <a:latin typeface="Franklin Gothic Book"/>
                <a:cs typeface="Franklin Gothic Book"/>
              </a:rPr>
              <a:t>) convolution.    </a:t>
            </a:r>
          </a:p>
          <a:p>
            <a:pPr marL="469900" lvl="1">
              <a:tabLst>
                <a:tab pos="321310" algn="l"/>
              </a:tabLst>
            </a:pPr>
            <a:endParaRPr lang="en-US" sz="2000" spc="-5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93330" y="7262624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6800" y="7193281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6840" y="7391400"/>
            <a:ext cx="6807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2" y="3810000"/>
            <a:ext cx="6671338" cy="3752628"/>
          </a:xfrm>
          <a:prstGeom prst="rect">
            <a:avLst/>
          </a:prstGeom>
        </p:spPr>
      </p:pic>
      <p:pic>
        <p:nvPicPr>
          <p:cNvPr id="1026" name="Picture 2" descr="http://www.clipartbest.com/cliparts/9cz/oM9/9czoM9b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76" y="4718304"/>
            <a:ext cx="75893" cy="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8200"/>
            <a:ext cx="5219047" cy="45714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914400" y="5943600"/>
            <a:ext cx="1484069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2398469" y="5105344"/>
            <a:ext cx="2936799" cy="9144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6248400"/>
            <a:ext cx="463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 early ugly case near H2O 110-101 557 GHz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Band 1a.  Has been since corrected in the instrument.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3977640"/>
            <a:ext cx="112469" cy="1524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00" y="641357"/>
            <a:ext cx="44323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3.	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rtifacts</a:t>
            </a:r>
            <a:r>
              <a:rPr lang="en-US"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in Maps – cont’d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8" y="1488941"/>
            <a:ext cx="8684261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2.  Sub-band resonances.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pc="-5" dirty="0" smtClean="0">
                <a:latin typeface="Franklin Gothic Book"/>
                <a:cs typeface="Franklin Gothic Book"/>
              </a:rPr>
              <a:t>Also cataloged, </a:t>
            </a:r>
            <a:r>
              <a:rPr lang="en-US" spc="-5" dirty="0" err="1" smtClean="0">
                <a:latin typeface="Franklin Gothic Book"/>
                <a:cs typeface="Franklin Gothic Book"/>
              </a:rPr>
              <a:t>visualizable</a:t>
            </a:r>
            <a:r>
              <a:rPr lang="en-US" spc="-5" dirty="0" smtClean="0">
                <a:latin typeface="Franklin Gothic Book"/>
                <a:cs typeface="Franklin Gothic Book"/>
              </a:rPr>
              <a:t> in </a:t>
            </a:r>
            <a:r>
              <a:rPr lang="en-US" spc="-5" dirty="0" err="1" smtClean="0">
                <a:latin typeface="Franklin Gothic Book"/>
                <a:cs typeface="Franklin Gothic Book"/>
              </a:rPr>
              <a:t>HSpot</a:t>
            </a:r>
            <a:r>
              <a:rPr lang="en-US" spc="-5" dirty="0" smtClean="0">
                <a:latin typeface="Franklin Gothic Book"/>
                <a:cs typeface="Franklin Gothic Book"/>
              </a:rPr>
              <a:t>.  These are more common in the HEB bands 6 and (less frequently) 7.</a:t>
            </a:r>
          </a:p>
          <a:p>
            <a:pPr marL="469900" lvl="1">
              <a:tabLst>
                <a:tab pos="321310" algn="l"/>
              </a:tabLst>
            </a:pPr>
            <a:endParaRPr lang="en-US" sz="2000" spc="-5" dirty="0" smtClean="0">
              <a:latin typeface="Franklin Gothic Book"/>
              <a:cs typeface="Franklin Gothic Book"/>
            </a:endParaRPr>
          </a:p>
          <a:p>
            <a:pPr marL="469900" lvl="1"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8" name="Picture 14" descr="B6Ripp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2400929"/>
            <a:ext cx="4973638" cy="270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9650" y="5031315"/>
            <a:ext cx="89725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Band 6 isolated ripple usually in last 600-700 MHz of IF (sub-band 4).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Mostly in 6b but also exists in upper end of 6a and lower end of 7a.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u="sng" dirty="0" smtClean="0">
                <a:latin typeface="Arial" panose="020B0604020202020204" pitchFamily="34" charset="0"/>
              </a:rPr>
              <a:t>Mitigations</a:t>
            </a:r>
            <a:r>
              <a:rPr lang="en-US" altLang="en-US" dirty="0" smtClean="0">
                <a:latin typeface="Arial" panose="020B0604020202020204" pitchFamily="34" charset="0"/>
              </a:rPr>
              <a:t>:  might be treatable with the </a:t>
            </a:r>
            <a:r>
              <a:rPr lang="en-US" altLang="en-US" dirty="0" err="1" smtClean="0">
                <a:latin typeface="Arial" panose="020B0604020202020204" pitchFamily="34" charset="0"/>
              </a:rPr>
              <a:t>hebCorrection</a:t>
            </a:r>
            <a:r>
              <a:rPr lang="en-US" altLang="en-US" dirty="0" smtClean="0">
                <a:latin typeface="Arial" panose="020B0604020202020204" pitchFamily="34" charset="0"/>
              </a:rPr>
              <a:t> task --- under investigation.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00" y="641357"/>
            <a:ext cx="44323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3.	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rtifacts</a:t>
            </a:r>
            <a:r>
              <a:rPr lang="en-US"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in Maps – cont’d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8" y="1488941"/>
            <a:ext cx="8684261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21310" algn="l"/>
              </a:tabLst>
            </a:pPr>
            <a:r>
              <a:rPr lang="en-US" sz="2000" spc="-5" dirty="0">
                <a:latin typeface="Franklin Gothic Book"/>
                <a:cs typeface="Franklin Gothic Book"/>
              </a:rPr>
              <a:t>3</a:t>
            </a:r>
            <a:r>
              <a:rPr lang="en-US" sz="2000" spc="-5" dirty="0" smtClean="0">
                <a:latin typeface="Franklin Gothic Book"/>
                <a:cs typeface="Franklin Gothic Book"/>
              </a:rPr>
              <a:t>.  Baseline distortions.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pc="-5" dirty="0" smtClean="0">
                <a:latin typeface="Franklin Gothic Book"/>
                <a:cs typeface="Franklin Gothic Book"/>
              </a:rPr>
              <a:t>Generally at unstable LO frequencies,  but not accompanied by large increases in noise.   Thus line information is still usable. </a:t>
            </a:r>
          </a:p>
          <a:p>
            <a:pPr marL="469900" lvl="1">
              <a:tabLst>
                <a:tab pos="321310" algn="l"/>
              </a:tabLst>
            </a:pPr>
            <a:endParaRPr lang="en-US" sz="2000" spc="-5" dirty="0" smtClean="0">
              <a:latin typeface="Franklin Gothic Book"/>
              <a:cs typeface="Franklin Gothic Book"/>
            </a:endParaRPr>
          </a:p>
          <a:p>
            <a:pPr marL="469900" lvl="1"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882650" y="5482786"/>
            <a:ext cx="897255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Typically in the diplexer bands (3, 4, 6, 7).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u="sng" dirty="0" smtClean="0">
                <a:latin typeface="Arial" panose="020B0604020202020204" pitchFamily="34" charset="0"/>
              </a:rPr>
              <a:t>Mitigations</a:t>
            </a:r>
            <a:r>
              <a:rPr lang="en-US" altLang="en-US" dirty="0" smtClean="0">
                <a:latin typeface="Arial" panose="020B0604020202020204" pitchFamily="34" charset="0"/>
              </a:rPr>
              <a:t>:  treatable with baseline fitting (</a:t>
            </a:r>
            <a:r>
              <a:rPr lang="en-US" altLang="en-US" dirty="0" err="1" smtClean="0">
                <a:latin typeface="Arial" panose="020B0604020202020204" pitchFamily="34" charset="0"/>
              </a:rPr>
              <a:t>fitBaseline</a:t>
            </a:r>
            <a:r>
              <a:rPr lang="en-US" altLang="en-US" dirty="0" smtClean="0">
                <a:latin typeface="Arial" panose="020B0604020202020204" pitchFamily="34" charset="0"/>
              </a:rPr>
              <a:t> task), but information on the continuum (if present) is likely to be lost.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" name="Picture 2" descr="spurBaselineEd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340419"/>
            <a:ext cx="46323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3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00" y="641357"/>
            <a:ext cx="44323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3.	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A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rtifacts</a:t>
            </a:r>
            <a:r>
              <a:rPr lang="en-US"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in Maps – cont’d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1488941"/>
            <a:ext cx="8610600" cy="48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310" algn="l"/>
              </a:tabLst>
            </a:pPr>
            <a:r>
              <a:rPr lang="en-US" sz="2200" spc="-5" dirty="0" smtClean="0">
                <a:latin typeface="Franklin Gothic Book"/>
                <a:cs typeface="Franklin Gothic Book"/>
              </a:rPr>
              <a:t>4.  Residual standing waves + drift. </a:t>
            </a: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z="2000" spc="-5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lang="en-US" spc="-5" dirty="0" smtClean="0">
                <a:latin typeface="Franklin Gothic Book"/>
                <a:cs typeface="Franklin Gothic Book"/>
              </a:rPr>
              <a:t>More typical in bands, ranges, or at specific LO frequencies with instabilities or short Allan times.</a:t>
            </a: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pc="-5" dirty="0" smtClean="0">
              <a:latin typeface="Franklin Gothic Book"/>
              <a:cs typeface="Franklin Gothic Book"/>
            </a:endParaRP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z="1600" spc="-5" dirty="0" smtClean="0">
                <a:latin typeface="Franklin Gothic Book"/>
                <a:cs typeface="Franklin Gothic Book"/>
              </a:rPr>
              <a:t>Map observing mode dependence is mainly in total power (OTF), </a:t>
            </a:r>
            <a:r>
              <a:rPr lang="en-US" sz="1600" spc="-5" dirty="0" smtClean="0">
                <a:latin typeface="Franklin Gothic Book"/>
                <a:cs typeface="Franklin Gothic Book"/>
              </a:rPr>
              <a:t>if </a:t>
            </a:r>
            <a:r>
              <a:rPr lang="en-US" sz="1600" spc="-5" dirty="0" smtClean="0">
                <a:latin typeface="Franklin Gothic Book"/>
                <a:cs typeface="Franklin Gothic Book"/>
              </a:rPr>
              <a:t>OFF calibration timing (sky and/or internal load measurements) do not well-match drift timescales.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sz="1600" spc="-5" dirty="0" smtClean="0">
                <a:latin typeface="Franklin Gothic Book"/>
                <a:cs typeface="Franklin Gothic Book"/>
              </a:rPr>
              <a:t> </a:t>
            </a:r>
            <a:r>
              <a:rPr lang="en-US" sz="1600" spc="-5" dirty="0" smtClean="0">
                <a:latin typeface="Franklin Gothic Book"/>
                <a:cs typeface="Franklin Gothic Book"/>
              </a:rPr>
              <a:t>Also DBS </a:t>
            </a:r>
            <a:r>
              <a:rPr lang="en-US" sz="1600" spc="-5" dirty="0" smtClean="0">
                <a:latin typeface="Franklin Gothic Book"/>
                <a:cs typeface="Franklin Gothic Book"/>
              </a:rPr>
              <a:t>Raster, if fast chop option was not used where high drift noise was expected.</a:t>
            </a: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endParaRPr lang="en-US" sz="1600" spc="-5" dirty="0">
              <a:latin typeface="Franklin Gothic Book"/>
              <a:cs typeface="Franklin Gothic Book"/>
            </a:endParaRPr>
          </a:p>
          <a:p>
            <a:pPr marL="777240" lvl="1" indent="-307340">
              <a:buFont typeface="Franklin Gothic Book"/>
              <a:buChar char="•"/>
              <a:tabLst>
                <a:tab pos="321310" algn="l"/>
              </a:tabLst>
            </a:pPr>
            <a:r>
              <a:rPr lang="en-US" sz="1600" u="sng" spc="-5" dirty="0" smtClean="0">
                <a:latin typeface="Franklin Gothic Book"/>
                <a:cs typeface="Franklin Gothic Book"/>
              </a:rPr>
              <a:t>Mitigations</a:t>
            </a:r>
            <a:r>
              <a:rPr lang="en-US" sz="1600" spc="-5" dirty="0" smtClean="0">
                <a:latin typeface="Franklin Gothic Book"/>
                <a:cs typeface="Franklin Gothic Book"/>
              </a:rPr>
              <a:t>:  treatable with </a:t>
            </a:r>
            <a:r>
              <a:rPr lang="en-US" sz="1600" spc="-5" dirty="0" err="1" smtClean="0">
                <a:latin typeface="Franklin Gothic Book"/>
                <a:cs typeface="Franklin Gothic Book"/>
              </a:rPr>
              <a:t>fitHifiFringe</a:t>
            </a:r>
            <a:r>
              <a:rPr lang="en-US" sz="1600" spc="-5" dirty="0" smtClean="0">
                <a:latin typeface="Franklin Gothic Book"/>
                <a:cs typeface="Franklin Gothic Book"/>
              </a:rPr>
              <a:t> (sine waves, OK for optical standing waves), and </a:t>
            </a:r>
            <a:r>
              <a:rPr lang="en-US" sz="1600" b="1" spc="-5" dirty="0" err="1" smtClean="0">
                <a:latin typeface="Franklin Gothic Book"/>
                <a:cs typeface="Franklin Gothic Book"/>
              </a:rPr>
              <a:t>hebCorrection</a:t>
            </a:r>
            <a:r>
              <a:rPr lang="en-US" sz="1600" b="1" spc="-5" dirty="0" smtClean="0">
                <a:latin typeface="Franklin Gothic Book"/>
                <a:cs typeface="Franklin Gothic Book"/>
              </a:rPr>
              <a:t> task </a:t>
            </a:r>
            <a:r>
              <a:rPr lang="en-US" sz="1600" spc="-5" dirty="0" smtClean="0">
                <a:latin typeface="Franklin Gothic Book"/>
                <a:cs typeface="Franklin Gothic Book"/>
              </a:rPr>
              <a:t>(non-sinusoidal electrical standing waves in Bands 6, 7) </a:t>
            </a:r>
            <a:r>
              <a:rPr lang="en-US" sz="1600" spc="-5" dirty="0" smtClean="0">
                <a:latin typeface="Franklin Gothic Book"/>
                <a:cs typeface="Franklin Gothic Book"/>
                <a:sym typeface="Wingdings" panose="05000000000000000000" pitchFamily="2" charset="2"/>
              </a:rPr>
              <a:t> </a:t>
            </a:r>
            <a:endParaRPr lang="en-US" sz="1600" spc="-5" dirty="0" smtClean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49689"/>
            <a:ext cx="4724400" cy="2274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2590800"/>
            <a:ext cx="2648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7b, [CII] OTF map (frequency switching)</a:t>
            </a:r>
          </a:p>
          <a:p>
            <a:endParaRPr lang="en-US" dirty="0"/>
          </a:p>
          <a:p>
            <a:r>
              <a:rPr lang="en-US" dirty="0" smtClean="0"/>
              <a:t> Note ripple amplitude increases with offset, phase reversal.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821" y="641357"/>
            <a:ext cx="4540757" cy="446276"/>
          </a:xfrm>
        </p:spPr>
        <p:txBody>
          <a:bodyPr/>
          <a:lstStyle/>
          <a:p>
            <a:pPr algn="ctr"/>
            <a:r>
              <a:rPr lang="en-US" dirty="0" err="1" smtClean="0"/>
              <a:t>hebCorrection</a:t>
            </a:r>
            <a:r>
              <a:rPr lang="en-US" dirty="0" smtClean="0"/>
              <a:t> task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1" y="4286771"/>
            <a:ext cx="4724027" cy="17971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0040"/>
            <a:ext cx="4803774" cy="179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517" y="1670623"/>
            <a:ext cx="26273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j-lt"/>
              </a:rPr>
              <a:t>HSA/SPG </a:t>
            </a:r>
            <a:r>
              <a:rPr lang="en-US" sz="1800" dirty="0">
                <a:latin typeface="+mj-lt"/>
              </a:rPr>
              <a:t>11.1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461" y="4074113"/>
            <a:ext cx="268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 smtClean="0">
                <a:latin typeface="+mj-lt"/>
              </a:rPr>
              <a:t>hebCorrection</a:t>
            </a:r>
            <a:r>
              <a:rPr lang="en-US" sz="1800" dirty="0" smtClean="0">
                <a:latin typeface="+mj-lt"/>
              </a:rPr>
              <a:t> HIPE </a:t>
            </a:r>
            <a:r>
              <a:rPr lang="en-US" sz="1800" dirty="0">
                <a:latin typeface="+mj-lt"/>
              </a:rPr>
              <a:t>12.1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362" y="1301291"/>
            <a:ext cx="26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Level 2 WBS-V sub-band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600200"/>
            <a:ext cx="24288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22923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73687" y="1599134"/>
            <a:ext cx="1666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Integrated C+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1587" y="1557859"/>
            <a:ext cx="2627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Integrated Continuum</a:t>
            </a:r>
          </a:p>
        </p:txBody>
      </p: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929062"/>
            <a:ext cx="2378075" cy="2166938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79862"/>
            <a:ext cx="23050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59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3483" y="635765"/>
            <a:ext cx="540357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lang="en-US"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4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Other Non-Instrumental Effects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8" y="1488941"/>
            <a:ext cx="8684261" cy="20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AutoNum type="arabicPeriod"/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OFF-source (sky) contamination</a:t>
            </a:r>
          </a:p>
          <a:p>
            <a:pPr marL="12700">
              <a:tabLst>
                <a:tab pos="321310" algn="l"/>
              </a:tabLst>
            </a:pPr>
            <a:endParaRPr lang="en-US" sz="2000" spc="-5" dirty="0" smtClean="0">
              <a:latin typeface="Franklin Gothic Book"/>
              <a:cs typeface="Franklin Gothic Book"/>
            </a:endParaRP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321310" algn="l"/>
              </a:tabLst>
            </a:pPr>
            <a:r>
              <a:rPr lang="en-US" spc="-5" dirty="0" smtClean="0">
                <a:latin typeface="Franklin Gothic Book"/>
                <a:cs typeface="Franklin Gothic Book"/>
              </a:rPr>
              <a:t>Observations using Position Switch (standard OTF, or in conjunction with either Load Chop or Frequency Switch), and DBS Raster (with 3 </a:t>
            </a:r>
            <a:r>
              <a:rPr lang="en-US" spc="-5" dirty="0" err="1" smtClean="0">
                <a:latin typeface="Franklin Gothic Book"/>
                <a:cs typeface="Franklin Gothic Book"/>
              </a:rPr>
              <a:t>arcmin</a:t>
            </a:r>
            <a:r>
              <a:rPr lang="en-US" spc="-5" dirty="0" smtClean="0">
                <a:latin typeface="Franklin Gothic Book"/>
                <a:cs typeface="Franklin Gothic Book"/>
              </a:rPr>
              <a:t> chop/nod to either side of the source) may sometimes pick up extended line emission, which becomes “chopped” from the ON-source data.</a:t>
            </a: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321310" algn="l"/>
              </a:tabLst>
            </a:pPr>
            <a:r>
              <a:rPr lang="en-US" spc="-5" dirty="0" smtClean="0">
                <a:latin typeface="Franklin Gothic Book"/>
                <a:cs typeface="Franklin Gothic Book"/>
              </a:rPr>
              <a:t>Watch out especially for [CII], [NII], low-J CO.</a:t>
            </a:r>
            <a:endParaRPr lang="en-US" spc="-5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7308343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7239000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82650" y="7406845"/>
            <a:ext cx="6807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8" name="object 2"/>
          <p:cNvSpPr/>
          <p:nvPr/>
        </p:nvSpPr>
        <p:spPr>
          <a:xfrm>
            <a:off x="6688099" y="5587334"/>
            <a:ext cx="2083814" cy="832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228602" y="3962400"/>
            <a:ext cx="9143998" cy="3208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6"/>
          <p:cNvSpPr/>
          <p:nvPr/>
        </p:nvSpPr>
        <p:spPr>
          <a:xfrm>
            <a:off x="7076967" y="3124200"/>
            <a:ext cx="2448033" cy="3195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978118" y="4537489"/>
            <a:ext cx="9044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HIPE 13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82533" y="4648200"/>
            <a:ext cx="661267" cy="73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43800" y="4537489"/>
            <a:ext cx="1447800" cy="1846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3483" y="635765"/>
            <a:ext cx="540357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lang="en-US"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4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Other Non-Instrumental Effects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8" y="1488941"/>
            <a:ext cx="8684261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AutoNum type="arabicPeriod" startAt="2"/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Pointing pattern noise</a:t>
            </a:r>
          </a:p>
          <a:p>
            <a:pPr marL="12700">
              <a:tabLst>
                <a:tab pos="321310" algn="l"/>
              </a:tabLst>
            </a:pPr>
            <a:endParaRPr lang="en-US" sz="2000" spc="-5" dirty="0" smtClean="0">
              <a:latin typeface="Franklin Gothic Book"/>
              <a:cs typeface="Franklin Gothic Book"/>
            </a:endParaRPr>
          </a:p>
          <a:p>
            <a:pPr marL="469900" lvl="1"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In OTF observations, this is the “zig-</a:t>
            </a:r>
            <a:r>
              <a:rPr lang="en-US" sz="2000" spc="-5" dirty="0" err="1" smtClean="0">
                <a:latin typeface="Franklin Gothic Book"/>
                <a:cs typeface="Franklin Gothic Book"/>
              </a:rPr>
              <a:t>zag</a:t>
            </a:r>
            <a:r>
              <a:rPr lang="en-US" sz="2000" spc="-5" dirty="0" smtClean="0">
                <a:latin typeface="Franklin Gothic Book"/>
                <a:cs typeface="Franklin Gothic Book"/>
              </a:rPr>
              <a:t>”, caused by (a) problems with deceleration and transition to line-scanning; (b) low fidelity pointing reconstruction (deviations are smoothed over).  </a:t>
            </a:r>
          </a:p>
          <a:p>
            <a:pPr marL="469900" lvl="1">
              <a:tabLst>
                <a:tab pos="321310" algn="l"/>
              </a:tabLst>
            </a:pPr>
            <a:endParaRPr lang="en-US" sz="2000" spc="-5" dirty="0">
              <a:latin typeface="Franklin Gothic Book"/>
              <a:cs typeface="Franklin Gothic Book"/>
            </a:endParaRPr>
          </a:p>
          <a:p>
            <a:pPr marL="469900" lvl="1"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Present to different degrees in other modes, easiest to visualize in maps.</a:t>
            </a:r>
          </a:p>
          <a:p>
            <a:pPr marL="469900" lvl="1">
              <a:tabLst>
                <a:tab pos="321310" algn="l"/>
              </a:tabLst>
            </a:pPr>
            <a:endParaRPr lang="en-US" sz="2000" spc="-5" dirty="0">
              <a:latin typeface="Franklin Gothic Book"/>
              <a:cs typeface="Franklin Gothic Book"/>
            </a:endParaRPr>
          </a:p>
          <a:p>
            <a:pPr marL="469900" lvl="1">
              <a:tabLst>
                <a:tab pos="321310" algn="l"/>
              </a:tabLst>
            </a:pPr>
            <a:r>
              <a:rPr lang="en-US" sz="2000" u="sng" spc="-5" dirty="0" smtClean="0">
                <a:latin typeface="Franklin Gothic Book"/>
                <a:cs typeface="Franklin Gothic Book"/>
              </a:rPr>
              <a:t>Mitigation</a:t>
            </a:r>
            <a:r>
              <a:rPr lang="en-US" sz="2000" spc="-5" dirty="0" smtClean="0">
                <a:latin typeface="Franklin Gothic Book"/>
                <a:cs typeface="Franklin Gothic Book"/>
              </a:rPr>
              <a:t>:  New pointing reconstruction algorithm uses gyro-drift estimation much better, resolves pointing history to better accuracy.  The deviations don’t go away, but lower attitude </a:t>
            </a:r>
            <a:r>
              <a:rPr lang="en-US" sz="2000" i="1" spc="-5" dirty="0" smtClean="0">
                <a:latin typeface="Franklin Gothic Book"/>
                <a:cs typeface="Franklin Gothic Book"/>
              </a:rPr>
              <a:t>history</a:t>
            </a:r>
            <a:r>
              <a:rPr lang="en-US" sz="2000" spc="-5" dirty="0" smtClean="0">
                <a:latin typeface="Franklin Gothic Book"/>
                <a:cs typeface="Franklin Gothic Book"/>
              </a:rPr>
              <a:t> errors helps convolution.</a:t>
            </a:r>
          </a:p>
          <a:p>
            <a:pPr marL="469900" lvl="1">
              <a:tabLst>
                <a:tab pos="321310" algn="l"/>
              </a:tabLst>
            </a:pPr>
            <a:endParaRPr lang="en-US" sz="2000" spc="-5" dirty="0">
              <a:latin typeface="Franklin Gothic Book"/>
              <a:cs typeface="Franklin Gothic Book"/>
            </a:endParaRPr>
          </a:p>
          <a:p>
            <a:pPr marL="469900" lvl="1">
              <a:tabLst>
                <a:tab pos="321310" algn="l"/>
              </a:tabLst>
            </a:pPr>
            <a:r>
              <a:rPr lang="en-US" sz="2000" spc="-5" dirty="0" smtClean="0">
                <a:latin typeface="Franklin Gothic Book"/>
                <a:cs typeface="Franklin Gothic Book"/>
              </a:rPr>
              <a:t>Better pointing products can be produced in HIPE 13, hopefully also in SPG 13/14 for the HSA.    </a:t>
            </a:r>
            <a:endParaRPr lang="en-US" sz="2000" spc="-5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7308343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7239000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36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8" y="641357"/>
            <a:ext cx="7484111" cy="454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3630" algn="ctr">
              <a:lnSpc>
                <a:spcPct val="100000"/>
              </a:lnSpc>
            </a:pPr>
            <a:r>
              <a:rPr lang="en-US"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Topics</a:t>
            </a:r>
            <a:endParaRPr sz="2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32004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sz="2900" spc="-20" dirty="0">
                <a:latin typeface="Franklin Gothic Book"/>
                <a:cs typeface="Franklin Gothic Book"/>
              </a:rPr>
              <a:t>F</a:t>
            </a:r>
            <a:r>
              <a:rPr sz="2900" spc="-15" dirty="0">
                <a:latin typeface="Franklin Gothic Book"/>
                <a:cs typeface="Franklin Gothic Book"/>
              </a:rPr>
              <a:t>amiliarity</a:t>
            </a:r>
            <a:r>
              <a:rPr sz="2900" spc="-25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with</a:t>
            </a:r>
            <a:r>
              <a:rPr sz="2900" spc="-15" dirty="0">
                <a:latin typeface="Franklin Gothic Book"/>
                <a:cs typeface="Franklin Gothic Book"/>
              </a:rPr>
              <a:t> HIFI’s</a:t>
            </a:r>
            <a:r>
              <a:rPr sz="2900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mapping</a:t>
            </a:r>
            <a:r>
              <a:rPr sz="2900" spc="15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modes</a:t>
            </a:r>
            <a:endParaRPr sz="2900" dirty="0">
              <a:latin typeface="Franklin Gothic Book"/>
              <a:cs typeface="Franklin Gothic Book"/>
            </a:endParaRPr>
          </a:p>
          <a:p>
            <a:pPr marL="320675" indent="-307975">
              <a:lnSpc>
                <a:spcPct val="100000"/>
              </a:lnSpc>
              <a:spcBef>
                <a:spcPts val="695"/>
              </a:spcBef>
              <a:buFont typeface="Franklin Gothic Book"/>
              <a:buChar char="•"/>
              <a:tabLst>
                <a:tab pos="321310" algn="l"/>
              </a:tabLst>
            </a:pPr>
            <a:r>
              <a:rPr sz="2900" spc="-15" dirty="0">
                <a:latin typeface="Franklin Gothic Book"/>
                <a:cs typeface="Franklin Gothic Book"/>
              </a:rPr>
              <a:t>Inspection</a:t>
            </a:r>
            <a:endParaRPr sz="2900" dirty="0">
              <a:latin typeface="Franklin Gothic Book"/>
              <a:cs typeface="Franklin Gothic Book"/>
            </a:endParaRPr>
          </a:p>
          <a:p>
            <a:pPr marL="320675" indent="-307975">
              <a:lnSpc>
                <a:spcPct val="100000"/>
              </a:lnSpc>
              <a:spcBef>
                <a:spcPts val="695"/>
              </a:spcBef>
              <a:buFont typeface="Franklin Gothic Book"/>
              <a:buChar char="•"/>
              <a:tabLst>
                <a:tab pos="321310" algn="l"/>
              </a:tabLst>
            </a:pPr>
            <a:r>
              <a:rPr sz="2900" spc="-15" dirty="0">
                <a:latin typeface="Franklin Gothic Book"/>
                <a:cs typeface="Franklin Gothic Book"/>
              </a:rPr>
              <a:t>Cleaning</a:t>
            </a:r>
            <a:r>
              <a:rPr sz="2900" spc="-5" dirty="0">
                <a:latin typeface="Franklin Gothic Book"/>
                <a:cs typeface="Franklin Gothic Book"/>
              </a:rPr>
              <a:t> </a:t>
            </a:r>
            <a:r>
              <a:rPr sz="2900" spc="-15" dirty="0">
                <a:latin typeface="Franklin Gothic Book"/>
                <a:cs typeface="Franklin Gothic Book"/>
              </a:rPr>
              <a:t>the</a:t>
            </a:r>
            <a:r>
              <a:rPr sz="2900" spc="-5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inpu</a:t>
            </a:r>
            <a:r>
              <a:rPr sz="2900" spc="-10" dirty="0">
                <a:latin typeface="Franklin Gothic Book"/>
                <a:cs typeface="Franklin Gothic Book"/>
              </a:rPr>
              <a:t>t</a:t>
            </a:r>
            <a:r>
              <a:rPr sz="2900" spc="10" dirty="0">
                <a:latin typeface="Franklin Gothic Book"/>
                <a:cs typeface="Franklin Gothic Book"/>
              </a:rPr>
              <a:t> </a:t>
            </a:r>
            <a:r>
              <a:rPr sz="2900" spc="-15" dirty="0">
                <a:latin typeface="Franklin Gothic Book"/>
                <a:cs typeface="Franklin Gothic Book"/>
              </a:rPr>
              <a:t>spectra</a:t>
            </a:r>
            <a:r>
              <a:rPr sz="2900" spc="10" dirty="0">
                <a:latin typeface="Franklin Gothic Book"/>
                <a:cs typeface="Franklin Gothic Book"/>
              </a:rPr>
              <a:t> </a:t>
            </a:r>
            <a:r>
              <a:rPr sz="2900" spc="-20" dirty="0">
                <a:latin typeface="Franklin Gothic Book"/>
                <a:cs typeface="Franklin Gothic Book"/>
              </a:rPr>
              <a:t>(baselines)</a:t>
            </a:r>
            <a:endParaRPr sz="2900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spcBef>
                <a:spcPts val="695"/>
              </a:spcBef>
              <a:buFont typeface="Franklin Gothic Book"/>
              <a:buChar char="•"/>
              <a:tabLst>
                <a:tab pos="320675" algn="l"/>
              </a:tabLst>
            </a:pPr>
            <a:r>
              <a:rPr sz="2900" spc="-15" dirty="0">
                <a:latin typeface="Franklin Gothic Book"/>
                <a:cs typeface="Franklin Gothic Book"/>
              </a:rPr>
              <a:t>Regridding</a:t>
            </a:r>
            <a:endParaRPr sz="2900" dirty="0">
              <a:latin typeface="Franklin Gothic Book"/>
              <a:cs typeface="Franklin Gothic Book"/>
            </a:endParaRPr>
          </a:p>
          <a:p>
            <a:pPr marL="320675" indent="-307975">
              <a:lnSpc>
                <a:spcPct val="100000"/>
              </a:lnSpc>
              <a:spcBef>
                <a:spcPts val="695"/>
              </a:spcBef>
              <a:buFont typeface="Franklin Gothic Book"/>
              <a:buChar char="•"/>
              <a:tabLst>
                <a:tab pos="321310" algn="l"/>
              </a:tabLst>
            </a:pPr>
            <a:r>
              <a:rPr sz="2900" spc="-20" dirty="0">
                <a:latin typeface="Franklin Gothic Book"/>
                <a:cs typeface="Franklin Gothic Book"/>
              </a:rPr>
              <a:t>Cube</a:t>
            </a:r>
            <a:r>
              <a:rPr sz="2900" dirty="0">
                <a:latin typeface="Franklin Gothic Book"/>
                <a:cs typeface="Franklin Gothic Book"/>
              </a:rPr>
              <a:t> </a:t>
            </a:r>
            <a:r>
              <a:rPr sz="2900" spc="-15" dirty="0">
                <a:latin typeface="Franklin Gothic Book"/>
                <a:cs typeface="Franklin Gothic Book"/>
              </a:rPr>
              <a:t>toolbox</a:t>
            </a:r>
            <a:endParaRPr sz="2900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spcBef>
                <a:spcPts val="695"/>
              </a:spcBef>
              <a:buFont typeface="Franklin Gothic Book"/>
              <a:buChar char="•"/>
              <a:tabLst>
                <a:tab pos="320675" algn="l"/>
              </a:tabLst>
            </a:pPr>
            <a:r>
              <a:rPr sz="2900" spc="-25" dirty="0">
                <a:latin typeface="Franklin Gothic Book"/>
                <a:cs typeface="Franklin Gothic Book"/>
              </a:rPr>
              <a:t>Imag</a:t>
            </a:r>
            <a:r>
              <a:rPr sz="2900" spc="-20" dirty="0">
                <a:latin typeface="Franklin Gothic Book"/>
                <a:cs typeface="Franklin Gothic Book"/>
              </a:rPr>
              <a:t>e</a:t>
            </a:r>
            <a:r>
              <a:rPr sz="2900" spc="10" dirty="0">
                <a:latin typeface="Franklin Gothic Book"/>
                <a:cs typeface="Franklin Gothic Book"/>
              </a:rPr>
              <a:t> </a:t>
            </a:r>
            <a:r>
              <a:rPr sz="2900" spc="-20" dirty="0" smtClean="0">
                <a:latin typeface="Franklin Gothic Book"/>
                <a:cs typeface="Franklin Gothic Book"/>
              </a:rPr>
              <a:t>analysis</a:t>
            </a:r>
            <a:endParaRPr lang="en-US" sz="2900" dirty="0">
              <a:latin typeface="Franklin Gothic Book"/>
              <a:cs typeface="Franklin Gothic Book"/>
            </a:endParaRPr>
          </a:p>
          <a:p>
            <a:pPr marL="320040" indent="-307340">
              <a:lnSpc>
                <a:spcPct val="100000"/>
              </a:lnSpc>
              <a:spcBef>
                <a:spcPts val="695"/>
              </a:spcBef>
              <a:buFont typeface="Franklin Gothic Book"/>
              <a:buChar char="•"/>
              <a:tabLst>
                <a:tab pos="320675" algn="l"/>
              </a:tabLst>
            </a:pPr>
            <a:r>
              <a:rPr lang="en-US" sz="2900" spc="-15" dirty="0">
                <a:latin typeface="Franklin Gothic Book"/>
                <a:cs typeface="Franklin Gothic Book"/>
              </a:rPr>
              <a:t>L</a:t>
            </a:r>
            <a:r>
              <a:rPr sz="2900" spc="-15" dirty="0" smtClean="0">
                <a:latin typeface="Franklin Gothic Book"/>
                <a:cs typeface="Franklin Gothic Book"/>
              </a:rPr>
              <a:t>ine</a:t>
            </a:r>
            <a:r>
              <a:rPr sz="2900" spc="-5" dirty="0" smtClean="0">
                <a:latin typeface="Franklin Gothic Book"/>
                <a:cs typeface="Franklin Gothic Book"/>
              </a:rPr>
              <a:t> </a:t>
            </a:r>
            <a:r>
              <a:rPr sz="2900" spc="-10" dirty="0">
                <a:latin typeface="Franklin Gothic Book"/>
                <a:cs typeface="Franklin Gothic Book"/>
              </a:rPr>
              <a:t>fitting </a:t>
            </a:r>
            <a:r>
              <a:rPr sz="2900" spc="-20" dirty="0">
                <a:latin typeface="Franklin Gothic Book"/>
                <a:cs typeface="Franklin Gothic Book"/>
              </a:rPr>
              <a:t>with</a:t>
            </a:r>
            <a:r>
              <a:rPr sz="2900" spc="-5" dirty="0">
                <a:latin typeface="Franklin Gothic Book"/>
                <a:cs typeface="Franklin Gothic Book"/>
              </a:rPr>
              <a:t> </a:t>
            </a:r>
            <a:r>
              <a:rPr sz="2900" spc="-15" dirty="0">
                <a:latin typeface="Franklin Gothic Book"/>
                <a:cs typeface="Franklin Gothic Book"/>
              </a:rPr>
              <a:t>the spectrum</a:t>
            </a:r>
            <a:r>
              <a:rPr sz="2900" dirty="0">
                <a:latin typeface="Franklin Gothic Book"/>
                <a:cs typeface="Franklin Gothic Book"/>
              </a:rPr>
              <a:t> </a:t>
            </a:r>
            <a:r>
              <a:rPr sz="2900" spc="-10" dirty="0">
                <a:latin typeface="Franklin Gothic Book"/>
                <a:cs typeface="Franklin Gothic Book"/>
              </a:rPr>
              <a:t>fitter</a:t>
            </a:r>
            <a:r>
              <a:rPr sz="2900" spc="-15" dirty="0">
                <a:latin typeface="Franklin Gothic Book"/>
                <a:cs typeface="Franklin Gothic Book"/>
              </a:rPr>
              <a:t> </a:t>
            </a:r>
            <a:r>
              <a:rPr sz="2900" spc="-15" dirty="0" smtClean="0">
                <a:latin typeface="Franklin Gothic Book"/>
                <a:cs typeface="Franklin Gothic Book"/>
              </a:rPr>
              <a:t>tool</a:t>
            </a:r>
            <a:endParaRPr sz="29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821" y="641357"/>
            <a:ext cx="45407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  <a:tabLst>
                <a:tab pos="540385" algn="l"/>
              </a:tabLst>
            </a:pPr>
            <a:r>
              <a:rPr lang="en-US" spc="-15" dirty="0"/>
              <a:t>5</a:t>
            </a:r>
            <a:r>
              <a:rPr spc="-15" dirty="0" smtClean="0"/>
              <a:t>.</a:t>
            </a:r>
            <a:r>
              <a:rPr spc="-15" dirty="0"/>
              <a:t>	Resample</a:t>
            </a:r>
            <a:r>
              <a:rPr spc="-5" dirty="0"/>
              <a:t> </a:t>
            </a:r>
            <a:r>
              <a:rPr spc="-15" dirty="0"/>
              <a:t>with</a:t>
            </a:r>
            <a:r>
              <a:rPr spc="-5" dirty="0"/>
              <a:t> </a:t>
            </a:r>
            <a:r>
              <a:rPr spc="-15" dirty="0"/>
              <a:t>doGridding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675" indent="-307975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dirty="0"/>
              <a:t>S/N</a:t>
            </a:r>
            <a:r>
              <a:rPr spc="-15" dirty="0"/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-10" dirty="0"/>
              <a:t> </a:t>
            </a:r>
            <a:r>
              <a:rPr spc="-20" dirty="0"/>
              <a:t>goo</a:t>
            </a:r>
            <a:r>
              <a:rPr spc="-15" dirty="0"/>
              <a:t>d</a:t>
            </a:r>
            <a:r>
              <a:rPr spc="5" dirty="0"/>
              <a:t> </a:t>
            </a:r>
            <a:r>
              <a:rPr spc="-15" dirty="0"/>
              <a:t>experiment</a:t>
            </a:r>
            <a:r>
              <a:rPr spc="-30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spc="-15" dirty="0"/>
              <a:t>oversampling</a:t>
            </a:r>
            <a:r>
              <a:rPr spc="-35" dirty="0"/>
              <a:t> </a:t>
            </a:r>
            <a:r>
              <a:rPr spc="-10" dirty="0"/>
              <a:t>to</a:t>
            </a:r>
            <a:r>
              <a:rPr dirty="0"/>
              <a:t> </a:t>
            </a:r>
            <a:r>
              <a:rPr spc="-5" dirty="0"/>
              <a:t>~</a:t>
            </a:r>
            <a:r>
              <a:rPr dirty="0"/>
              <a:t>2</a:t>
            </a:r>
            <a:r>
              <a:rPr spc="5" dirty="0"/>
              <a:t> </a:t>
            </a:r>
            <a:r>
              <a:rPr spc="-15" dirty="0"/>
              <a:t>x Nyquist.</a:t>
            </a:r>
          </a:p>
          <a:p>
            <a:pPr marL="679450" marR="417830" lvl="1" indent="-257175">
              <a:lnSpc>
                <a:spcPct val="100000"/>
              </a:lnSpc>
              <a:spcBef>
                <a:spcPts val="489"/>
              </a:spcBef>
              <a:buClr>
                <a:srgbClr val="00009A"/>
              </a:buClr>
              <a:buFont typeface="Franklin Gothic Book"/>
              <a:buChar char="–"/>
              <a:tabLst>
                <a:tab pos="679450" algn="l"/>
              </a:tabLst>
            </a:pP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Remember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that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structures</a:t>
            </a:r>
            <a:r>
              <a:rPr sz="2000" spc="2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are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resolvable to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at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leas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~1/1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0</a:t>
            </a:r>
            <a:r>
              <a:rPr sz="2000" spc="3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the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beam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size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whe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S/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N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is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ver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y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hig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h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679450" marR="220979" lvl="1" indent="-257175">
              <a:lnSpc>
                <a:spcPct val="100000"/>
              </a:lnSpc>
              <a:spcBef>
                <a:spcPts val="480"/>
              </a:spcBef>
              <a:buClr>
                <a:srgbClr val="00009A"/>
              </a:buClr>
              <a:buFont typeface="Franklin Gothic Book"/>
              <a:buChar char="–"/>
              <a:tabLst>
                <a:tab pos="679450" algn="l"/>
              </a:tabLst>
            </a:pP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Noise is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compute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d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on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ma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poin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basis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;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does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no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take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convolution into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account</a:t>
            </a:r>
            <a:r>
              <a:rPr sz="2000" spc="2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(thu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s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generall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y</a:t>
            </a:r>
            <a:r>
              <a:rPr sz="2000" spc="2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bette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r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than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predicted).</a:t>
            </a:r>
            <a:endParaRPr sz="2000">
              <a:latin typeface="Franklin Gothic Book"/>
              <a:cs typeface="Franklin Gothic Book"/>
            </a:endParaRPr>
          </a:p>
          <a:p>
            <a:pPr marL="679450" marR="5080" lvl="1" indent="-257175">
              <a:lnSpc>
                <a:spcPct val="100000"/>
              </a:lnSpc>
              <a:spcBef>
                <a:spcPts val="480"/>
              </a:spcBef>
              <a:buClr>
                <a:srgbClr val="00009A"/>
              </a:buClr>
              <a:buFont typeface="Franklin Gothic Book"/>
              <a:buChar char="–"/>
              <a:tabLst>
                <a:tab pos="679450" algn="l"/>
                <a:tab pos="2015489" algn="l"/>
              </a:tabLst>
            </a:pP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Changin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g</a:t>
            </a:r>
            <a:r>
              <a:rPr sz="2000" spc="2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pixe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l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scale</a:t>
            </a:r>
            <a:r>
              <a:rPr sz="2000" spc="1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is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mos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common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applicatio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n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,</a:t>
            </a:r>
            <a:r>
              <a:rPr sz="20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and</a:t>
            </a:r>
            <a:r>
              <a:rPr sz="2000" spc="1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w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e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do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not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do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complete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experiment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with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all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possible</a:t>
            </a:r>
            <a:r>
              <a:rPr sz="2000" spc="1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parameters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,</a:t>
            </a:r>
            <a:r>
              <a:rPr sz="2000" spc="2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e.g.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altering</a:t>
            </a:r>
            <a:r>
              <a:rPr sz="2000" spc="2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WCS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references.</a:t>
            </a:r>
            <a:r>
              <a:rPr sz="2000" dirty="0">
                <a:solidFill>
                  <a:srgbClr val="00009A"/>
                </a:solidFill>
                <a:latin typeface="Franklin Gothic Book"/>
                <a:cs typeface="Franklin Gothic Book"/>
              </a:rPr>
              <a:t>	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Fo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r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this </a:t>
            </a:r>
            <a:r>
              <a:rPr sz="20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consul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</a:t>
            </a:r>
            <a:r>
              <a:rPr sz="2000" spc="2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0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HIFI</a:t>
            </a:r>
            <a:r>
              <a:rPr sz="20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DRG.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1734" y="4101084"/>
            <a:ext cx="3346119" cy="1251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9535" y="4876800"/>
            <a:ext cx="978535" cy="476250"/>
          </a:xfrm>
          <a:custGeom>
            <a:avLst/>
            <a:gdLst/>
            <a:ahLst/>
            <a:cxnLst/>
            <a:rect l="l" t="t" r="r" b="b"/>
            <a:pathLst>
              <a:path w="978535" h="476250">
                <a:moveTo>
                  <a:pt x="736092" y="363474"/>
                </a:moveTo>
                <a:lnTo>
                  <a:pt x="73609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2" y="363474"/>
                </a:lnTo>
                <a:close/>
              </a:path>
              <a:path w="978535" h="476250">
                <a:moveTo>
                  <a:pt x="978408" y="242316"/>
                </a:moveTo>
                <a:lnTo>
                  <a:pt x="736092" y="0"/>
                </a:lnTo>
                <a:lnTo>
                  <a:pt x="736092" y="476250"/>
                </a:lnTo>
                <a:lnTo>
                  <a:pt x="744473" y="476250"/>
                </a:lnTo>
                <a:lnTo>
                  <a:pt x="978408" y="24231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6582" y="4846320"/>
            <a:ext cx="1009015" cy="506730"/>
          </a:xfrm>
          <a:custGeom>
            <a:avLst/>
            <a:gdLst/>
            <a:ahLst/>
            <a:cxnLst/>
            <a:rect l="l" t="t" r="r" b="b"/>
            <a:pathLst>
              <a:path w="1009014" h="506729">
                <a:moveTo>
                  <a:pt x="749046" y="139446"/>
                </a:moveTo>
                <a:lnTo>
                  <a:pt x="0" y="139446"/>
                </a:lnTo>
                <a:lnTo>
                  <a:pt x="0" y="406908"/>
                </a:lnTo>
                <a:lnTo>
                  <a:pt x="12954" y="406908"/>
                </a:lnTo>
                <a:lnTo>
                  <a:pt x="12954" y="164592"/>
                </a:lnTo>
                <a:lnTo>
                  <a:pt x="25146" y="151638"/>
                </a:lnTo>
                <a:lnTo>
                  <a:pt x="25145" y="164592"/>
                </a:lnTo>
                <a:lnTo>
                  <a:pt x="736091" y="164592"/>
                </a:lnTo>
                <a:lnTo>
                  <a:pt x="736092" y="151638"/>
                </a:lnTo>
                <a:lnTo>
                  <a:pt x="749046" y="139446"/>
                </a:lnTo>
                <a:close/>
              </a:path>
              <a:path w="1009014" h="506729">
                <a:moveTo>
                  <a:pt x="25145" y="164592"/>
                </a:moveTo>
                <a:lnTo>
                  <a:pt x="25146" y="151638"/>
                </a:lnTo>
                <a:lnTo>
                  <a:pt x="12954" y="164592"/>
                </a:lnTo>
                <a:lnTo>
                  <a:pt x="25145" y="164592"/>
                </a:lnTo>
                <a:close/>
              </a:path>
              <a:path w="1009014" h="506729">
                <a:moveTo>
                  <a:pt x="25145" y="381762"/>
                </a:moveTo>
                <a:lnTo>
                  <a:pt x="25145" y="164592"/>
                </a:lnTo>
                <a:lnTo>
                  <a:pt x="12954" y="164592"/>
                </a:lnTo>
                <a:lnTo>
                  <a:pt x="12954" y="381762"/>
                </a:lnTo>
                <a:lnTo>
                  <a:pt x="25145" y="381762"/>
                </a:lnTo>
                <a:close/>
              </a:path>
              <a:path w="1009014" h="506729">
                <a:moveTo>
                  <a:pt x="761238" y="485394"/>
                </a:moveTo>
                <a:lnTo>
                  <a:pt x="761238" y="381762"/>
                </a:lnTo>
                <a:lnTo>
                  <a:pt x="12954" y="381762"/>
                </a:lnTo>
                <a:lnTo>
                  <a:pt x="25146" y="393954"/>
                </a:lnTo>
                <a:lnTo>
                  <a:pt x="25145" y="406908"/>
                </a:lnTo>
                <a:lnTo>
                  <a:pt x="736091" y="406908"/>
                </a:lnTo>
                <a:lnTo>
                  <a:pt x="736092" y="393954"/>
                </a:lnTo>
                <a:lnTo>
                  <a:pt x="749046" y="406908"/>
                </a:lnTo>
                <a:lnTo>
                  <a:pt x="749046" y="497586"/>
                </a:lnTo>
                <a:lnTo>
                  <a:pt x="761238" y="485394"/>
                </a:lnTo>
                <a:close/>
              </a:path>
              <a:path w="1009014" h="506729">
                <a:moveTo>
                  <a:pt x="25145" y="406908"/>
                </a:moveTo>
                <a:lnTo>
                  <a:pt x="25146" y="393954"/>
                </a:lnTo>
                <a:lnTo>
                  <a:pt x="12954" y="381762"/>
                </a:lnTo>
                <a:lnTo>
                  <a:pt x="12954" y="406908"/>
                </a:lnTo>
                <a:lnTo>
                  <a:pt x="25145" y="406908"/>
                </a:lnTo>
                <a:close/>
              </a:path>
              <a:path w="1009014" h="506729">
                <a:moveTo>
                  <a:pt x="1008888" y="272796"/>
                </a:moveTo>
                <a:lnTo>
                  <a:pt x="736092" y="0"/>
                </a:lnTo>
                <a:lnTo>
                  <a:pt x="736091" y="139446"/>
                </a:lnTo>
                <a:lnTo>
                  <a:pt x="739902" y="139446"/>
                </a:lnTo>
                <a:lnTo>
                  <a:pt x="739902" y="39623"/>
                </a:lnTo>
                <a:lnTo>
                  <a:pt x="761238" y="30480"/>
                </a:lnTo>
                <a:lnTo>
                  <a:pt x="761238" y="60960"/>
                </a:lnTo>
                <a:lnTo>
                  <a:pt x="973455" y="273177"/>
                </a:lnTo>
                <a:lnTo>
                  <a:pt x="982218" y="264414"/>
                </a:lnTo>
                <a:lnTo>
                  <a:pt x="982218" y="299540"/>
                </a:lnTo>
                <a:lnTo>
                  <a:pt x="1008888" y="272796"/>
                </a:lnTo>
                <a:close/>
              </a:path>
              <a:path w="1009014" h="506729">
                <a:moveTo>
                  <a:pt x="749046" y="164592"/>
                </a:moveTo>
                <a:lnTo>
                  <a:pt x="749046" y="139446"/>
                </a:lnTo>
                <a:lnTo>
                  <a:pt x="736092" y="151638"/>
                </a:lnTo>
                <a:lnTo>
                  <a:pt x="736091" y="164592"/>
                </a:lnTo>
                <a:lnTo>
                  <a:pt x="749046" y="164592"/>
                </a:lnTo>
                <a:close/>
              </a:path>
              <a:path w="1009014" h="506729">
                <a:moveTo>
                  <a:pt x="749046" y="406908"/>
                </a:moveTo>
                <a:lnTo>
                  <a:pt x="736092" y="393954"/>
                </a:lnTo>
                <a:lnTo>
                  <a:pt x="736091" y="406908"/>
                </a:lnTo>
                <a:lnTo>
                  <a:pt x="749046" y="406908"/>
                </a:lnTo>
                <a:close/>
              </a:path>
              <a:path w="1009014" h="506729">
                <a:moveTo>
                  <a:pt x="749046" y="497586"/>
                </a:moveTo>
                <a:lnTo>
                  <a:pt x="749046" y="406908"/>
                </a:lnTo>
                <a:lnTo>
                  <a:pt x="736091" y="406908"/>
                </a:lnTo>
                <a:lnTo>
                  <a:pt x="736092" y="506729"/>
                </a:lnTo>
                <a:lnTo>
                  <a:pt x="739902" y="506729"/>
                </a:lnTo>
                <a:lnTo>
                  <a:pt x="749046" y="497586"/>
                </a:lnTo>
                <a:close/>
              </a:path>
              <a:path w="1009014" h="506729">
                <a:moveTo>
                  <a:pt x="761238" y="60960"/>
                </a:moveTo>
                <a:lnTo>
                  <a:pt x="761238" y="30480"/>
                </a:lnTo>
                <a:lnTo>
                  <a:pt x="739902" y="39624"/>
                </a:lnTo>
                <a:lnTo>
                  <a:pt x="761238" y="60960"/>
                </a:lnTo>
                <a:close/>
              </a:path>
              <a:path w="1009014" h="506729">
                <a:moveTo>
                  <a:pt x="761238" y="164592"/>
                </a:moveTo>
                <a:lnTo>
                  <a:pt x="761238" y="60960"/>
                </a:lnTo>
                <a:lnTo>
                  <a:pt x="739902" y="39624"/>
                </a:lnTo>
                <a:lnTo>
                  <a:pt x="739902" y="139446"/>
                </a:lnTo>
                <a:lnTo>
                  <a:pt x="749046" y="139446"/>
                </a:lnTo>
                <a:lnTo>
                  <a:pt x="749046" y="164592"/>
                </a:lnTo>
                <a:lnTo>
                  <a:pt x="761238" y="164592"/>
                </a:lnTo>
                <a:close/>
              </a:path>
              <a:path w="1009014" h="506729">
                <a:moveTo>
                  <a:pt x="982218" y="299540"/>
                </a:moveTo>
                <a:lnTo>
                  <a:pt x="982218" y="281940"/>
                </a:lnTo>
                <a:lnTo>
                  <a:pt x="973455" y="273177"/>
                </a:lnTo>
                <a:lnTo>
                  <a:pt x="739902" y="506729"/>
                </a:lnTo>
                <a:lnTo>
                  <a:pt x="775605" y="506729"/>
                </a:lnTo>
                <a:lnTo>
                  <a:pt x="982218" y="299540"/>
                </a:lnTo>
                <a:close/>
              </a:path>
              <a:path w="1009014" h="506729">
                <a:moveTo>
                  <a:pt x="982218" y="281940"/>
                </a:moveTo>
                <a:lnTo>
                  <a:pt x="982218" y="264414"/>
                </a:lnTo>
                <a:lnTo>
                  <a:pt x="973455" y="273177"/>
                </a:lnTo>
                <a:lnTo>
                  <a:pt x="982218" y="281940"/>
                </a:lnTo>
                <a:close/>
              </a:path>
            </a:pathLst>
          </a:custGeom>
          <a:solidFill>
            <a:srgbClr val="009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5628" y="535305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8381" y="0"/>
                </a:moveTo>
                <a:lnTo>
                  <a:pt x="0" y="0"/>
                </a:lnTo>
                <a:lnTo>
                  <a:pt x="0" y="8381"/>
                </a:lnTo>
                <a:lnTo>
                  <a:pt x="8381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2673" y="535305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5146" y="14407"/>
                </a:moveTo>
                <a:lnTo>
                  <a:pt x="25146" y="8382"/>
                </a:lnTo>
                <a:lnTo>
                  <a:pt x="3810" y="0"/>
                </a:lnTo>
                <a:lnTo>
                  <a:pt x="0" y="0"/>
                </a:lnTo>
                <a:lnTo>
                  <a:pt x="0" y="39624"/>
                </a:lnTo>
                <a:lnTo>
                  <a:pt x="25146" y="14407"/>
                </a:lnTo>
                <a:close/>
              </a:path>
              <a:path w="40004" h="40004">
                <a:moveTo>
                  <a:pt x="39513" y="0"/>
                </a:moveTo>
                <a:lnTo>
                  <a:pt x="3810" y="0"/>
                </a:lnTo>
                <a:lnTo>
                  <a:pt x="25146" y="8382"/>
                </a:lnTo>
                <a:lnTo>
                  <a:pt x="25146" y="14407"/>
                </a:lnTo>
                <a:lnTo>
                  <a:pt x="39513" y="0"/>
                </a:lnTo>
                <a:close/>
              </a:path>
            </a:pathLst>
          </a:custGeom>
          <a:solidFill>
            <a:srgbClr val="009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6567" y="4114038"/>
            <a:ext cx="2743200" cy="27576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1734" y="5353050"/>
            <a:ext cx="3344417" cy="1451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3289" y="715937"/>
            <a:ext cx="652970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4659" algn="l"/>
              </a:tabLst>
            </a:pPr>
            <a:r>
              <a:rPr sz="2800" dirty="0">
                <a:solidFill>
                  <a:srgbClr val="800000"/>
                </a:solidFill>
                <a:latin typeface="Times New Roman"/>
                <a:cs typeface="Times New Roman"/>
              </a:rPr>
              <a:t>6.	Cube</a:t>
            </a:r>
            <a:r>
              <a:rPr sz="28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00000"/>
                </a:solidFill>
                <a:latin typeface="Times New Roman"/>
                <a:cs typeface="Times New Roman"/>
              </a:rPr>
              <a:t>Spectrum</a:t>
            </a:r>
            <a:r>
              <a:rPr sz="28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00000"/>
                </a:solidFill>
                <a:latin typeface="Times New Roman"/>
                <a:cs typeface="Times New Roman"/>
              </a:rPr>
              <a:t>Analysis</a:t>
            </a:r>
            <a:r>
              <a:rPr sz="28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00000"/>
                </a:solidFill>
                <a:latin typeface="Times New Roman"/>
                <a:cs typeface="Times New Roman"/>
              </a:rPr>
              <a:t>Toolbox</a:t>
            </a:r>
            <a:r>
              <a:rPr sz="28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00000"/>
                </a:solidFill>
                <a:latin typeface="Times New Roman"/>
                <a:cs typeface="Times New Roman"/>
              </a:rPr>
              <a:t>(CSAT)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480681"/>
            <a:ext cx="790384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20675" algn="l"/>
                <a:tab pos="7449184" algn="l"/>
              </a:tabLst>
            </a:pPr>
            <a:r>
              <a:rPr lang="en-US" sz="2000" spc="-25" dirty="0" smtClean="0">
                <a:latin typeface="Franklin Gothic Book"/>
                <a:cs typeface="Franklin Gothic Book"/>
              </a:rPr>
              <a:t>Can extract spectra in various apertures, </a:t>
            </a:r>
            <a:r>
              <a:rPr sz="2000" spc="-5" dirty="0" smtClean="0">
                <a:latin typeface="Franklin Gothic Book"/>
                <a:cs typeface="Franklin Gothic Book"/>
              </a:rPr>
              <a:t>cro</a:t>
            </a:r>
            <a:r>
              <a:rPr sz="2000" spc="-15" dirty="0" smtClean="0">
                <a:latin typeface="Franklin Gothic Book"/>
                <a:cs typeface="Franklin Gothic Book"/>
              </a:rPr>
              <a:t>p</a:t>
            </a:r>
            <a:r>
              <a:rPr sz="2000" spc="-5" dirty="0" smtClean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</a:t>
            </a:r>
            <a:r>
              <a:rPr sz="2000" spc="-15" dirty="0">
                <a:latin typeface="Franklin Gothic Book"/>
                <a:cs typeface="Franklin Gothic Book"/>
              </a:rPr>
              <a:t>n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frequency,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create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PV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ma</a:t>
            </a:r>
            <a:r>
              <a:rPr sz="2000" spc="-5" dirty="0">
                <a:latin typeface="Franklin Gothic Book"/>
                <a:cs typeface="Franklin Gothic Book"/>
              </a:rPr>
              <a:t>p, </a:t>
            </a:r>
            <a:r>
              <a:rPr sz="2000" spc="-15" dirty="0">
                <a:latin typeface="Franklin Gothic Book"/>
                <a:cs typeface="Franklin Gothic Book"/>
              </a:rPr>
              <a:t>conver</a:t>
            </a:r>
            <a:r>
              <a:rPr sz="2000" spc="-10" dirty="0">
                <a:latin typeface="Franklin Gothic Book"/>
                <a:cs typeface="Franklin Gothic Book"/>
              </a:rPr>
              <a:t>t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the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cub</a:t>
            </a:r>
            <a:r>
              <a:rPr sz="2000" spc="-15" dirty="0">
                <a:latin typeface="Franklin Gothic Book"/>
                <a:cs typeface="Franklin Gothic Book"/>
              </a:rPr>
              <a:t>e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units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lang="en-US" sz="2000" spc="15" dirty="0" smtClean="0">
                <a:latin typeface="Franklin Gothic Book"/>
                <a:cs typeface="Franklin Gothic Book"/>
              </a:rPr>
              <a:t>(</a:t>
            </a:r>
            <a:r>
              <a:rPr sz="2000" spc="-20" dirty="0" smtClean="0">
                <a:latin typeface="Franklin Gothic Book"/>
                <a:cs typeface="Franklin Gothic Book"/>
              </a:rPr>
              <a:t>GHz</a:t>
            </a:r>
            <a:r>
              <a:rPr sz="2000" spc="-10" dirty="0" smtClean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to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spc="-10" dirty="0" smtClean="0">
                <a:latin typeface="Franklin Gothic Book"/>
                <a:cs typeface="Franklin Gothic Book"/>
              </a:rPr>
              <a:t>velocit</a:t>
            </a:r>
            <a:r>
              <a:rPr sz="2000" spc="-5" dirty="0" smtClean="0">
                <a:latin typeface="Franklin Gothic Book"/>
                <a:cs typeface="Franklin Gothic Book"/>
              </a:rPr>
              <a:t>y</a:t>
            </a:r>
            <a:r>
              <a:rPr lang="en-US" sz="2000" spc="-5" dirty="0" smtClean="0">
                <a:latin typeface="Franklin Gothic Book"/>
                <a:cs typeface="Franklin Gothic Book"/>
              </a:rPr>
              <a:t>)</a:t>
            </a:r>
            <a:r>
              <a:rPr sz="2000" spc="-5" dirty="0" smtClean="0">
                <a:latin typeface="Franklin Gothic Book"/>
                <a:cs typeface="Franklin Gothic Book"/>
              </a:rPr>
              <a:t>,</a:t>
            </a:r>
            <a:r>
              <a:rPr sz="2000" spc="-25" dirty="0" smtClean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make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velocity</a:t>
            </a:r>
            <a:r>
              <a:rPr sz="2000" spc="-15" dirty="0">
                <a:latin typeface="Franklin Gothic Book"/>
                <a:cs typeface="Franklin Gothic Book"/>
              </a:rPr>
              <a:t> map</a:t>
            </a:r>
            <a:r>
              <a:rPr sz="2000" spc="-5" dirty="0">
                <a:latin typeface="Franklin Gothic Book"/>
                <a:cs typeface="Franklin Gothic Book"/>
              </a:rPr>
              <a:t>, </a:t>
            </a:r>
            <a:r>
              <a:rPr sz="2000" spc="-20" dirty="0" smtClean="0">
                <a:latin typeface="Franklin Gothic Book"/>
                <a:cs typeface="Franklin Gothic Book"/>
              </a:rPr>
              <a:t>an</a:t>
            </a:r>
            <a:r>
              <a:rPr lang="en-US" sz="2000" spc="-15" dirty="0" smtClean="0">
                <a:latin typeface="Franklin Gothic Book"/>
                <a:cs typeface="Franklin Gothic Book"/>
              </a:rPr>
              <a:t>d </a:t>
            </a:r>
            <a:r>
              <a:rPr sz="2000" spc="-10" dirty="0" smtClean="0">
                <a:latin typeface="Franklin Gothic Book"/>
                <a:cs typeface="Franklin Gothic Book"/>
              </a:rPr>
              <a:t>integrated</a:t>
            </a:r>
            <a:r>
              <a:rPr sz="2000" spc="-5" dirty="0" smtClean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intensity </a:t>
            </a:r>
            <a:r>
              <a:rPr sz="2000" spc="-15" dirty="0" smtClean="0">
                <a:latin typeface="Franklin Gothic Book"/>
                <a:cs typeface="Franklin Gothic Book"/>
              </a:rPr>
              <a:t>map.</a:t>
            </a:r>
            <a:r>
              <a:rPr lang="en-US" sz="2000" dirty="0">
                <a:latin typeface="Franklin Gothic Book"/>
                <a:cs typeface="Franklin Gothic Book"/>
              </a:rPr>
              <a:t> </a:t>
            </a:r>
            <a:r>
              <a:rPr sz="2000" spc="-20" dirty="0" smtClean="0">
                <a:latin typeface="Franklin Gothic Book"/>
                <a:cs typeface="Franklin Gothic Book"/>
              </a:rPr>
              <a:t>We</a:t>
            </a:r>
            <a:r>
              <a:rPr sz="2000" spc="-15" dirty="0" smtClean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can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also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subtrac</a:t>
            </a:r>
            <a:r>
              <a:rPr sz="2000" spc="-10" dirty="0">
                <a:latin typeface="Franklin Gothic Book"/>
                <a:cs typeface="Franklin Gothic Book"/>
              </a:rPr>
              <a:t>t</a:t>
            </a:r>
            <a:r>
              <a:rPr sz="2000" spc="2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baseline</a:t>
            </a:r>
            <a:r>
              <a:rPr sz="2000" spc="-10" dirty="0">
                <a:latin typeface="Franklin Gothic Book"/>
                <a:cs typeface="Franklin Gothic Book"/>
              </a:rPr>
              <a:t>s</a:t>
            </a:r>
            <a:r>
              <a:rPr sz="2000" spc="3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</a:t>
            </a:r>
            <a:r>
              <a:rPr sz="2000" spc="-15" dirty="0">
                <a:latin typeface="Franklin Gothic Book"/>
                <a:cs typeface="Franklin Gothic Book"/>
              </a:rPr>
              <a:t>n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the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CSA</a:t>
            </a:r>
            <a:r>
              <a:rPr sz="2000" spc="-10" dirty="0">
                <a:latin typeface="Franklin Gothic Book"/>
                <a:cs typeface="Franklin Gothic Book"/>
              </a:rPr>
              <a:t>T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(no</a:t>
            </a:r>
            <a:r>
              <a:rPr sz="2000" spc="-10" dirty="0">
                <a:latin typeface="Franklin Gothic Book"/>
                <a:cs typeface="Franklin Gothic Book"/>
              </a:rPr>
              <a:t>t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a</a:t>
            </a:r>
            <a:r>
              <a:rPr sz="2000" spc="-10" dirty="0">
                <a:latin typeface="Franklin Gothic Book"/>
                <a:cs typeface="Franklin Gothic Book"/>
              </a:rPr>
              <a:t>s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sophisticated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as</a:t>
            </a:r>
            <a:r>
              <a:rPr sz="2000" spc="-10" dirty="0">
                <a:latin typeface="Franklin Gothic Book"/>
                <a:cs typeface="Franklin Gothic Book"/>
              </a:rPr>
              <a:t> fitBaseline,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bu</a:t>
            </a:r>
            <a:r>
              <a:rPr sz="2000" spc="-10" dirty="0">
                <a:latin typeface="Franklin Gothic Book"/>
                <a:cs typeface="Franklin Gothic Book"/>
              </a:rPr>
              <a:t>t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goo</a:t>
            </a:r>
            <a:r>
              <a:rPr sz="2000" spc="-15" dirty="0">
                <a:latin typeface="Franklin Gothic Book"/>
                <a:cs typeface="Franklin Gothic Book"/>
              </a:rPr>
              <a:t>d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mean</a:t>
            </a:r>
            <a:r>
              <a:rPr sz="2000" spc="-10" dirty="0">
                <a:latin typeface="Franklin Gothic Book"/>
                <a:cs typeface="Franklin Gothic Book"/>
              </a:rPr>
              <a:t>s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to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create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continuum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map).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4825" y="3104388"/>
            <a:ext cx="7079742" cy="502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3377" y="3294317"/>
            <a:ext cx="250190" cy="284480"/>
          </a:xfrm>
          <a:custGeom>
            <a:avLst/>
            <a:gdLst/>
            <a:ahLst/>
            <a:cxnLst/>
            <a:rect l="l" t="t" r="r" b="b"/>
            <a:pathLst>
              <a:path w="250189" h="284479">
                <a:moveTo>
                  <a:pt x="249936" y="141541"/>
                </a:moveTo>
                <a:lnTo>
                  <a:pt x="249936" y="134683"/>
                </a:lnTo>
                <a:lnTo>
                  <a:pt x="249174" y="127063"/>
                </a:lnTo>
                <a:lnTo>
                  <a:pt x="237761" y="81207"/>
                </a:lnTo>
                <a:lnTo>
                  <a:pt x="217323" y="45581"/>
                </a:lnTo>
                <a:lnTo>
                  <a:pt x="174701" y="11306"/>
                </a:lnTo>
                <a:lnTo>
                  <a:pt x="124515" y="0"/>
                </a:lnTo>
                <a:lnTo>
                  <a:pt x="107427" y="1330"/>
                </a:lnTo>
                <a:lnTo>
                  <a:pt x="59049" y="20604"/>
                </a:lnTo>
                <a:lnTo>
                  <a:pt x="20945" y="62779"/>
                </a:lnTo>
                <a:lnTo>
                  <a:pt x="5026" y="103603"/>
                </a:lnTo>
                <a:lnTo>
                  <a:pt x="0" y="134683"/>
                </a:lnTo>
                <a:lnTo>
                  <a:pt x="0" y="149161"/>
                </a:lnTo>
                <a:lnTo>
                  <a:pt x="9193" y="194390"/>
                </a:lnTo>
                <a:lnTo>
                  <a:pt x="25146" y="226466"/>
                </a:lnTo>
                <a:lnTo>
                  <a:pt x="25146" y="135445"/>
                </a:lnTo>
                <a:lnTo>
                  <a:pt x="25908" y="129349"/>
                </a:lnTo>
                <a:lnTo>
                  <a:pt x="35634" y="90820"/>
                </a:lnTo>
                <a:lnTo>
                  <a:pt x="63155" y="49780"/>
                </a:lnTo>
                <a:lnTo>
                  <a:pt x="100627" y="28580"/>
                </a:lnTo>
                <a:lnTo>
                  <a:pt x="128044" y="25322"/>
                </a:lnTo>
                <a:lnTo>
                  <a:pt x="141788" y="26922"/>
                </a:lnTo>
                <a:lnTo>
                  <a:pt x="180376" y="44506"/>
                </a:lnTo>
                <a:lnTo>
                  <a:pt x="210131" y="81034"/>
                </a:lnTo>
                <a:lnTo>
                  <a:pt x="224790" y="136207"/>
                </a:lnTo>
                <a:lnTo>
                  <a:pt x="224790" y="227825"/>
                </a:lnTo>
                <a:lnTo>
                  <a:pt x="226173" y="225946"/>
                </a:lnTo>
                <a:lnTo>
                  <a:pt x="235670" y="208172"/>
                </a:lnTo>
                <a:lnTo>
                  <a:pt x="242981" y="188151"/>
                </a:lnTo>
                <a:lnTo>
                  <a:pt x="247828" y="165927"/>
                </a:lnTo>
                <a:lnTo>
                  <a:pt x="249936" y="141541"/>
                </a:lnTo>
                <a:close/>
              </a:path>
              <a:path w="250189" h="284479">
                <a:moveTo>
                  <a:pt x="224790" y="227825"/>
                </a:moveTo>
                <a:lnTo>
                  <a:pt x="224790" y="148399"/>
                </a:lnTo>
                <a:lnTo>
                  <a:pt x="222224" y="167760"/>
                </a:lnTo>
                <a:lnTo>
                  <a:pt x="217622" y="185328"/>
                </a:lnTo>
                <a:lnTo>
                  <a:pt x="193706" y="227015"/>
                </a:lnTo>
                <a:lnTo>
                  <a:pt x="159067" y="251627"/>
                </a:lnTo>
                <a:lnTo>
                  <a:pt x="119412" y="258455"/>
                </a:lnTo>
                <a:lnTo>
                  <a:pt x="106066" y="256657"/>
                </a:lnTo>
                <a:lnTo>
                  <a:pt x="68602" y="238673"/>
                </a:lnTo>
                <a:lnTo>
                  <a:pt x="39441" y="201255"/>
                </a:lnTo>
                <a:lnTo>
                  <a:pt x="25146" y="147637"/>
                </a:lnTo>
                <a:lnTo>
                  <a:pt x="25146" y="226466"/>
                </a:lnTo>
                <a:lnTo>
                  <a:pt x="56401" y="261179"/>
                </a:lnTo>
                <a:lnTo>
                  <a:pt x="104628" y="282231"/>
                </a:lnTo>
                <a:lnTo>
                  <a:pt x="121673" y="283941"/>
                </a:lnTo>
                <a:lnTo>
                  <a:pt x="138741" y="283068"/>
                </a:lnTo>
                <a:lnTo>
                  <a:pt x="187324" y="265373"/>
                </a:lnTo>
                <a:lnTo>
                  <a:pt x="214766" y="241433"/>
                </a:lnTo>
                <a:lnTo>
                  <a:pt x="224790" y="2278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9928" y="3492246"/>
            <a:ext cx="939800" cy="115570"/>
          </a:xfrm>
          <a:custGeom>
            <a:avLst/>
            <a:gdLst/>
            <a:ahLst/>
            <a:cxnLst/>
            <a:rect l="l" t="t" r="r" b="b"/>
            <a:pathLst>
              <a:path w="939800" h="115570">
                <a:moveTo>
                  <a:pt x="939546" y="115061"/>
                </a:moveTo>
                <a:lnTo>
                  <a:pt x="939546" y="5333"/>
                </a:lnTo>
                <a:lnTo>
                  <a:pt x="9342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115061"/>
                </a:lnTo>
                <a:lnTo>
                  <a:pt x="12192" y="115061"/>
                </a:lnTo>
                <a:lnTo>
                  <a:pt x="12192" y="25145"/>
                </a:lnTo>
                <a:lnTo>
                  <a:pt x="25146" y="12191"/>
                </a:lnTo>
                <a:lnTo>
                  <a:pt x="25146" y="25145"/>
                </a:lnTo>
                <a:lnTo>
                  <a:pt x="914400" y="25145"/>
                </a:lnTo>
                <a:lnTo>
                  <a:pt x="914400" y="12191"/>
                </a:lnTo>
                <a:lnTo>
                  <a:pt x="926591" y="25145"/>
                </a:lnTo>
                <a:lnTo>
                  <a:pt x="926591" y="115061"/>
                </a:lnTo>
                <a:lnTo>
                  <a:pt x="939546" y="115061"/>
                </a:lnTo>
                <a:close/>
              </a:path>
              <a:path w="939800" h="115570">
                <a:moveTo>
                  <a:pt x="25146" y="25145"/>
                </a:moveTo>
                <a:lnTo>
                  <a:pt x="25146" y="12191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939800" h="115570">
                <a:moveTo>
                  <a:pt x="25146" y="115061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115061"/>
                </a:lnTo>
                <a:lnTo>
                  <a:pt x="25146" y="115061"/>
                </a:lnTo>
                <a:close/>
              </a:path>
              <a:path w="939800" h="115570">
                <a:moveTo>
                  <a:pt x="926591" y="25145"/>
                </a:moveTo>
                <a:lnTo>
                  <a:pt x="914400" y="12191"/>
                </a:lnTo>
                <a:lnTo>
                  <a:pt x="914400" y="25145"/>
                </a:lnTo>
                <a:lnTo>
                  <a:pt x="926591" y="25145"/>
                </a:lnTo>
                <a:close/>
              </a:path>
              <a:path w="939800" h="115570">
                <a:moveTo>
                  <a:pt x="926591" y="115061"/>
                </a:moveTo>
                <a:lnTo>
                  <a:pt x="926591" y="25145"/>
                </a:lnTo>
                <a:lnTo>
                  <a:pt x="914400" y="25145"/>
                </a:lnTo>
                <a:lnTo>
                  <a:pt x="914400" y="115061"/>
                </a:lnTo>
                <a:lnTo>
                  <a:pt x="926591" y="11506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0360" y="3431287"/>
            <a:ext cx="2614930" cy="176530"/>
          </a:xfrm>
          <a:custGeom>
            <a:avLst/>
            <a:gdLst/>
            <a:ahLst/>
            <a:cxnLst/>
            <a:rect l="l" t="t" r="r" b="b"/>
            <a:pathLst>
              <a:path w="2614929" h="176529">
                <a:moveTo>
                  <a:pt x="2595092" y="144642"/>
                </a:moveTo>
                <a:lnTo>
                  <a:pt x="2588118" y="140041"/>
                </a:lnTo>
                <a:lnTo>
                  <a:pt x="762" y="0"/>
                </a:lnTo>
                <a:lnTo>
                  <a:pt x="0" y="9906"/>
                </a:lnTo>
                <a:lnTo>
                  <a:pt x="2586359" y="149136"/>
                </a:lnTo>
                <a:lnTo>
                  <a:pt x="2595092" y="144642"/>
                </a:lnTo>
                <a:close/>
              </a:path>
              <a:path w="2614929" h="176529">
                <a:moveTo>
                  <a:pt x="2614422" y="145541"/>
                </a:moveTo>
                <a:lnTo>
                  <a:pt x="2533650" y="92963"/>
                </a:lnTo>
                <a:lnTo>
                  <a:pt x="2529840" y="92201"/>
                </a:lnTo>
                <a:lnTo>
                  <a:pt x="2526792" y="94487"/>
                </a:lnTo>
                <a:lnTo>
                  <a:pt x="2526030" y="98297"/>
                </a:lnTo>
                <a:lnTo>
                  <a:pt x="2528316" y="100583"/>
                </a:lnTo>
                <a:lnTo>
                  <a:pt x="2588118" y="140041"/>
                </a:lnTo>
                <a:lnTo>
                  <a:pt x="2605278" y="140969"/>
                </a:lnTo>
                <a:lnTo>
                  <a:pt x="2605278" y="150235"/>
                </a:lnTo>
                <a:lnTo>
                  <a:pt x="2614422" y="145541"/>
                </a:lnTo>
                <a:close/>
              </a:path>
              <a:path w="2614929" h="176529">
                <a:moveTo>
                  <a:pt x="2605278" y="150235"/>
                </a:moveTo>
                <a:lnTo>
                  <a:pt x="2605278" y="140969"/>
                </a:lnTo>
                <a:lnTo>
                  <a:pt x="2604516" y="150113"/>
                </a:lnTo>
                <a:lnTo>
                  <a:pt x="2586359" y="149136"/>
                </a:lnTo>
                <a:lnTo>
                  <a:pt x="2534110" y="176021"/>
                </a:lnTo>
                <a:lnTo>
                  <a:pt x="2555038" y="176021"/>
                </a:lnTo>
                <a:lnTo>
                  <a:pt x="2605278" y="150235"/>
                </a:lnTo>
                <a:close/>
              </a:path>
              <a:path w="2614929" h="176529">
                <a:moveTo>
                  <a:pt x="2602230" y="149990"/>
                </a:moveTo>
                <a:lnTo>
                  <a:pt x="2602230" y="149351"/>
                </a:lnTo>
                <a:lnTo>
                  <a:pt x="2595092" y="144642"/>
                </a:lnTo>
                <a:lnTo>
                  <a:pt x="2586359" y="149136"/>
                </a:lnTo>
                <a:lnTo>
                  <a:pt x="2602230" y="149990"/>
                </a:lnTo>
                <a:close/>
              </a:path>
              <a:path w="2614929" h="176529">
                <a:moveTo>
                  <a:pt x="2605278" y="140969"/>
                </a:moveTo>
                <a:lnTo>
                  <a:pt x="2588118" y="140041"/>
                </a:lnTo>
                <a:lnTo>
                  <a:pt x="2595092" y="144642"/>
                </a:lnTo>
                <a:lnTo>
                  <a:pt x="2602230" y="140969"/>
                </a:lnTo>
                <a:lnTo>
                  <a:pt x="2602230" y="149990"/>
                </a:lnTo>
                <a:lnTo>
                  <a:pt x="2604516" y="150113"/>
                </a:lnTo>
                <a:lnTo>
                  <a:pt x="2605278" y="140969"/>
                </a:lnTo>
                <a:close/>
              </a:path>
              <a:path w="2614929" h="176529">
                <a:moveTo>
                  <a:pt x="2602230" y="149351"/>
                </a:moveTo>
                <a:lnTo>
                  <a:pt x="2602230" y="140969"/>
                </a:lnTo>
                <a:lnTo>
                  <a:pt x="2595092" y="144642"/>
                </a:lnTo>
                <a:lnTo>
                  <a:pt x="2602230" y="1493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825" y="3607308"/>
            <a:ext cx="7079742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9928" y="3607308"/>
            <a:ext cx="939800" cy="59055"/>
          </a:xfrm>
          <a:custGeom>
            <a:avLst/>
            <a:gdLst/>
            <a:ahLst/>
            <a:cxnLst/>
            <a:rect l="l" t="t" r="r" b="b"/>
            <a:pathLst>
              <a:path w="939800" h="59054">
                <a:moveTo>
                  <a:pt x="25146" y="33528"/>
                </a:moveTo>
                <a:lnTo>
                  <a:pt x="25146" y="0"/>
                </a:lnTo>
                <a:lnTo>
                  <a:pt x="0" y="0"/>
                </a:lnTo>
                <a:lnTo>
                  <a:pt x="0" y="53340"/>
                </a:lnTo>
                <a:lnTo>
                  <a:pt x="5334" y="58674"/>
                </a:lnTo>
                <a:lnTo>
                  <a:pt x="12191" y="58674"/>
                </a:lnTo>
                <a:lnTo>
                  <a:pt x="12192" y="33528"/>
                </a:lnTo>
                <a:lnTo>
                  <a:pt x="25146" y="33528"/>
                </a:lnTo>
                <a:close/>
              </a:path>
              <a:path w="939800" h="59054">
                <a:moveTo>
                  <a:pt x="926591" y="33528"/>
                </a:moveTo>
                <a:lnTo>
                  <a:pt x="12192" y="33528"/>
                </a:lnTo>
                <a:lnTo>
                  <a:pt x="25146" y="45720"/>
                </a:lnTo>
                <a:lnTo>
                  <a:pt x="25146" y="58674"/>
                </a:lnTo>
                <a:lnTo>
                  <a:pt x="914399" y="58674"/>
                </a:lnTo>
                <a:lnTo>
                  <a:pt x="914400" y="45720"/>
                </a:lnTo>
                <a:lnTo>
                  <a:pt x="926591" y="33528"/>
                </a:lnTo>
                <a:close/>
              </a:path>
              <a:path w="939800" h="59054">
                <a:moveTo>
                  <a:pt x="25146" y="58674"/>
                </a:moveTo>
                <a:lnTo>
                  <a:pt x="25146" y="45720"/>
                </a:lnTo>
                <a:lnTo>
                  <a:pt x="12192" y="33528"/>
                </a:lnTo>
                <a:lnTo>
                  <a:pt x="12191" y="58674"/>
                </a:lnTo>
                <a:lnTo>
                  <a:pt x="25146" y="58674"/>
                </a:lnTo>
                <a:close/>
              </a:path>
              <a:path w="939800" h="59054">
                <a:moveTo>
                  <a:pt x="939546" y="53340"/>
                </a:moveTo>
                <a:lnTo>
                  <a:pt x="939546" y="0"/>
                </a:lnTo>
                <a:lnTo>
                  <a:pt x="914400" y="0"/>
                </a:lnTo>
                <a:lnTo>
                  <a:pt x="914399" y="33528"/>
                </a:lnTo>
                <a:lnTo>
                  <a:pt x="926591" y="33528"/>
                </a:lnTo>
                <a:lnTo>
                  <a:pt x="926591" y="58674"/>
                </a:lnTo>
                <a:lnTo>
                  <a:pt x="934212" y="58674"/>
                </a:lnTo>
                <a:lnTo>
                  <a:pt x="939546" y="53340"/>
                </a:lnTo>
                <a:close/>
              </a:path>
              <a:path w="939800" h="59054">
                <a:moveTo>
                  <a:pt x="926591" y="58674"/>
                </a:moveTo>
                <a:lnTo>
                  <a:pt x="926591" y="33528"/>
                </a:lnTo>
                <a:lnTo>
                  <a:pt x="914400" y="45720"/>
                </a:lnTo>
                <a:lnTo>
                  <a:pt x="914399" y="58674"/>
                </a:lnTo>
                <a:lnTo>
                  <a:pt x="926591" y="5867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1817" y="3607308"/>
            <a:ext cx="33655" cy="14604"/>
          </a:xfrm>
          <a:custGeom>
            <a:avLst/>
            <a:gdLst/>
            <a:ahLst/>
            <a:cxnLst/>
            <a:rect l="l" t="t" r="r" b="b"/>
            <a:pathLst>
              <a:path w="33654" h="14604">
                <a:moveTo>
                  <a:pt x="33580" y="0"/>
                </a:moveTo>
                <a:lnTo>
                  <a:pt x="12652" y="0"/>
                </a:lnTo>
                <a:lnTo>
                  <a:pt x="2286" y="5334"/>
                </a:lnTo>
                <a:lnTo>
                  <a:pt x="0" y="8382"/>
                </a:lnTo>
                <a:lnTo>
                  <a:pt x="762" y="12192"/>
                </a:lnTo>
                <a:lnTo>
                  <a:pt x="3048" y="14478"/>
                </a:lnTo>
                <a:lnTo>
                  <a:pt x="6858" y="13716"/>
                </a:lnTo>
                <a:lnTo>
                  <a:pt x="3358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3780" y="7110224"/>
            <a:ext cx="991590" cy="422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7250" y="7040881"/>
            <a:ext cx="914400" cy="502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4825" y="4586478"/>
            <a:ext cx="7079742" cy="2500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82650" y="7208726"/>
            <a:ext cx="6807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3385" y="641357"/>
            <a:ext cx="26803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170" algn="l"/>
              </a:tabLst>
            </a:pP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7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r>
              <a:rPr sz="29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Imag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analysis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480681"/>
            <a:ext cx="7738109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20675" algn="l"/>
              </a:tabLst>
            </a:pPr>
            <a:r>
              <a:rPr sz="2000" spc="-20" dirty="0">
                <a:latin typeface="Franklin Gothic Book"/>
                <a:cs typeface="Franklin Gothic Book"/>
              </a:rPr>
              <a:t>Imag</a:t>
            </a:r>
            <a:r>
              <a:rPr sz="2000" spc="-15" dirty="0">
                <a:latin typeface="Franklin Gothic Book"/>
                <a:cs typeface="Franklin Gothic Book"/>
              </a:rPr>
              <a:t>e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analysis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tools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hav</a:t>
            </a:r>
            <a:r>
              <a:rPr sz="2000" spc="-15" dirty="0">
                <a:latin typeface="Franklin Gothic Book"/>
                <a:cs typeface="Franklin Gothic Book"/>
              </a:rPr>
              <a:t>e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bee</a:t>
            </a:r>
            <a:r>
              <a:rPr sz="2000" spc="-15" dirty="0">
                <a:latin typeface="Franklin Gothic Book"/>
                <a:cs typeface="Franklin Gothic Book"/>
              </a:rPr>
              <a:t>n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developed </a:t>
            </a:r>
            <a:r>
              <a:rPr sz="2000" spc="-20" dirty="0">
                <a:latin typeface="Franklin Gothic Book"/>
                <a:cs typeface="Franklin Gothic Book"/>
              </a:rPr>
              <a:t>b</a:t>
            </a:r>
            <a:r>
              <a:rPr sz="2000" spc="-10" dirty="0">
                <a:latin typeface="Franklin Gothic Book"/>
                <a:cs typeface="Franklin Gothic Book"/>
              </a:rPr>
              <a:t>y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PACS/SPIRE</a:t>
            </a:r>
            <a:r>
              <a:rPr sz="2000" spc="-5" dirty="0">
                <a:latin typeface="Franklin Gothic Book"/>
                <a:cs typeface="Franklin Gothic Book"/>
              </a:rPr>
              <a:t>,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usable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on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an</a:t>
            </a:r>
            <a:r>
              <a:rPr sz="2000" spc="-10" dirty="0">
                <a:latin typeface="Franklin Gothic Book"/>
                <a:cs typeface="Franklin Gothic Book"/>
              </a:rPr>
              <a:t>y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HIFI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2</a:t>
            </a:r>
            <a:r>
              <a:rPr sz="2000" spc="-15" dirty="0">
                <a:latin typeface="Franklin Gothic Book"/>
                <a:cs typeface="Franklin Gothic Book"/>
              </a:rPr>
              <a:t>D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ma</a:t>
            </a:r>
            <a:r>
              <a:rPr sz="2000" spc="-15" dirty="0">
                <a:latin typeface="Franklin Gothic Book"/>
                <a:cs typeface="Franklin Gothic Book"/>
              </a:rPr>
              <a:t>p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image.</a:t>
            </a:r>
            <a:endParaRPr sz="2000">
              <a:latin typeface="Franklin Gothic Book"/>
              <a:cs typeface="Franklin Gothic Book"/>
            </a:endParaRPr>
          </a:p>
          <a:p>
            <a:pPr marL="320675" indent="-307975">
              <a:lnSpc>
                <a:spcPct val="100000"/>
              </a:lnSpc>
              <a:spcBef>
                <a:spcPts val="480"/>
              </a:spcBef>
              <a:buFont typeface="Franklin Gothic Book"/>
              <a:buChar char="•"/>
              <a:tabLst>
                <a:tab pos="320675" algn="l"/>
              </a:tabLst>
            </a:pPr>
            <a:r>
              <a:rPr sz="2000" spc="-15" dirty="0">
                <a:latin typeface="Franklin Gothic Book"/>
                <a:cs typeface="Franklin Gothic Book"/>
              </a:rPr>
              <a:t>Smoothin</a:t>
            </a:r>
            <a:r>
              <a:rPr sz="2000" spc="-10" dirty="0">
                <a:latin typeface="Franklin Gothic Book"/>
                <a:cs typeface="Franklin Gothic Book"/>
              </a:rPr>
              <a:t>g,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contou</a:t>
            </a:r>
            <a:r>
              <a:rPr sz="2000" spc="-10" dirty="0">
                <a:latin typeface="Franklin Gothic Book"/>
                <a:cs typeface="Franklin Gothic Book"/>
              </a:rPr>
              <a:t>r</a:t>
            </a:r>
            <a:r>
              <a:rPr sz="2000" spc="2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overlays, </a:t>
            </a:r>
            <a:r>
              <a:rPr sz="2000" spc="-15" dirty="0">
                <a:latin typeface="Franklin Gothic Book"/>
                <a:cs typeface="Franklin Gothic Book"/>
              </a:rPr>
              <a:t>source</a:t>
            </a:r>
            <a:r>
              <a:rPr sz="2000" spc="2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fitti</a:t>
            </a:r>
            <a:r>
              <a:rPr sz="2000" spc="-35" dirty="0">
                <a:latin typeface="Franklin Gothic Book"/>
                <a:cs typeface="Franklin Gothic Book"/>
              </a:rPr>
              <a:t>n</a:t>
            </a:r>
            <a:r>
              <a:rPr sz="2000" spc="-10" dirty="0">
                <a:latin typeface="Franklin Gothic Book"/>
                <a:cs typeface="Franklin Gothic Book"/>
              </a:rPr>
              <a:t>g,</a:t>
            </a:r>
            <a:r>
              <a:rPr sz="2000" spc="2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etc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etc.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877" y="2525267"/>
            <a:ext cx="7869173" cy="869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5318" y="2906267"/>
            <a:ext cx="940435" cy="349250"/>
          </a:xfrm>
          <a:custGeom>
            <a:avLst/>
            <a:gdLst/>
            <a:ahLst/>
            <a:cxnLst/>
            <a:rect l="l" t="t" r="r" b="b"/>
            <a:pathLst>
              <a:path w="940434" h="349250">
                <a:moveTo>
                  <a:pt x="480822" y="25146"/>
                </a:moveTo>
                <a:lnTo>
                  <a:pt x="480822" y="5334"/>
                </a:lnTo>
                <a:lnTo>
                  <a:pt x="470175" y="10"/>
                </a:lnTo>
                <a:lnTo>
                  <a:pt x="428792" y="125"/>
                </a:lnTo>
                <a:lnTo>
                  <a:pt x="386402" y="2132"/>
                </a:lnTo>
                <a:lnTo>
                  <a:pt x="335416" y="6828"/>
                </a:lnTo>
                <a:lnTo>
                  <a:pt x="279015" y="14631"/>
                </a:lnTo>
                <a:lnTo>
                  <a:pt x="220377" y="25959"/>
                </a:lnTo>
                <a:lnTo>
                  <a:pt x="162684" y="41229"/>
                </a:lnTo>
                <a:lnTo>
                  <a:pt x="109113" y="60858"/>
                </a:lnTo>
                <a:lnTo>
                  <a:pt x="62847" y="85266"/>
                </a:lnTo>
                <a:lnTo>
                  <a:pt x="27063" y="114868"/>
                </a:lnTo>
                <a:lnTo>
                  <a:pt x="4942" y="150083"/>
                </a:lnTo>
                <a:lnTo>
                  <a:pt x="0" y="169926"/>
                </a:lnTo>
                <a:lnTo>
                  <a:pt x="0" y="174498"/>
                </a:lnTo>
                <a:lnTo>
                  <a:pt x="762" y="179832"/>
                </a:lnTo>
                <a:lnTo>
                  <a:pt x="762" y="185166"/>
                </a:lnTo>
                <a:lnTo>
                  <a:pt x="6927" y="204057"/>
                </a:lnTo>
                <a:lnTo>
                  <a:pt x="17044" y="221552"/>
                </a:lnTo>
                <a:lnTo>
                  <a:pt x="25908" y="231999"/>
                </a:lnTo>
                <a:lnTo>
                  <a:pt x="25908" y="170688"/>
                </a:lnTo>
                <a:lnTo>
                  <a:pt x="30800" y="154301"/>
                </a:lnTo>
                <a:lnTo>
                  <a:pt x="68406" y="111861"/>
                </a:lnTo>
                <a:lnTo>
                  <a:pt x="108604" y="88864"/>
                </a:lnTo>
                <a:lnTo>
                  <a:pt x="157190" y="69823"/>
                </a:lnTo>
                <a:lnTo>
                  <a:pt x="210978" y="54497"/>
                </a:lnTo>
                <a:lnTo>
                  <a:pt x="266786" y="42644"/>
                </a:lnTo>
                <a:lnTo>
                  <a:pt x="321429" y="34024"/>
                </a:lnTo>
                <a:lnTo>
                  <a:pt x="371724" y="28395"/>
                </a:lnTo>
                <a:lnTo>
                  <a:pt x="414486" y="25516"/>
                </a:lnTo>
                <a:lnTo>
                  <a:pt x="459486" y="25114"/>
                </a:lnTo>
                <a:lnTo>
                  <a:pt x="459486" y="19812"/>
                </a:lnTo>
                <a:lnTo>
                  <a:pt x="470154" y="25146"/>
                </a:lnTo>
                <a:lnTo>
                  <a:pt x="480822" y="25146"/>
                </a:lnTo>
                <a:close/>
              </a:path>
              <a:path w="940434" h="349250">
                <a:moveTo>
                  <a:pt x="464805" y="323099"/>
                </a:moveTo>
                <a:lnTo>
                  <a:pt x="413597" y="322701"/>
                </a:lnTo>
                <a:lnTo>
                  <a:pt x="370826" y="319950"/>
                </a:lnTo>
                <a:lnTo>
                  <a:pt x="321147" y="314568"/>
                </a:lnTo>
                <a:lnTo>
                  <a:pt x="267486" y="306285"/>
                </a:lnTo>
                <a:lnTo>
                  <a:pt x="212774" y="294832"/>
                </a:lnTo>
                <a:lnTo>
                  <a:pt x="159937" y="279939"/>
                </a:lnTo>
                <a:lnTo>
                  <a:pt x="111903" y="261338"/>
                </a:lnTo>
                <a:lnTo>
                  <a:pt x="71602" y="238759"/>
                </a:lnTo>
                <a:lnTo>
                  <a:pt x="41961" y="211934"/>
                </a:lnTo>
                <a:lnTo>
                  <a:pt x="25908" y="180594"/>
                </a:lnTo>
                <a:lnTo>
                  <a:pt x="25908" y="231999"/>
                </a:lnTo>
                <a:lnTo>
                  <a:pt x="67356" y="266102"/>
                </a:lnTo>
                <a:lnTo>
                  <a:pt x="113768" y="289633"/>
                </a:lnTo>
                <a:lnTo>
                  <a:pt x="166970" y="308643"/>
                </a:lnTo>
                <a:lnTo>
                  <a:pt x="223952" y="323486"/>
                </a:lnTo>
                <a:lnTo>
                  <a:pt x="281709" y="334518"/>
                </a:lnTo>
                <a:lnTo>
                  <a:pt x="337232" y="342092"/>
                </a:lnTo>
                <a:lnTo>
                  <a:pt x="387514" y="346565"/>
                </a:lnTo>
                <a:lnTo>
                  <a:pt x="428792" y="348270"/>
                </a:lnTo>
                <a:lnTo>
                  <a:pt x="446531" y="348234"/>
                </a:lnTo>
                <a:lnTo>
                  <a:pt x="456438" y="348553"/>
                </a:lnTo>
                <a:lnTo>
                  <a:pt x="456438" y="334518"/>
                </a:lnTo>
                <a:lnTo>
                  <a:pt x="458723" y="329946"/>
                </a:lnTo>
                <a:lnTo>
                  <a:pt x="461009" y="326136"/>
                </a:lnTo>
                <a:lnTo>
                  <a:pt x="464805" y="323099"/>
                </a:lnTo>
                <a:close/>
              </a:path>
              <a:path w="940434" h="349250">
                <a:moveTo>
                  <a:pt x="470154" y="323088"/>
                </a:moveTo>
                <a:lnTo>
                  <a:pt x="464805" y="323099"/>
                </a:lnTo>
                <a:lnTo>
                  <a:pt x="461009" y="326136"/>
                </a:lnTo>
                <a:lnTo>
                  <a:pt x="458723" y="329946"/>
                </a:lnTo>
                <a:lnTo>
                  <a:pt x="456438" y="334518"/>
                </a:lnTo>
                <a:lnTo>
                  <a:pt x="457200" y="339852"/>
                </a:lnTo>
                <a:lnTo>
                  <a:pt x="459486" y="343662"/>
                </a:lnTo>
                <a:lnTo>
                  <a:pt x="460248" y="343662"/>
                </a:lnTo>
                <a:lnTo>
                  <a:pt x="470154" y="323088"/>
                </a:lnTo>
                <a:close/>
              </a:path>
              <a:path w="940434" h="349250">
                <a:moveTo>
                  <a:pt x="914400" y="231482"/>
                </a:moveTo>
                <a:lnTo>
                  <a:pt x="914400" y="178308"/>
                </a:lnTo>
                <a:lnTo>
                  <a:pt x="909623" y="194077"/>
                </a:lnTo>
                <a:lnTo>
                  <a:pt x="901034" y="208794"/>
                </a:lnTo>
                <a:lnTo>
                  <a:pt x="856087" y="246889"/>
                </a:lnTo>
                <a:lnTo>
                  <a:pt x="813837" y="267486"/>
                </a:lnTo>
                <a:lnTo>
                  <a:pt x="765208" y="284475"/>
                </a:lnTo>
                <a:lnTo>
                  <a:pt x="713157" y="298055"/>
                </a:lnTo>
                <a:lnTo>
                  <a:pt x="660641" y="308426"/>
                </a:lnTo>
                <a:lnTo>
                  <a:pt x="610619" y="315787"/>
                </a:lnTo>
                <a:lnTo>
                  <a:pt x="566046" y="320337"/>
                </a:lnTo>
                <a:lnTo>
                  <a:pt x="515873" y="322326"/>
                </a:lnTo>
                <a:lnTo>
                  <a:pt x="493776" y="323062"/>
                </a:lnTo>
                <a:lnTo>
                  <a:pt x="470154" y="323088"/>
                </a:lnTo>
                <a:lnTo>
                  <a:pt x="460248" y="343662"/>
                </a:lnTo>
                <a:lnTo>
                  <a:pt x="459486" y="343662"/>
                </a:lnTo>
                <a:lnTo>
                  <a:pt x="457200" y="339852"/>
                </a:lnTo>
                <a:lnTo>
                  <a:pt x="456438" y="334518"/>
                </a:lnTo>
                <a:lnTo>
                  <a:pt x="456438" y="348553"/>
                </a:lnTo>
                <a:lnTo>
                  <a:pt x="470154" y="348996"/>
                </a:lnTo>
                <a:lnTo>
                  <a:pt x="470154" y="348234"/>
                </a:lnTo>
                <a:lnTo>
                  <a:pt x="480059" y="328422"/>
                </a:lnTo>
                <a:lnTo>
                  <a:pt x="483108" y="332232"/>
                </a:lnTo>
                <a:lnTo>
                  <a:pt x="483870" y="337566"/>
                </a:lnTo>
                <a:lnTo>
                  <a:pt x="483870" y="348234"/>
                </a:lnTo>
                <a:lnTo>
                  <a:pt x="493776" y="348234"/>
                </a:lnTo>
                <a:lnTo>
                  <a:pt x="578618" y="343489"/>
                </a:lnTo>
                <a:lnTo>
                  <a:pt x="654517" y="334751"/>
                </a:lnTo>
                <a:lnTo>
                  <a:pt x="721474" y="322463"/>
                </a:lnTo>
                <a:lnTo>
                  <a:pt x="779490" y="307068"/>
                </a:lnTo>
                <a:lnTo>
                  <a:pt x="828569" y="289011"/>
                </a:lnTo>
                <a:lnTo>
                  <a:pt x="868713" y="268733"/>
                </a:lnTo>
                <a:lnTo>
                  <a:pt x="899923" y="246678"/>
                </a:lnTo>
                <a:lnTo>
                  <a:pt x="914400" y="231482"/>
                </a:lnTo>
                <a:close/>
              </a:path>
              <a:path w="940434" h="349250">
                <a:moveTo>
                  <a:pt x="470154" y="25146"/>
                </a:moveTo>
                <a:lnTo>
                  <a:pt x="459486" y="19812"/>
                </a:lnTo>
                <a:lnTo>
                  <a:pt x="461772" y="22860"/>
                </a:lnTo>
                <a:lnTo>
                  <a:pt x="465559" y="25132"/>
                </a:lnTo>
                <a:lnTo>
                  <a:pt x="470154" y="25146"/>
                </a:lnTo>
                <a:close/>
              </a:path>
              <a:path w="940434" h="349250">
                <a:moveTo>
                  <a:pt x="465559" y="25132"/>
                </a:moveTo>
                <a:lnTo>
                  <a:pt x="461772" y="22860"/>
                </a:lnTo>
                <a:lnTo>
                  <a:pt x="459486" y="19812"/>
                </a:lnTo>
                <a:lnTo>
                  <a:pt x="459486" y="25114"/>
                </a:lnTo>
                <a:lnTo>
                  <a:pt x="465559" y="25132"/>
                </a:lnTo>
                <a:close/>
              </a:path>
              <a:path w="940434" h="349250">
                <a:moveTo>
                  <a:pt x="483870" y="337566"/>
                </a:moveTo>
                <a:lnTo>
                  <a:pt x="483108" y="332232"/>
                </a:lnTo>
                <a:lnTo>
                  <a:pt x="480059" y="328422"/>
                </a:lnTo>
                <a:lnTo>
                  <a:pt x="470154" y="348234"/>
                </a:lnTo>
                <a:lnTo>
                  <a:pt x="475869" y="348234"/>
                </a:lnTo>
                <a:lnTo>
                  <a:pt x="479298" y="345948"/>
                </a:lnTo>
                <a:lnTo>
                  <a:pt x="481584" y="342138"/>
                </a:lnTo>
                <a:lnTo>
                  <a:pt x="483870" y="337566"/>
                </a:lnTo>
                <a:close/>
              </a:path>
              <a:path w="940434" h="349250">
                <a:moveTo>
                  <a:pt x="475869" y="348234"/>
                </a:moveTo>
                <a:lnTo>
                  <a:pt x="470154" y="348234"/>
                </a:lnTo>
                <a:lnTo>
                  <a:pt x="470154" y="348996"/>
                </a:lnTo>
                <a:lnTo>
                  <a:pt x="474726" y="348996"/>
                </a:lnTo>
                <a:lnTo>
                  <a:pt x="475869" y="348234"/>
                </a:lnTo>
                <a:close/>
              </a:path>
              <a:path w="940434" h="349250">
                <a:moveTo>
                  <a:pt x="480822" y="5334"/>
                </a:moveTo>
                <a:lnTo>
                  <a:pt x="478536" y="1524"/>
                </a:lnTo>
                <a:lnTo>
                  <a:pt x="473964" y="0"/>
                </a:lnTo>
                <a:lnTo>
                  <a:pt x="470175" y="10"/>
                </a:lnTo>
                <a:lnTo>
                  <a:pt x="480822" y="5334"/>
                </a:lnTo>
                <a:close/>
              </a:path>
              <a:path w="940434" h="349250">
                <a:moveTo>
                  <a:pt x="939979" y="174288"/>
                </a:moveTo>
                <a:lnTo>
                  <a:pt x="922059" y="125272"/>
                </a:lnTo>
                <a:lnTo>
                  <a:pt x="868460" y="79788"/>
                </a:lnTo>
                <a:lnTo>
                  <a:pt x="828287" y="59480"/>
                </a:lnTo>
                <a:lnTo>
                  <a:pt x="779201" y="41384"/>
                </a:lnTo>
                <a:lnTo>
                  <a:pt x="721205" y="25945"/>
                </a:lnTo>
                <a:lnTo>
                  <a:pt x="654300" y="13606"/>
                </a:lnTo>
                <a:lnTo>
                  <a:pt x="578490" y="4809"/>
                </a:lnTo>
                <a:lnTo>
                  <a:pt x="493776" y="0"/>
                </a:lnTo>
                <a:lnTo>
                  <a:pt x="473964" y="0"/>
                </a:lnTo>
                <a:lnTo>
                  <a:pt x="478536" y="1524"/>
                </a:lnTo>
                <a:lnTo>
                  <a:pt x="480822" y="5334"/>
                </a:lnTo>
                <a:lnTo>
                  <a:pt x="480822" y="25146"/>
                </a:lnTo>
                <a:lnTo>
                  <a:pt x="493776" y="25146"/>
                </a:lnTo>
                <a:lnTo>
                  <a:pt x="516636" y="25908"/>
                </a:lnTo>
                <a:lnTo>
                  <a:pt x="566814" y="28451"/>
                </a:lnTo>
                <a:lnTo>
                  <a:pt x="611472" y="33179"/>
                </a:lnTo>
                <a:lnTo>
                  <a:pt x="661606" y="40612"/>
                </a:lnTo>
                <a:lnTo>
                  <a:pt x="714224" y="50990"/>
                </a:lnTo>
                <a:lnTo>
                  <a:pt x="766336" y="64554"/>
                </a:lnTo>
                <a:lnTo>
                  <a:pt x="814952" y="81544"/>
                </a:lnTo>
                <a:lnTo>
                  <a:pt x="857082" y="102199"/>
                </a:lnTo>
                <a:lnTo>
                  <a:pt x="889734" y="126760"/>
                </a:lnTo>
                <a:lnTo>
                  <a:pt x="914400" y="171450"/>
                </a:lnTo>
                <a:lnTo>
                  <a:pt x="914400" y="231482"/>
                </a:lnTo>
                <a:lnTo>
                  <a:pt x="922203" y="223290"/>
                </a:lnTo>
                <a:lnTo>
                  <a:pt x="935554" y="199013"/>
                </a:lnTo>
                <a:lnTo>
                  <a:pt x="939979" y="174288"/>
                </a:lnTo>
                <a:close/>
              </a:path>
              <a:path w="940434" h="349250">
                <a:moveTo>
                  <a:pt x="483870" y="348234"/>
                </a:moveTo>
                <a:lnTo>
                  <a:pt x="483870" y="337566"/>
                </a:lnTo>
                <a:lnTo>
                  <a:pt x="481584" y="342138"/>
                </a:lnTo>
                <a:lnTo>
                  <a:pt x="479298" y="345948"/>
                </a:lnTo>
                <a:lnTo>
                  <a:pt x="475869" y="348234"/>
                </a:lnTo>
                <a:lnTo>
                  <a:pt x="483870" y="34823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6219" y="2955035"/>
            <a:ext cx="595630" cy="440055"/>
          </a:xfrm>
          <a:custGeom>
            <a:avLst/>
            <a:gdLst/>
            <a:ahLst/>
            <a:cxnLst/>
            <a:rect l="l" t="t" r="r" b="b"/>
            <a:pathLst>
              <a:path w="595629" h="440054">
                <a:moveTo>
                  <a:pt x="231647" y="422909"/>
                </a:moveTo>
                <a:lnTo>
                  <a:pt x="231647" y="0"/>
                </a:lnTo>
                <a:lnTo>
                  <a:pt x="0" y="166115"/>
                </a:lnTo>
                <a:lnTo>
                  <a:pt x="231647" y="422909"/>
                </a:lnTo>
                <a:close/>
              </a:path>
              <a:path w="595629" h="440054">
                <a:moveTo>
                  <a:pt x="595075" y="439673"/>
                </a:moveTo>
                <a:lnTo>
                  <a:pt x="521981" y="353139"/>
                </a:lnTo>
                <a:lnTo>
                  <a:pt x="468739" y="301081"/>
                </a:lnTo>
                <a:lnTo>
                  <a:pt x="412955" y="254475"/>
                </a:lnTo>
                <a:lnTo>
                  <a:pt x="354759" y="213596"/>
                </a:lnTo>
                <a:lnTo>
                  <a:pt x="294279" y="178717"/>
                </a:lnTo>
                <a:lnTo>
                  <a:pt x="231647" y="150113"/>
                </a:lnTo>
                <a:lnTo>
                  <a:pt x="231647" y="272795"/>
                </a:lnTo>
                <a:lnTo>
                  <a:pt x="290104" y="299391"/>
                </a:lnTo>
                <a:lnTo>
                  <a:pt x="346755" y="331485"/>
                </a:lnTo>
                <a:lnTo>
                  <a:pt x="401486" y="368859"/>
                </a:lnTo>
                <a:lnTo>
                  <a:pt x="454182" y="411297"/>
                </a:lnTo>
                <a:lnTo>
                  <a:pt x="484517" y="439673"/>
                </a:lnTo>
                <a:lnTo>
                  <a:pt x="595075" y="43967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3266" y="2942082"/>
            <a:ext cx="624840" cy="452755"/>
          </a:xfrm>
          <a:custGeom>
            <a:avLst/>
            <a:gdLst/>
            <a:ahLst/>
            <a:cxnLst/>
            <a:rect l="l" t="t" r="r" b="b"/>
            <a:pathLst>
              <a:path w="624840" h="452754">
                <a:moveTo>
                  <a:pt x="257555" y="154838"/>
                </a:moveTo>
                <a:lnTo>
                  <a:pt x="257555" y="8381"/>
                </a:lnTo>
                <a:lnTo>
                  <a:pt x="254507" y="4571"/>
                </a:lnTo>
                <a:lnTo>
                  <a:pt x="250697" y="2285"/>
                </a:lnTo>
                <a:lnTo>
                  <a:pt x="246125" y="0"/>
                </a:lnTo>
                <a:lnTo>
                  <a:pt x="241553" y="0"/>
                </a:lnTo>
                <a:lnTo>
                  <a:pt x="5333" y="168401"/>
                </a:lnTo>
                <a:lnTo>
                  <a:pt x="0" y="177545"/>
                </a:lnTo>
                <a:lnTo>
                  <a:pt x="0" y="181355"/>
                </a:lnTo>
                <a:lnTo>
                  <a:pt x="761" y="184403"/>
                </a:lnTo>
                <a:lnTo>
                  <a:pt x="3047" y="187451"/>
                </a:lnTo>
                <a:lnTo>
                  <a:pt x="19811" y="205974"/>
                </a:lnTo>
                <a:lnTo>
                  <a:pt x="19811" y="188975"/>
                </a:lnTo>
                <a:lnTo>
                  <a:pt x="22097" y="170687"/>
                </a:lnTo>
                <a:lnTo>
                  <a:pt x="31287" y="180811"/>
                </a:lnTo>
                <a:lnTo>
                  <a:pt x="231647" y="38259"/>
                </a:lnTo>
                <a:lnTo>
                  <a:pt x="231647" y="13715"/>
                </a:lnTo>
                <a:lnTo>
                  <a:pt x="252221" y="23621"/>
                </a:lnTo>
                <a:lnTo>
                  <a:pt x="252221" y="152598"/>
                </a:lnTo>
                <a:lnTo>
                  <a:pt x="257555" y="154838"/>
                </a:lnTo>
                <a:close/>
              </a:path>
              <a:path w="624840" h="452754">
                <a:moveTo>
                  <a:pt x="31287" y="180811"/>
                </a:moveTo>
                <a:lnTo>
                  <a:pt x="22097" y="170687"/>
                </a:lnTo>
                <a:lnTo>
                  <a:pt x="19811" y="188975"/>
                </a:lnTo>
                <a:lnTo>
                  <a:pt x="31287" y="180811"/>
                </a:lnTo>
                <a:close/>
              </a:path>
              <a:path w="624840" h="452754">
                <a:moveTo>
                  <a:pt x="254507" y="426719"/>
                </a:moveTo>
                <a:lnTo>
                  <a:pt x="31287" y="180811"/>
                </a:lnTo>
                <a:lnTo>
                  <a:pt x="19811" y="188975"/>
                </a:lnTo>
                <a:lnTo>
                  <a:pt x="19811" y="205974"/>
                </a:lnTo>
                <a:lnTo>
                  <a:pt x="231647" y="440036"/>
                </a:lnTo>
                <a:lnTo>
                  <a:pt x="231647" y="435863"/>
                </a:lnTo>
                <a:lnTo>
                  <a:pt x="254507" y="426719"/>
                </a:lnTo>
                <a:close/>
              </a:path>
              <a:path w="624840" h="452754">
                <a:moveTo>
                  <a:pt x="252221" y="23621"/>
                </a:moveTo>
                <a:lnTo>
                  <a:pt x="231647" y="13715"/>
                </a:lnTo>
                <a:lnTo>
                  <a:pt x="231647" y="38259"/>
                </a:lnTo>
                <a:lnTo>
                  <a:pt x="252221" y="23621"/>
                </a:lnTo>
                <a:close/>
              </a:path>
              <a:path w="624840" h="452754">
                <a:moveTo>
                  <a:pt x="252221" y="152598"/>
                </a:moveTo>
                <a:lnTo>
                  <a:pt x="252221" y="23621"/>
                </a:lnTo>
                <a:lnTo>
                  <a:pt x="231647" y="38259"/>
                </a:lnTo>
                <a:lnTo>
                  <a:pt x="231647" y="168401"/>
                </a:lnTo>
                <a:lnTo>
                  <a:pt x="234695" y="172973"/>
                </a:lnTo>
                <a:lnTo>
                  <a:pt x="240029" y="174497"/>
                </a:lnTo>
                <a:lnTo>
                  <a:pt x="249935" y="178945"/>
                </a:lnTo>
                <a:lnTo>
                  <a:pt x="249935" y="151637"/>
                </a:lnTo>
                <a:lnTo>
                  <a:pt x="252221" y="152598"/>
                </a:lnTo>
                <a:close/>
              </a:path>
              <a:path w="624840" h="452754">
                <a:moveTo>
                  <a:pt x="516339" y="452627"/>
                </a:moveTo>
                <a:lnTo>
                  <a:pt x="470113" y="410111"/>
                </a:lnTo>
                <a:lnTo>
                  <a:pt x="412711" y="365091"/>
                </a:lnTo>
                <a:lnTo>
                  <a:pt x="351780" y="325030"/>
                </a:lnTo>
                <a:lnTo>
                  <a:pt x="287273" y="290321"/>
                </a:lnTo>
                <a:lnTo>
                  <a:pt x="249935" y="274319"/>
                </a:lnTo>
                <a:lnTo>
                  <a:pt x="246125" y="272795"/>
                </a:lnTo>
                <a:lnTo>
                  <a:pt x="241553" y="272795"/>
                </a:lnTo>
                <a:lnTo>
                  <a:pt x="233933" y="277367"/>
                </a:lnTo>
                <a:lnTo>
                  <a:pt x="231647" y="281939"/>
                </a:lnTo>
                <a:lnTo>
                  <a:pt x="231647" y="401536"/>
                </a:lnTo>
                <a:lnTo>
                  <a:pt x="240029" y="410770"/>
                </a:lnTo>
                <a:lnTo>
                  <a:pt x="240029" y="297941"/>
                </a:lnTo>
                <a:lnTo>
                  <a:pt x="257555" y="285749"/>
                </a:lnTo>
                <a:lnTo>
                  <a:pt x="257555" y="305399"/>
                </a:lnTo>
                <a:lnTo>
                  <a:pt x="275843" y="313181"/>
                </a:lnTo>
                <a:lnTo>
                  <a:pt x="339085" y="347182"/>
                </a:lnTo>
                <a:lnTo>
                  <a:pt x="398800" y="386486"/>
                </a:lnTo>
                <a:lnTo>
                  <a:pt x="455038" y="430703"/>
                </a:lnTo>
                <a:lnTo>
                  <a:pt x="478793" y="452627"/>
                </a:lnTo>
                <a:lnTo>
                  <a:pt x="516339" y="452627"/>
                </a:lnTo>
                <a:close/>
              </a:path>
              <a:path w="624840" h="452754">
                <a:moveTo>
                  <a:pt x="254507" y="445769"/>
                </a:moveTo>
                <a:lnTo>
                  <a:pt x="254507" y="426719"/>
                </a:lnTo>
                <a:lnTo>
                  <a:pt x="231647" y="435863"/>
                </a:lnTo>
                <a:lnTo>
                  <a:pt x="231647" y="440036"/>
                </a:lnTo>
                <a:lnTo>
                  <a:pt x="235457" y="444245"/>
                </a:lnTo>
                <a:lnTo>
                  <a:pt x="238505" y="448055"/>
                </a:lnTo>
                <a:lnTo>
                  <a:pt x="244601" y="449579"/>
                </a:lnTo>
                <a:lnTo>
                  <a:pt x="249173" y="447293"/>
                </a:lnTo>
                <a:lnTo>
                  <a:pt x="254507" y="445769"/>
                </a:lnTo>
                <a:close/>
              </a:path>
              <a:path w="624840" h="452754">
                <a:moveTo>
                  <a:pt x="257555" y="305399"/>
                </a:moveTo>
                <a:lnTo>
                  <a:pt x="257555" y="285749"/>
                </a:lnTo>
                <a:lnTo>
                  <a:pt x="240029" y="297941"/>
                </a:lnTo>
                <a:lnTo>
                  <a:pt x="257555" y="305399"/>
                </a:lnTo>
                <a:close/>
              </a:path>
              <a:path w="624840" h="452754">
                <a:moveTo>
                  <a:pt x="257555" y="441197"/>
                </a:moveTo>
                <a:lnTo>
                  <a:pt x="257555" y="305399"/>
                </a:lnTo>
                <a:lnTo>
                  <a:pt x="240029" y="297941"/>
                </a:lnTo>
                <a:lnTo>
                  <a:pt x="240029" y="410770"/>
                </a:lnTo>
                <a:lnTo>
                  <a:pt x="254507" y="426719"/>
                </a:lnTo>
                <a:lnTo>
                  <a:pt x="254507" y="445769"/>
                </a:lnTo>
                <a:lnTo>
                  <a:pt x="257555" y="441197"/>
                </a:lnTo>
                <a:close/>
              </a:path>
              <a:path w="624840" h="452754">
                <a:moveTo>
                  <a:pt x="624840" y="452627"/>
                </a:moveTo>
                <a:lnTo>
                  <a:pt x="587130" y="405291"/>
                </a:lnTo>
                <a:lnTo>
                  <a:pt x="542721" y="355795"/>
                </a:lnTo>
                <a:lnTo>
                  <a:pt x="495257" y="309327"/>
                </a:lnTo>
                <a:lnTo>
                  <a:pt x="444659" y="266252"/>
                </a:lnTo>
                <a:lnTo>
                  <a:pt x="390847" y="226929"/>
                </a:lnTo>
                <a:lnTo>
                  <a:pt x="326135" y="186689"/>
                </a:lnTo>
                <a:lnTo>
                  <a:pt x="288035" y="167639"/>
                </a:lnTo>
                <a:lnTo>
                  <a:pt x="249935" y="151637"/>
                </a:lnTo>
                <a:lnTo>
                  <a:pt x="257555" y="163067"/>
                </a:lnTo>
                <a:lnTo>
                  <a:pt x="257555" y="182366"/>
                </a:lnTo>
                <a:lnTo>
                  <a:pt x="314705" y="209549"/>
                </a:lnTo>
                <a:lnTo>
                  <a:pt x="350519" y="230885"/>
                </a:lnTo>
                <a:lnTo>
                  <a:pt x="408622" y="270437"/>
                </a:lnTo>
                <a:lnTo>
                  <a:pt x="463094" y="314504"/>
                </a:lnTo>
                <a:lnTo>
                  <a:pt x="514025" y="362625"/>
                </a:lnTo>
                <a:lnTo>
                  <a:pt x="561502" y="414339"/>
                </a:lnTo>
                <a:lnTo>
                  <a:pt x="592719" y="452627"/>
                </a:lnTo>
                <a:lnTo>
                  <a:pt x="624840" y="452627"/>
                </a:lnTo>
                <a:close/>
              </a:path>
              <a:path w="624840" h="452754">
                <a:moveTo>
                  <a:pt x="257555" y="182366"/>
                </a:moveTo>
                <a:lnTo>
                  <a:pt x="257555" y="163067"/>
                </a:lnTo>
                <a:lnTo>
                  <a:pt x="249935" y="151637"/>
                </a:lnTo>
                <a:lnTo>
                  <a:pt x="249935" y="178945"/>
                </a:lnTo>
                <a:lnTo>
                  <a:pt x="257555" y="18236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6854" y="2615183"/>
            <a:ext cx="939800" cy="349250"/>
          </a:xfrm>
          <a:custGeom>
            <a:avLst/>
            <a:gdLst/>
            <a:ahLst/>
            <a:cxnLst/>
            <a:rect l="l" t="t" r="r" b="b"/>
            <a:pathLst>
              <a:path w="939800" h="349250">
                <a:moveTo>
                  <a:pt x="480059" y="25490"/>
                </a:moveTo>
                <a:lnTo>
                  <a:pt x="480059" y="5334"/>
                </a:lnTo>
                <a:lnTo>
                  <a:pt x="469393" y="0"/>
                </a:lnTo>
                <a:lnTo>
                  <a:pt x="428948" y="15"/>
                </a:lnTo>
                <a:lnTo>
                  <a:pt x="387073" y="1951"/>
                </a:lnTo>
                <a:lnTo>
                  <a:pt x="336272" y="6707"/>
                </a:lnTo>
                <a:lnTo>
                  <a:pt x="279407" y="14699"/>
                </a:lnTo>
                <a:lnTo>
                  <a:pt x="220102" y="26266"/>
                </a:lnTo>
                <a:lnTo>
                  <a:pt x="161705" y="41770"/>
                </a:lnTo>
                <a:lnTo>
                  <a:pt x="107568" y="61571"/>
                </a:lnTo>
                <a:lnTo>
                  <a:pt x="61041" y="86030"/>
                </a:lnTo>
                <a:lnTo>
                  <a:pt x="25473" y="115508"/>
                </a:lnTo>
                <a:lnTo>
                  <a:pt x="4215" y="150366"/>
                </a:lnTo>
                <a:lnTo>
                  <a:pt x="0" y="169926"/>
                </a:lnTo>
                <a:lnTo>
                  <a:pt x="0" y="179832"/>
                </a:lnTo>
                <a:lnTo>
                  <a:pt x="762" y="185166"/>
                </a:lnTo>
                <a:lnTo>
                  <a:pt x="6585" y="204126"/>
                </a:lnTo>
                <a:lnTo>
                  <a:pt x="16438" y="221665"/>
                </a:lnTo>
                <a:lnTo>
                  <a:pt x="25146" y="232092"/>
                </a:lnTo>
                <a:lnTo>
                  <a:pt x="25146" y="170688"/>
                </a:lnTo>
                <a:lnTo>
                  <a:pt x="30303" y="154220"/>
                </a:lnTo>
                <a:lnTo>
                  <a:pt x="68362" y="111703"/>
                </a:lnTo>
                <a:lnTo>
                  <a:pt x="108641" y="88756"/>
                </a:lnTo>
                <a:lnTo>
                  <a:pt x="157186" y="69814"/>
                </a:lnTo>
                <a:lnTo>
                  <a:pt x="210864" y="54606"/>
                </a:lnTo>
                <a:lnTo>
                  <a:pt x="266761" y="42826"/>
                </a:lnTo>
                <a:lnTo>
                  <a:pt x="321079" y="34316"/>
                </a:lnTo>
                <a:lnTo>
                  <a:pt x="371347" y="28693"/>
                </a:lnTo>
                <a:lnTo>
                  <a:pt x="414209" y="25727"/>
                </a:lnTo>
                <a:lnTo>
                  <a:pt x="458723" y="25148"/>
                </a:lnTo>
                <a:lnTo>
                  <a:pt x="458723" y="19812"/>
                </a:lnTo>
                <a:lnTo>
                  <a:pt x="469393" y="25146"/>
                </a:lnTo>
                <a:lnTo>
                  <a:pt x="480059" y="25490"/>
                </a:lnTo>
                <a:close/>
              </a:path>
              <a:path w="939800" h="349250">
                <a:moveTo>
                  <a:pt x="463940" y="323674"/>
                </a:moveTo>
                <a:lnTo>
                  <a:pt x="445770" y="323088"/>
                </a:lnTo>
                <a:lnTo>
                  <a:pt x="428948" y="323167"/>
                </a:lnTo>
                <a:lnTo>
                  <a:pt x="413117" y="322768"/>
                </a:lnTo>
                <a:lnTo>
                  <a:pt x="370406" y="320019"/>
                </a:lnTo>
                <a:lnTo>
                  <a:pt x="320625" y="314591"/>
                </a:lnTo>
                <a:lnTo>
                  <a:pt x="266540" y="306191"/>
                </a:lnTo>
                <a:lnTo>
                  <a:pt x="211802" y="294698"/>
                </a:lnTo>
                <a:lnTo>
                  <a:pt x="158736" y="279734"/>
                </a:lnTo>
                <a:lnTo>
                  <a:pt x="110549" y="261091"/>
                </a:lnTo>
                <a:lnTo>
                  <a:pt x="70230" y="238520"/>
                </a:lnTo>
                <a:lnTo>
                  <a:pt x="40767" y="211771"/>
                </a:lnTo>
                <a:lnTo>
                  <a:pt x="25146" y="180594"/>
                </a:lnTo>
                <a:lnTo>
                  <a:pt x="25146" y="232092"/>
                </a:lnTo>
                <a:lnTo>
                  <a:pt x="66342" y="266228"/>
                </a:lnTo>
                <a:lnTo>
                  <a:pt x="112730" y="289707"/>
                </a:lnTo>
                <a:lnTo>
                  <a:pt x="166036" y="308652"/>
                </a:lnTo>
                <a:lnTo>
                  <a:pt x="223190" y="323447"/>
                </a:lnTo>
                <a:lnTo>
                  <a:pt x="281127" y="334477"/>
                </a:lnTo>
                <a:lnTo>
                  <a:pt x="336777" y="342128"/>
                </a:lnTo>
                <a:lnTo>
                  <a:pt x="387346" y="346800"/>
                </a:lnTo>
                <a:lnTo>
                  <a:pt x="428948" y="348831"/>
                </a:lnTo>
                <a:lnTo>
                  <a:pt x="445770" y="348996"/>
                </a:lnTo>
                <a:lnTo>
                  <a:pt x="455676" y="348996"/>
                </a:lnTo>
                <a:lnTo>
                  <a:pt x="455676" y="334518"/>
                </a:lnTo>
                <a:lnTo>
                  <a:pt x="457962" y="330708"/>
                </a:lnTo>
                <a:lnTo>
                  <a:pt x="460248" y="326136"/>
                </a:lnTo>
                <a:lnTo>
                  <a:pt x="463940" y="323674"/>
                </a:lnTo>
                <a:close/>
              </a:path>
              <a:path w="939800" h="349250">
                <a:moveTo>
                  <a:pt x="469392" y="323850"/>
                </a:moveTo>
                <a:lnTo>
                  <a:pt x="463940" y="323674"/>
                </a:lnTo>
                <a:lnTo>
                  <a:pt x="460248" y="326136"/>
                </a:lnTo>
                <a:lnTo>
                  <a:pt x="457962" y="330708"/>
                </a:lnTo>
                <a:lnTo>
                  <a:pt x="455676" y="334518"/>
                </a:lnTo>
                <a:lnTo>
                  <a:pt x="456438" y="339852"/>
                </a:lnTo>
                <a:lnTo>
                  <a:pt x="459486" y="343662"/>
                </a:lnTo>
                <a:lnTo>
                  <a:pt x="469392" y="323850"/>
                </a:lnTo>
                <a:close/>
              </a:path>
              <a:path w="939800" h="349250">
                <a:moveTo>
                  <a:pt x="469392" y="348996"/>
                </a:moveTo>
                <a:lnTo>
                  <a:pt x="469392" y="323850"/>
                </a:lnTo>
                <a:lnTo>
                  <a:pt x="459486" y="343662"/>
                </a:lnTo>
                <a:lnTo>
                  <a:pt x="456438" y="339852"/>
                </a:lnTo>
                <a:lnTo>
                  <a:pt x="455676" y="334518"/>
                </a:lnTo>
                <a:lnTo>
                  <a:pt x="455676" y="348996"/>
                </a:lnTo>
                <a:lnTo>
                  <a:pt x="469392" y="348996"/>
                </a:lnTo>
                <a:close/>
              </a:path>
              <a:path w="939800" h="349250">
                <a:moveTo>
                  <a:pt x="469392" y="25146"/>
                </a:moveTo>
                <a:lnTo>
                  <a:pt x="458723" y="19812"/>
                </a:lnTo>
                <a:lnTo>
                  <a:pt x="461009" y="22860"/>
                </a:lnTo>
                <a:lnTo>
                  <a:pt x="465581" y="25146"/>
                </a:lnTo>
                <a:lnTo>
                  <a:pt x="469392" y="25146"/>
                </a:lnTo>
                <a:close/>
              </a:path>
              <a:path w="939800" h="349250">
                <a:moveTo>
                  <a:pt x="469392" y="25146"/>
                </a:moveTo>
                <a:lnTo>
                  <a:pt x="465581" y="25146"/>
                </a:lnTo>
                <a:lnTo>
                  <a:pt x="461009" y="22860"/>
                </a:lnTo>
                <a:lnTo>
                  <a:pt x="458723" y="19812"/>
                </a:lnTo>
                <a:lnTo>
                  <a:pt x="458723" y="25148"/>
                </a:lnTo>
                <a:lnTo>
                  <a:pt x="469392" y="25146"/>
                </a:lnTo>
                <a:close/>
              </a:path>
              <a:path w="939800" h="349250">
                <a:moveTo>
                  <a:pt x="914400" y="230941"/>
                </a:moveTo>
                <a:lnTo>
                  <a:pt x="914400" y="175260"/>
                </a:lnTo>
                <a:lnTo>
                  <a:pt x="913638" y="178308"/>
                </a:lnTo>
                <a:lnTo>
                  <a:pt x="909175" y="193998"/>
                </a:lnTo>
                <a:lnTo>
                  <a:pt x="874027" y="234883"/>
                </a:lnTo>
                <a:lnTo>
                  <a:pt x="836156" y="257347"/>
                </a:lnTo>
                <a:lnTo>
                  <a:pt x="790270" y="276163"/>
                </a:lnTo>
                <a:lnTo>
                  <a:pt x="739392" y="291507"/>
                </a:lnTo>
                <a:lnTo>
                  <a:pt x="686543" y="303557"/>
                </a:lnTo>
                <a:lnTo>
                  <a:pt x="634744" y="312487"/>
                </a:lnTo>
                <a:lnTo>
                  <a:pt x="587019" y="318474"/>
                </a:lnTo>
                <a:lnTo>
                  <a:pt x="546388" y="321695"/>
                </a:lnTo>
                <a:lnTo>
                  <a:pt x="515873" y="322326"/>
                </a:lnTo>
                <a:lnTo>
                  <a:pt x="493014" y="323063"/>
                </a:lnTo>
                <a:lnTo>
                  <a:pt x="464820" y="323088"/>
                </a:lnTo>
                <a:lnTo>
                  <a:pt x="463940" y="323674"/>
                </a:lnTo>
                <a:lnTo>
                  <a:pt x="469392" y="323850"/>
                </a:lnTo>
                <a:lnTo>
                  <a:pt x="469392" y="348996"/>
                </a:lnTo>
                <a:lnTo>
                  <a:pt x="479298" y="328422"/>
                </a:lnTo>
                <a:lnTo>
                  <a:pt x="480059" y="328422"/>
                </a:lnTo>
                <a:lnTo>
                  <a:pt x="482345" y="332232"/>
                </a:lnTo>
                <a:lnTo>
                  <a:pt x="483108" y="337566"/>
                </a:lnTo>
                <a:lnTo>
                  <a:pt x="483108" y="348553"/>
                </a:lnTo>
                <a:lnTo>
                  <a:pt x="493014" y="348234"/>
                </a:lnTo>
                <a:lnTo>
                  <a:pt x="577827" y="343575"/>
                </a:lnTo>
                <a:lnTo>
                  <a:pt x="653706" y="334907"/>
                </a:lnTo>
                <a:lnTo>
                  <a:pt x="720651" y="322673"/>
                </a:lnTo>
                <a:lnTo>
                  <a:pt x="778664" y="307318"/>
                </a:lnTo>
                <a:lnTo>
                  <a:pt x="827745" y="289287"/>
                </a:lnTo>
                <a:lnTo>
                  <a:pt x="867896" y="269025"/>
                </a:lnTo>
                <a:lnTo>
                  <a:pt x="899118" y="246975"/>
                </a:lnTo>
                <a:lnTo>
                  <a:pt x="914400" y="230941"/>
                </a:lnTo>
                <a:close/>
              </a:path>
              <a:path w="939800" h="349250">
                <a:moveTo>
                  <a:pt x="483108" y="337566"/>
                </a:moveTo>
                <a:lnTo>
                  <a:pt x="482345" y="332232"/>
                </a:lnTo>
                <a:lnTo>
                  <a:pt x="480059" y="328422"/>
                </a:lnTo>
                <a:lnTo>
                  <a:pt x="479298" y="328422"/>
                </a:lnTo>
                <a:lnTo>
                  <a:pt x="469392" y="348996"/>
                </a:lnTo>
                <a:lnTo>
                  <a:pt x="474196" y="348841"/>
                </a:lnTo>
                <a:lnTo>
                  <a:pt x="478536" y="345948"/>
                </a:lnTo>
                <a:lnTo>
                  <a:pt x="480822" y="342138"/>
                </a:lnTo>
                <a:lnTo>
                  <a:pt x="483108" y="337566"/>
                </a:lnTo>
                <a:close/>
              </a:path>
              <a:path w="939800" h="349250">
                <a:moveTo>
                  <a:pt x="474196" y="348841"/>
                </a:moveTo>
                <a:lnTo>
                  <a:pt x="469392" y="348996"/>
                </a:lnTo>
                <a:lnTo>
                  <a:pt x="473964" y="348996"/>
                </a:lnTo>
                <a:lnTo>
                  <a:pt x="474196" y="348841"/>
                </a:lnTo>
                <a:close/>
              </a:path>
              <a:path w="939800" h="349250">
                <a:moveTo>
                  <a:pt x="480059" y="5334"/>
                </a:moveTo>
                <a:lnTo>
                  <a:pt x="477773" y="2286"/>
                </a:lnTo>
                <a:lnTo>
                  <a:pt x="473964" y="0"/>
                </a:lnTo>
                <a:lnTo>
                  <a:pt x="469393" y="0"/>
                </a:lnTo>
                <a:lnTo>
                  <a:pt x="480059" y="5334"/>
                </a:lnTo>
                <a:close/>
              </a:path>
              <a:path w="939800" h="349250">
                <a:moveTo>
                  <a:pt x="939222" y="174550"/>
                </a:moveTo>
                <a:lnTo>
                  <a:pt x="921335" y="125482"/>
                </a:lnTo>
                <a:lnTo>
                  <a:pt x="867761" y="79936"/>
                </a:lnTo>
                <a:lnTo>
                  <a:pt x="827595" y="59596"/>
                </a:lnTo>
                <a:lnTo>
                  <a:pt x="778510" y="41469"/>
                </a:lnTo>
                <a:lnTo>
                  <a:pt x="720508" y="26002"/>
                </a:lnTo>
                <a:lnTo>
                  <a:pt x="653591" y="13638"/>
                </a:lnTo>
                <a:lnTo>
                  <a:pt x="577759" y="4822"/>
                </a:lnTo>
                <a:lnTo>
                  <a:pt x="493014" y="0"/>
                </a:lnTo>
                <a:lnTo>
                  <a:pt x="473964" y="0"/>
                </a:lnTo>
                <a:lnTo>
                  <a:pt x="477773" y="2286"/>
                </a:lnTo>
                <a:lnTo>
                  <a:pt x="480059" y="5334"/>
                </a:lnTo>
                <a:lnTo>
                  <a:pt x="480059" y="25490"/>
                </a:lnTo>
                <a:lnTo>
                  <a:pt x="492252" y="25883"/>
                </a:lnTo>
                <a:lnTo>
                  <a:pt x="515873" y="25908"/>
                </a:lnTo>
                <a:lnTo>
                  <a:pt x="529848" y="26238"/>
                </a:lnTo>
                <a:lnTo>
                  <a:pt x="587486" y="30623"/>
                </a:lnTo>
                <a:lnTo>
                  <a:pt x="635264" y="36685"/>
                </a:lnTo>
                <a:lnTo>
                  <a:pt x="687029" y="45548"/>
                </a:lnTo>
                <a:lnTo>
                  <a:pt x="739787" y="57459"/>
                </a:lnTo>
                <a:lnTo>
                  <a:pt x="790543" y="72668"/>
                </a:lnTo>
                <a:lnTo>
                  <a:pt x="836301" y="91423"/>
                </a:lnTo>
                <a:lnTo>
                  <a:pt x="874066" y="113973"/>
                </a:lnTo>
                <a:lnTo>
                  <a:pt x="909175" y="155455"/>
                </a:lnTo>
                <a:lnTo>
                  <a:pt x="914400" y="175260"/>
                </a:lnTo>
                <a:lnTo>
                  <a:pt x="914400" y="230941"/>
                </a:lnTo>
                <a:lnTo>
                  <a:pt x="921412" y="223583"/>
                </a:lnTo>
                <a:lnTo>
                  <a:pt x="934779" y="199293"/>
                </a:lnTo>
                <a:lnTo>
                  <a:pt x="939222" y="174550"/>
                </a:lnTo>
                <a:close/>
              </a:path>
              <a:path w="939800" h="349250">
                <a:moveTo>
                  <a:pt x="483108" y="348553"/>
                </a:moveTo>
                <a:lnTo>
                  <a:pt x="483108" y="337566"/>
                </a:lnTo>
                <a:lnTo>
                  <a:pt x="480822" y="342138"/>
                </a:lnTo>
                <a:lnTo>
                  <a:pt x="478536" y="345948"/>
                </a:lnTo>
                <a:lnTo>
                  <a:pt x="474196" y="348841"/>
                </a:lnTo>
                <a:lnTo>
                  <a:pt x="483108" y="34855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8877" y="3394709"/>
            <a:ext cx="7869173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40737" y="3394709"/>
            <a:ext cx="440055" cy="979169"/>
          </a:xfrm>
          <a:custGeom>
            <a:avLst/>
            <a:gdLst/>
            <a:ahLst/>
            <a:cxnLst/>
            <a:rect l="l" t="t" r="r" b="b"/>
            <a:pathLst>
              <a:path w="440054" h="979170">
                <a:moveTo>
                  <a:pt x="439973" y="979170"/>
                </a:moveTo>
                <a:lnTo>
                  <a:pt x="430870" y="863572"/>
                </a:lnTo>
                <a:lnTo>
                  <a:pt x="418251" y="767486"/>
                </a:lnTo>
                <a:lnTo>
                  <a:pt x="401533" y="673560"/>
                </a:lnTo>
                <a:lnTo>
                  <a:pt x="380846" y="582069"/>
                </a:lnTo>
                <a:lnTo>
                  <a:pt x="356320" y="493286"/>
                </a:lnTo>
                <a:lnTo>
                  <a:pt x="328085" y="407487"/>
                </a:lnTo>
                <a:lnTo>
                  <a:pt x="296269" y="324945"/>
                </a:lnTo>
                <a:lnTo>
                  <a:pt x="261004" y="245935"/>
                </a:lnTo>
                <a:lnTo>
                  <a:pt x="222418" y="170731"/>
                </a:lnTo>
                <a:lnTo>
                  <a:pt x="180641" y="99608"/>
                </a:lnTo>
                <a:lnTo>
                  <a:pt x="135803" y="32840"/>
                </a:lnTo>
                <a:lnTo>
                  <a:pt x="110557" y="0"/>
                </a:lnTo>
                <a:lnTo>
                  <a:pt x="0" y="0"/>
                </a:lnTo>
                <a:lnTo>
                  <a:pt x="20212" y="18907"/>
                </a:lnTo>
                <a:lnTo>
                  <a:pt x="68496" y="70820"/>
                </a:lnTo>
                <a:lnTo>
                  <a:pt x="114402" y="127145"/>
                </a:lnTo>
                <a:lnTo>
                  <a:pt x="157817" y="187665"/>
                </a:lnTo>
                <a:lnTo>
                  <a:pt x="198626" y="252163"/>
                </a:lnTo>
                <a:lnTo>
                  <a:pt x="236715" y="320421"/>
                </a:lnTo>
                <a:lnTo>
                  <a:pt x="271969" y="392222"/>
                </a:lnTo>
                <a:lnTo>
                  <a:pt x="304274" y="467349"/>
                </a:lnTo>
                <a:lnTo>
                  <a:pt x="333516" y="545586"/>
                </a:lnTo>
                <a:lnTo>
                  <a:pt x="359580" y="626714"/>
                </a:lnTo>
                <a:lnTo>
                  <a:pt x="382352" y="710517"/>
                </a:lnTo>
                <a:lnTo>
                  <a:pt x="401718" y="796777"/>
                </a:lnTo>
                <a:lnTo>
                  <a:pt x="417564" y="885278"/>
                </a:lnTo>
                <a:lnTo>
                  <a:pt x="429775" y="975802"/>
                </a:lnTo>
                <a:lnTo>
                  <a:pt x="430084" y="979170"/>
                </a:lnTo>
                <a:lnTo>
                  <a:pt x="439973" y="979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2058" y="3394709"/>
            <a:ext cx="471805" cy="979169"/>
          </a:xfrm>
          <a:custGeom>
            <a:avLst/>
            <a:gdLst/>
            <a:ahLst/>
            <a:cxnLst/>
            <a:rect l="l" t="t" r="r" b="b"/>
            <a:pathLst>
              <a:path w="471804" h="979170">
                <a:moveTo>
                  <a:pt x="446015" y="979170"/>
                </a:moveTo>
                <a:lnTo>
                  <a:pt x="443307" y="939080"/>
                </a:lnTo>
                <a:lnTo>
                  <a:pt x="436368" y="861822"/>
                </a:lnTo>
                <a:lnTo>
                  <a:pt x="429510" y="803148"/>
                </a:lnTo>
                <a:lnTo>
                  <a:pt x="421725" y="752834"/>
                </a:lnTo>
                <a:lnTo>
                  <a:pt x="402864" y="668421"/>
                </a:lnTo>
                <a:lnTo>
                  <a:pt x="381271" y="594609"/>
                </a:lnTo>
                <a:lnTo>
                  <a:pt x="356650" y="521462"/>
                </a:lnTo>
                <a:lnTo>
                  <a:pt x="328958" y="449370"/>
                </a:lnTo>
                <a:lnTo>
                  <a:pt x="298146" y="378723"/>
                </a:lnTo>
                <a:lnTo>
                  <a:pt x="264171" y="309913"/>
                </a:lnTo>
                <a:lnTo>
                  <a:pt x="226987" y="243329"/>
                </a:lnTo>
                <a:lnTo>
                  <a:pt x="186547" y="179363"/>
                </a:lnTo>
                <a:lnTo>
                  <a:pt x="142806" y="118405"/>
                </a:lnTo>
                <a:lnTo>
                  <a:pt x="95718" y="60845"/>
                </a:lnTo>
                <a:lnTo>
                  <a:pt x="45238" y="7075"/>
                </a:lnTo>
                <a:lnTo>
                  <a:pt x="37546" y="0"/>
                </a:lnTo>
                <a:lnTo>
                  <a:pt x="0" y="0"/>
                </a:lnTo>
                <a:lnTo>
                  <a:pt x="29053" y="26816"/>
                </a:lnTo>
                <a:lnTo>
                  <a:pt x="78478" y="79692"/>
                </a:lnTo>
                <a:lnTo>
                  <a:pt x="124569" y="136313"/>
                </a:lnTo>
                <a:lnTo>
                  <a:pt x="167371" y="196289"/>
                </a:lnTo>
                <a:lnTo>
                  <a:pt x="206934" y="259232"/>
                </a:lnTo>
                <a:lnTo>
                  <a:pt x="243304" y="324751"/>
                </a:lnTo>
                <a:lnTo>
                  <a:pt x="276529" y="392458"/>
                </a:lnTo>
                <a:lnTo>
                  <a:pt x="306657" y="461963"/>
                </a:lnTo>
                <a:lnTo>
                  <a:pt x="333736" y="532875"/>
                </a:lnTo>
                <a:lnTo>
                  <a:pt x="357812" y="604807"/>
                </a:lnTo>
                <a:lnTo>
                  <a:pt x="378933" y="677368"/>
                </a:lnTo>
                <a:lnTo>
                  <a:pt x="397147" y="750168"/>
                </a:lnTo>
                <a:lnTo>
                  <a:pt x="412501" y="822819"/>
                </a:lnTo>
                <a:lnTo>
                  <a:pt x="425044" y="894931"/>
                </a:lnTo>
                <a:lnTo>
                  <a:pt x="434822" y="966115"/>
                </a:lnTo>
                <a:lnTo>
                  <a:pt x="436141" y="979170"/>
                </a:lnTo>
                <a:lnTo>
                  <a:pt x="446015" y="979170"/>
                </a:lnTo>
                <a:close/>
              </a:path>
              <a:path w="471804" h="979170">
                <a:moveTo>
                  <a:pt x="471277" y="979170"/>
                </a:moveTo>
                <a:lnTo>
                  <a:pt x="466483" y="905921"/>
                </a:lnTo>
                <a:lnTo>
                  <a:pt x="462516" y="863550"/>
                </a:lnTo>
                <a:lnTo>
                  <a:pt x="457547" y="820847"/>
                </a:lnTo>
                <a:lnTo>
                  <a:pt x="445512" y="741426"/>
                </a:lnTo>
                <a:lnTo>
                  <a:pt x="434822" y="683398"/>
                </a:lnTo>
                <a:lnTo>
                  <a:pt x="423568" y="629093"/>
                </a:lnTo>
                <a:lnTo>
                  <a:pt x="410461" y="574059"/>
                </a:lnTo>
                <a:lnTo>
                  <a:pt x="395677" y="519108"/>
                </a:lnTo>
                <a:lnTo>
                  <a:pt x="379370" y="464937"/>
                </a:lnTo>
                <a:lnTo>
                  <a:pt x="361692" y="412242"/>
                </a:lnTo>
                <a:lnTo>
                  <a:pt x="342642" y="361188"/>
                </a:lnTo>
                <a:lnTo>
                  <a:pt x="322830" y="310896"/>
                </a:lnTo>
                <a:lnTo>
                  <a:pt x="301494" y="262890"/>
                </a:lnTo>
                <a:lnTo>
                  <a:pt x="272481" y="203194"/>
                </a:lnTo>
                <a:lnTo>
                  <a:pt x="240845" y="144539"/>
                </a:lnTo>
                <a:lnTo>
                  <a:pt x="206509" y="87287"/>
                </a:lnTo>
                <a:lnTo>
                  <a:pt x="169394" y="31798"/>
                </a:lnTo>
                <a:lnTo>
                  <a:pt x="146047" y="0"/>
                </a:lnTo>
                <a:lnTo>
                  <a:pt x="113926" y="0"/>
                </a:lnTo>
                <a:lnTo>
                  <a:pt x="126820" y="16554"/>
                </a:lnTo>
                <a:lnTo>
                  <a:pt x="147641" y="45005"/>
                </a:lnTo>
                <a:lnTo>
                  <a:pt x="186869" y="103678"/>
                </a:lnTo>
                <a:lnTo>
                  <a:pt x="222951" y="164327"/>
                </a:lnTo>
                <a:lnTo>
                  <a:pt x="255975" y="226490"/>
                </a:lnTo>
                <a:lnTo>
                  <a:pt x="286029" y="289706"/>
                </a:lnTo>
                <a:lnTo>
                  <a:pt x="319782" y="370332"/>
                </a:lnTo>
                <a:lnTo>
                  <a:pt x="338070" y="420624"/>
                </a:lnTo>
                <a:lnTo>
                  <a:pt x="359950" y="488627"/>
                </a:lnTo>
                <a:lnTo>
                  <a:pt x="374354" y="537463"/>
                </a:lnTo>
                <a:lnTo>
                  <a:pt x="391444" y="603152"/>
                </a:lnTo>
                <a:lnTo>
                  <a:pt x="406242" y="669399"/>
                </a:lnTo>
                <a:lnTo>
                  <a:pt x="416521" y="722781"/>
                </a:lnTo>
                <a:lnTo>
                  <a:pt x="421477" y="742507"/>
                </a:lnTo>
                <a:lnTo>
                  <a:pt x="437154" y="816476"/>
                </a:lnTo>
                <a:lnTo>
                  <a:pt x="449941" y="889938"/>
                </a:lnTo>
                <a:lnTo>
                  <a:pt x="459884" y="962502"/>
                </a:lnTo>
                <a:lnTo>
                  <a:pt x="461555" y="979170"/>
                </a:lnTo>
                <a:lnTo>
                  <a:pt x="471277" y="979170"/>
                </a:lnTo>
                <a:close/>
              </a:path>
              <a:path w="471804" h="979170">
                <a:moveTo>
                  <a:pt x="461555" y="979170"/>
                </a:moveTo>
                <a:lnTo>
                  <a:pt x="449941" y="889938"/>
                </a:lnTo>
                <a:lnTo>
                  <a:pt x="437154" y="816476"/>
                </a:lnTo>
                <a:lnTo>
                  <a:pt x="421477" y="742507"/>
                </a:lnTo>
                <a:lnTo>
                  <a:pt x="416521" y="722781"/>
                </a:lnTo>
                <a:lnTo>
                  <a:pt x="421725" y="752834"/>
                </a:lnTo>
                <a:lnTo>
                  <a:pt x="427036" y="786359"/>
                </a:lnTo>
                <a:lnTo>
                  <a:pt x="436368" y="861822"/>
                </a:lnTo>
                <a:lnTo>
                  <a:pt x="443307" y="939080"/>
                </a:lnTo>
                <a:lnTo>
                  <a:pt x="446015" y="979170"/>
                </a:lnTo>
                <a:lnTo>
                  <a:pt x="461555" y="97917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8877" y="4373879"/>
            <a:ext cx="7869173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7426" y="437387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880"/>
                </a:lnTo>
              </a:path>
            </a:pathLst>
          </a:custGeom>
          <a:ln w="14477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00513" y="4495800"/>
            <a:ext cx="184150" cy="857250"/>
          </a:xfrm>
          <a:custGeom>
            <a:avLst/>
            <a:gdLst/>
            <a:ahLst/>
            <a:cxnLst/>
            <a:rect l="l" t="t" r="r" b="b"/>
            <a:pathLst>
              <a:path w="184150" h="857250">
                <a:moveTo>
                  <a:pt x="183823" y="122682"/>
                </a:moveTo>
                <a:lnTo>
                  <a:pt x="183823" y="0"/>
                </a:lnTo>
                <a:lnTo>
                  <a:pt x="180742" y="117798"/>
                </a:lnTo>
                <a:lnTo>
                  <a:pt x="171661" y="232976"/>
                </a:lnTo>
                <a:lnTo>
                  <a:pt x="156819" y="345162"/>
                </a:lnTo>
                <a:lnTo>
                  <a:pt x="136457" y="453987"/>
                </a:lnTo>
                <a:lnTo>
                  <a:pt x="110813" y="559081"/>
                </a:lnTo>
                <a:lnTo>
                  <a:pt x="80130" y="660075"/>
                </a:lnTo>
                <a:lnTo>
                  <a:pt x="44645" y="756599"/>
                </a:lnTo>
                <a:lnTo>
                  <a:pt x="4600" y="848282"/>
                </a:lnTo>
                <a:lnTo>
                  <a:pt x="0" y="857249"/>
                </a:lnTo>
                <a:lnTo>
                  <a:pt x="52744" y="857249"/>
                </a:lnTo>
                <a:lnTo>
                  <a:pt x="80130" y="782757"/>
                </a:lnTo>
                <a:lnTo>
                  <a:pt x="110813" y="681763"/>
                </a:lnTo>
                <a:lnTo>
                  <a:pt x="136457" y="576669"/>
                </a:lnTo>
                <a:lnTo>
                  <a:pt x="156819" y="467844"/>
                </a:lnTo>
                <a:lnTo>
                  <a:pt x="171661" y="355658"/>
                </a:lnTo>
                <a:lnTo>
                  <a:pt x="180742" y="240480"/>
                </a:lnTo>
                <a:lnTo>
                  <a:pt x="183823" y="122682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86432" y="4373879"/>
            <a:ext cx="210820" cy="979169"/>
          </a:xfrm>
          <a:custGeom>
            <a:avLst/>
            <a:gdLst/>
            <a:ahLst/>
            <a:cxnLst/>
            <a:rect l="l" t="t" r="r" b="b"/>
            <a:pathLst>
              <a:path w="210820" h="979170">
                <a:moveTo>
                  <a:pt x="185143" y="183613"/>
                </a:moveTo>
                <a:lnTo>
                  <a:pt x="184306" y="183638"/>
                </a:lnTo>
                <a:lnTo>
                  <a:pt x="184187" y="195072"/>
                </a:lnTo>
                <a:lnTo>
                  <a:pt x="180377" y="267462"/>
                </a:lnTo>
                <a:lnTo>
                  <a:pt x="176331" y="320048"/>
                </a:lnTo>
                <a:lnTo>
                  <a:pt x="170929" y="372961"/>
                </a:lnTo>
                <a:lnTo>
                  <a:pt x="164149" y="426098"/>
                </a:lnTo>
                <a:lnTo>
                  <a:pt x="155966" y="479356"/>
                </a:lnTo>
                <a:lnTo>
                  <a:pt x="146358" y="532632"/>
                </a:lnTo>
                <a:lnTo>
                  <a:pt x="135301" y="585824"/>
                </a:lnTo>
                <a:lnTo>
                  <a:pt x="122772" y="638829"/>
                </a:lnTo>
                <a:lnTo>
                  <a:pt x="108748" y="691544"/>
                </a:lnTo>
                <a:lnTo>
                  <a:pt x="93205" y="743866"/>
                </a:lnTo>
                <a:lnTo>
                  <a:pt x="76121" y="795694"/>
                </a:lnTo>
                <a:lnTo>
                  <a:pt x="57472" y="846924"/>
                </a:lnTo>
                <a:lnTo>
                  <a:pt x="37235" y="897454"/>
                </a:lnTo>
                <a:lnTo>
                  <a:pt x="15386" y="947180"/>
                </a:lnTo>
                <a:lnTo>
                  <a:pt x="0" y="979170"/>
                </a:lnTo>
                <a:lnTo>
                  <a:pt x="28237" y="979170"/>
                </a:lnTo>
                <a:lnTo>
                  <a:pt x="59744" y="909332"/>
                </a:lnTo>
                <a:lnTo>
                  <a:pt x="80359" y="857897"/>
                </a:lnTo>
                <a:lnTo>
                  <a:pt x="99367" y="805738"/>
                </a:lnTo>
                <a:lnTo>
                  <a:pt x="116786" y="752972"/>
                </a:lnTo>
                <a:lnTo>
                  <a:pt x="132638" y="699712"/>
                </a:lnTo>
                <a:lnTo>
                  <a:pt x="146944" y="646076"/>
                </a:lnTo>
                <a:lnTo>
                  <a:pt x="155993" y="601980"/>
                </a:lnTo>
                <a:lnTo>
                  <a:pt x="165899" y="532638"/>
                </a:lnTo>
                <a:lnTo>
                  <a:pt x="174281" y="462534"/>
                </a:lnTo>
                <a:lnTo>
                  <a:pt x="180377" y="390906"/>
                </a:lnTo>
                <a:lnTo>
                  <a:pt x="184187" y="318516"/>
                </a:lnTo>
                <a:lnTo>
                  <a:pt x="185143" y="183613"/>
                </a:lnTo>
                <a:close/>
              </a:path>
              <a:path w="210820" h="979170">
                <a:moveTo>
                  <a:pt x="210095" y="244602"/>
                </a:moveTo>
                <a:lnTo>
                  <a:pt x="210095" y="121920"/>
                </a:lnTo>
                <a:lnTo>
                  <a:pt x="209333" y="196596"/>
                </a:lnTo>
                <a:lnTo>
                  <a:pt x="205523" y="269748"/>
                </a:lnTo>
                <a:lnTo>
                  <a:pt x="201463" y="322794"/>
                </a:lnTo>
                <a:lnTo>
                  <a:pt x="196001" y="376272"/>
                </a:lnTo>
                <a:lnTo>
                  <a:pt x="189117" y="430064"/>
                </a:lnTo>
                <a:lnTo>
                  <a:pt x="180790" y="484056"/>
                </a:lnTo>
                <a:lnTo>
                  <a:pt x="170999" y="538132"/>
                </a:lnTo>
                <a:lnTo>
                  <a:pt x="159724" y="592177"/>
                </a:lnTo>
                <a:lnTo>
                  <a:pt x="152238" y="623749"/>
                </a:lnTo>
                <a:lnTo>
                  <a:pt x="144588" y="668110"/>
                </a:lnTo>
                <a:lnTo>
                  <a:pt x="129977" y="735988"/>
                </a:lnTo>
                <a:lnTo>
                  <a:pt x="112158" y="805095"/>
                </a:lnTo>
                <a:lnTo>
                  <a:pt x="91129" y="874914"/>
                </a:lnTo>
                <a:lnTo>
                  <a:pt x="66888" y="944928"/>
                </a:lnTo>
                <a:lnTo>
                  <a:pt x="53398" y="979170"/>
                </a:lnTo>
                <a:lnTo>
                  <a:pt x="80486" y="979170"/>
                </a:lnTo>
                <a:lnTo>
                  <a:pt x="107028" y="905993"/>
                </a:lnTo>
                <a:lnTo>
                  <a:pt x="130922" y="830189"/>
                </a:lnTo>
                <a:lnTo>
                  <a:pt x="151330" y="754687"/>
                </a:lnTo>
                <a:lnTo>
                  <a:pt x="168268" y="680055"/>
                </a:lnTo>
                <a:lnTo>
                  <a:pt x="181755" y="606865"/>
                </a:lnTo>
                <a:lnTo>
                  <a:pt x="191807" y="535686"/>
                </a:lnTo>
                <a:lnTo>
                  <a:pt x="199427" y="464820"/>
                </a:lnTo>
                <a:lnTo>
                  <a:pt x="205523" y="392430"/>
                </a:lnTo>
                <a:lnTo>
                  <a:pt x="209333" y="318516"/>
                </a:lnTo>
                <a:lnTo>
                  <a:pt x="210095" y="244602"/>
                </a:lnTo>
                <a:close/>
              </a:path>
              <a:path w="210820" h="979170">
                <a:moveTo>
                  <a:pt x="209333" y="196596"/>
                </a:moveTo>
                <a:lnTo>
                  <a:pt x="209333" y="182880"/>
                </a:lnTo>
                <a:lnTo>
                  <a:pt x="185143" y="183613"/>
                </a:lnTo>
                <a:lnTo>
                  <a:pt x="184187" y="318516"/>
                </a:lnTo>
                <a:lnTo>
                  <a:pt x="180377" y="390906"/>
                </a:lnTo>
                <a:lnTo>
                  <a:pt x="174281" y="462534"/>
                </a:lnTo>
                <a:lnTo>
                  <a:pt x="165899" y="532638"/>
                </a:lnTo>
                <a:lnTo>
                  <a:pt x="155993" y="601980"/>
                </a:lnTo>
                <a:lnTo>
                  <a:pt x="152238" y="623749"/>
                </a:lnTo>
                <a:lnTo>
                  <a:pt x="159724" y="592177"/>
                </a:lnTo>
                <a:lnTo>
                  <a:pt x="170999" y="538132"/>
                </a:lnTo>
                <a:lnTo>
                  <a:pt x="180790" y="484056"/>
                </a:lnTo>
                <a:lnTo>
                  <a:pt x="189117" y="430064"/>
                </a:lnTo>
                <a:lnTo>
                  <a:pt x="196001" y="376272"/>
                </a:lnTo>
                <a:lnTo>
                  <a:pt x="201463" y="322794"/>
                </a:lnTo>
                <a:lnTo>
                  <a:pt x="205523" y="269748"/>
                </a:lnTo>
                <a:lnTo>
                  <a:pt x="209333" y="196596"/>
                </a:lnTo>
                <a:close/>
              </a:path>
              <a:path w="210820" h="979170">
                <a:moveTo>
                  <a:pt x="185186" y="121920"/>
                </a:moveTo>
                <a:lnTo>
                  <a:pt x="184467" y="72823"/>
                </a:lnTo>
                <a:lnTo>
                  <a:pt x="183306" y="34976"/>
                </a:lnTo>
                <a:lnTo>
                  <a:pt x="181641" y="0"/>
                </a:lnTo>
                <a:lnTo>
                  <a:pt x="171768" y="0"/>
                </a:lnTo>
                <a:lnTo>
                  <a:pt x="177509" y="56810"/>
                </a:lnTo>
                <a:lnTo>
                  <a:pt x="181901" y="124968"/>
                </a:lnTo>
                <a:lnTo>
                  <a:pt x="184187" y="183642"/>
                </a:lnTo>
                <a:lnTo>
                  <a:pt x="184949" y="121920"/>
                </a:lnTo>
                <a:lnTo>
                  <a:pt x="185186" y="121920"/>
                </a:lnTo>
                <a:close/>
              </a:path>
              <a:path w="210820" h="979170">
                <a:moveTo>
                  <a:pt x="185249" y="183609"/>
                </a:moveTo>
                <a:lnTo>
                  <a:pt x="185249" y="129787"/>
                </a:lnTo>
                <a:lnTo>
                  <a:pt x="185143" y="183613"/>
                </a:lnTo>
                <a:close/>
              </a:path>
              <a:path w="210820" h="979170">
                <a:moveTo>
                  <a:pt x="209333" y="182880"/>
                </a:moveTo>
                <a:lnTo>
                  <a:pt x="207047" y="124206"/>
                </a:lnTo>
                <a:lnTo>
                  <a:pt x="206903" y="121935"/>
                </a:lnTo>
                <a:lnTo>
                  <a:pt x="185186" y="121920"/>
                </a:lnTo>
                <a:lnTo>
                  <a:pt x="185249" y="183609"/>
                </a:lnTo>
                <a:lnTo>
                  <a:pt x="209333" y="182880"/>
                </a:lnTo>
                <a:close/>
              </a:path>
              <a:path w="210820" h="979170">
                <a:moveTo>
                  <a:pt x="210448" y="137318"/>
                </a:moveTo>
                <a:lnTo>
                  <a:pt x="209564" y="73957"/>
                </a:lnTo>
                <a:lnTo>
                  <a:pt x="208309" y="31918"/>
                </a:lnTo>
                <a:lnTo>
                  <a:pt x="206903" y="0"/>
                </a:lnTo>
                <a:lnTo>
                  <a:pt x="197181" y="0"/>
                </a:lnTo>
                <a:lnTo>
                  <a:pt x="202655" y="54608"/>
                </a:lnTo>
                <a:lnTo>
                  <a:pt x="206902" y="121920"/>
                </a:lnTo>
                <a:lnTo>
                  <a:pt x="210095" y="121920"/>
                </a:lnTo>
                <a:lnTo>
                  <a:pt x="210095" y="244602"/>
                </a:lnTo>
                <a:lnTo>
                  <a:pt x="210448" y="137318"/>
                </a:lnTo>
                <a:close/>
              </a:path>
              <a:path w="210820" h="979170">
                <a:moveTo>
                  <a:pt x="210095" y="121920"/>
                </a:moveTo>
                <a:lnTo>
                  <a:pt x="206902" y="121920"/>
                </a:lnTo>
                <a:lnTo>
                  <a:pt x="207047" y="124206"/>
                </a:lnTo>
                <a:lnTo>
                  <a:pt x="209333" y="182880"/>
                </a:lnTo>
                <a:lnTo>
                  <a:pt x="209333" y="196596"/>
                </a:lnTo>
                <a:lnTo>
                  <a:pt x="210095" y="1219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8877" y="5353050"/>
            <a:ext cx="7869173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77228" y="5801865"/>
            <a:ext cx="940435" cy="284480"/>
          </a:xfrm>
          <a:custGeom>
            <a:avLst/>
            <a:gdLst/>
            <a:ahLst/>
            <a:cxnLst/>
            <a:rect l="l" t="t" r="r" b="b"/>
            <a:pathLst>
              <a:path w="940434" h="284479">
                <a:moveTo>
                  <a:pt x="940012" y="141944"/>
                </a:moveTo>
                <a:lnTo>
                  <a:pt x="921966" y="101761"/>
                </a:lnTo>
                <a:lnTo>
                  <a:pt x="868201" y="64534"/>
                </a:lnTo>
                <a:lnTo>
                  <a:pt x="827938" y="47949"/>
                </a:lnTo>
                <a:lnTo>
                  <a:pt x="778760" y="33205"/>
                </a:lnTo>
                <a:lnTo>
                  <a:pt x="720673" y="20670"/>
                </a:lnTo>
                <a:lnTo>
                  <a:pt x="653683" y="10713"/>
                </a:lnTo>
                <a:lnTo>
                  <a:pt x="577795" y="3701"/>
                </a:lnTo>
                <a:lnTo>
                  <a:pt x="493014" y="2"/>
                </a:lnTo>
                <a:lnTo>
                  <a:pt x="429188" y="21"/>
                </a:lnTo>
                <a:lnTo>
                  <a:pt x="369309" y="2705"/>
                </a:lnTo>
                <a:lnTo>
                  <a:pt x="316021" y="7379"/>
                </a:lnTo>
                <a:lnTo>
                  <a:pt x="257526" y="14780"/>
                </a:lnTo>
                <a:lnTo>
                  <a:pt x="197443" y="25291"/>
                </a:lnTo>
                <a:lnTo>
                  <a:pt x="139396" y="39296"/>
                </a:lnTo>
                <a:lnTo>
                  <a:pt x="86857" y="57246"/>
                </a:lnTo>
                <a:lnTo>
                  <a:pt x="43896" y="79321"/>
                </a:lnTo>
                <a:lnTo>
                  <a:pt x="13686" y="106108"/>
                </a:lnTo>
                <a:lnTo>
                  <a:pt x="0" y="137924"/>
                </a:lnTo>
                <a:lnTo>
                  <a:pt x="0" y="147068"/>
                </a:lnTo>
                <a:lnTo>
                  <a:pt x="762" y="151640"/>
                </a:lnTo>
                <a:lnTo>
                  <a:pt x="1524" y="155450"/>
                </a:lnTo>
                <a:lnTo>
                  <a:pt x="3048" y="160784"/>
                </a:lnTo>
                <a:lnTo>
                  <a:pt x="6096" y="166880"/>
                </a:lnTo>
                <a:lnTo>
                  <a:pt x="6096" y="167642"/>
                </a:lnTo>
                <a:lnTo>
                  <a:pt x="6858" y="168404"/>
                </a:lnTo>
                <a:lnTo>
                  <a:pt x="12192" y="176024"/>
                </a:lnTo>
                <a:lnTo>
                  <a:pt x="24044" y="188758"/>
                </a:lnTo>
                <a:lnTo>
                  <a:pt x="25146" y="189652"/>
                </a:lnTo>
                <a:lnTo>
                  <a:pt x="25146" y="139448"/>
                </a:lnTo>
                <a:lnTo>
                  <a:pt x="26091" y="136111"/>
                </a:lnTo>
                <a:lnTo>
                  <a:pt x="60060" y="99397"/>
                </a:lnTo>
                <a:lnTo>
                  <a:pt x="99884" y="79544"/>
                </a:lnTo>
                <a:lnTo>
                  <a:pt x="150114" y="62486"/>
                </a:lnTo>
                <a:lnTo>
                  <a:pt x="190661" y="52324"/>
                </a:lnTo>
                <a:lnTo>
                  <a:pt x="230691" y="44321"/>
                </a:lnTo>
                <a:lnTo>
                  <a:pt x="271651" y="37928"/>
                </a:lnTo>
                <a:lnTo>
                  <a:pt x="312866" y="33053"/>
                </a:lnTo>
                <a:lnTo>
                  <a:pt x="354189" y="29491"/>
                </a:lnTo>
                <a:lnTo>
                  <a:pt x="395476" y="27035"/>
                </a:lnTo>
                <a:lnTo>
                  <a:pt x="445770" y="25173"/>
                </a:lnTo>
                <a:lnTo>
                  <a:pt x="493014" y="25148"/>
                </a:lnTo>
                <a:lnTo>
                  <a:pt x="516636" y="25910"/>
                </a:lnTo>
                <a:lnTo>
                  <a:pt x="528924" y="26022"/>
                </a:lnTo>
                <a:lnTo>
                  <a:pt x="582979" y="29023"/>
                </a:lnTo>
                <a:lnTo>
                  <a:pt x="629470" y="33516"/>
                </a:lnTo>
                <a:lnTo>
                  <a:pt x="680710" y="40259"/>
                </a:lnTo>
                <a:lnTo>
                  <a:pt x="733601" y="49470"/>
                </a:lnTo>
                <a:lnTo>
                  <a:pt x="785045" y="61369"/>
                </a:lnTo>
                <a:lnTo>
                  <a:pt x="831945" y="76173"/>
                </a:lnTo>
                <a:lnTo>
                  <a:pt x="871202" y="94102"/>
                </a:lnTo>
                <a:lnTo>
                  <a:pt x="908983" y="127334"/>
                </a:lnTo>
                <a:lnTo>
                  <a:pt x="914400" y="140210"/>
                </a:lnTo>
                <a:lnTo>
                  <a:pt x="914400" y="188941"/>
                </a:lnTo>
                <a:lnTo>
                  <a:pt x="922299" y="182140"/>
                </a:lnTo>
                <a:lnTo>
                  <a:pt x="935628" y="162224"/>
                </a:lnTo>
                <a:lnTo>
                  <a:pt x="940012" y="141944"/>
                </a:lnTo>
                <a:close/>
              </a:path>
              <a:path w="940434" h="284479">
                <a:moveTo>
                  <a:pt x="29538" y="156571"/>
                </a:moveTo>
                <a:lnTo>
                  <a:pt x="26670" y="150116"/>
                </a:lnTo>
                <a:lnTo>
                  <a:pt x="25908" y="148592"/>
                </a:lnTo>
                <a:lnTo>
                  <a:pt x="25146" y="145544"/>
                </a:lnTo>
                <a:lnTo>
                  <a:pt x="25146" y="189652"/>
                </a:lnTo>
                <a:lnTo>
                  <a:pt x="28194" y="192125"/>
                </a:lnTo>
                <a:lnTo>
                  <a:pt x="28194" y="154688"/>
                </a:lnTo>
                <a:lnTo>
                  <a:pt x="29538" y="156571"/>
                </a:lnTo>
                <a:close/>
              </a:path>
              <a:path w="940434" h="284479">
                <a:moveTo>
                  <a:pt x="29718" y="156974"/>
                </a:moveTo>
                <a:lnTo>
                  <a:pt x="29538" y="156571"/>
                </a:lnTo>
                <a:lnTo>
                  <a:pt x="28194" y="154688"/>
                </a:lnTo>
                <a:lnTo>
                  <a:pt x="29718" y="156974"/>
                </a:lnTo>
                <a:close/>
              </a:path>
              <a:path w="940434" h="284479">
                <a:moveTo>
                  <a:pt x="29718" y="193362"/>
                </a:moveTo>
                <a:lnTo>
                  <a:pt x="29718" y="156974"/>
                </a:lnTo>
                <a:lnTo>
                  <a:pt x="28194" y="154688"/>
                </a:lnTo>
                <a:lnTo>
                  <a:pt x="28194" y="192125"/>
                </a:lnTo>
                <a:lnTo>
                  <a:pt x="29718" y="193362"/>
                </a:lnTo>
                <a:close/>
              </a:path>
              <a:path w="940434" h="284479">
                <a:moveTo>
                  <a:pt x="464058" y="259082"/>
                </a:moveTo>
                <a:lnTo>
                  <a:pt x="413765" y="258209"/>
                </a:lnTo>
                <a:lnTo>
                  <a:pt x="373855" y="256047"/>
                </a:lnTo>
                <a:lnTo>
                  <a:pt x="327954" y="252289"/>
                </a:lnTo>
                <a:lnTo>
                  <a:pt x="278590" y="246693"/>
                </a:lnTo>
                <a:lnTo>
                  <a:pt x="227456" y="238907"/>
                </a:lnTo>
                <a:lnTo>
                  <a:pt x="178210" y="228949"/>
                </a:lnTo>
                <a:lnTo>
                  <a:pt x="131563" y="216285"/>
                </a:lnTo>
                <a:lnTo>
                  <a:pt x="90190" y="200748"/>
                </a:lnTo>
                <a:lnTo>
                  <a:pt x="56275" y="182080"/>
                </a:lnTo>
                <a:lnTo>
                  <a:pt x="29538" y="156571"/>
                </a:lnTo>
                <a:lnTo>
                  <a:pt x="29718" y="156974"/>
                </a:lnTo>
                <a:lnTo>
                  <a:pt x="38501" y="200490"/>
                </a:lnTo>
                <a:lnTo>
                  <a:pt x="74185" y="221104"/>
                </a:lnTo>
                <a:lnTo>
                  <a:pt x="117149" y="238173"/>
                </a:lnTo>
                <a:lnTo>
                  <a:pt x="165297" y="252005"/>
                </a:lnTo>
                <a:lnTo>
                  <a:pt x="216536" y="262906"/>
                </a:lnTo>
                <a:lnTo>
                  <a:pt x="268770" y="271186"/>
                </a:lnTo>
                <a:lnTo>
                  <a:pt x="319905" y="277150"/>
                </a:lnTo>
                <a:lnTo>
                  <a:pt x="367847" y="281107"/>
                </a:lnTo>
                <a:lnTo>
                  <a:pt x="410500" y="283364"/>
                </a:lnTo>
                <a:lnTo>
                  <a:pt x="445770" y="284228"/>
                </a:lnTo>
                <a:lnTo>
                  <a:pt x="455676" y="284228"/>
                </a:lnTo>
                <a:lnTo>
                  <a:pt x="455676" y="273560"/>
                </a:lnTo>
                <a:lnTo>
                  <a:pt x="458723" y="262892"/>
                </a:lnTo>
                <a:lnTo>
                  <a:pt x="464058" y="259082"/>
                </a:lnTo>
                <a:close/>
              </a:path>
              <a:path w="940434" h="284479">
                <a:moveTo>
                  <a:pt x="470154" y="259082"/>
                </a:moveTo>
                <a:lnTo>
                  <a:pt x="464058" y="259082"/>
                </a:lnTo>
                <a:lnTo>
                  <a:pt x="458723" y="262892"/>
                </a:lnTo>
                <a:lnTo>
                  <a:pt x="455676" y="273560"/>
                </a:lnTo>
                <a:lnTo>
                  <a:pt x="457962" y="278894"/>
                </a:lnTo>
                <a:lnTo>
                  <a:pt x="462534" y="281942"/>
                </a:lnTo>
                <a:lnTo>
                  <a:pt x="470154" y="259082"/>
                </a:lnTo>
                <a:close/>
              </a:path>
              <a:path w="940434" h="284479">
                <a:moveTo>
                  <a:pt x="470154" y="281866"/>
                </a:moveTo>
                <a:lnTo>
                  <a:pt x="470154" y="259082"/>
                </a:lnTo>
                <a:lnTo>
                  <a:pt x="462534" y="281942"/>
                </a:lnTo>
                <a:lnTo>
                  <a:pt x="457962" y="278894"/>
                </a:lnTo>
                <a:lnTo>
                  <a:pt x="455676" y="273560"/>
                </a:lnTo>
                <a:lnTo>
                  <a:pt x="455676" y="284228"/>
                </a:lnTo>
                <a:lnTo>
                  <a:pt x="469392" y="284228"/>
                </a:lnTo>
                <a:lnTo>
                  <a:pt x="470154" y="281866"/>
                </a:lnTo>
                <a:close/>
              </a:path>
              <a:path w="940434" h="284479">
                <a:moveTo>
                  <a:pt x="914400" y="188941"/>
                </a:moveTo>
                <a:lnTo>
                  <a:pt x="914400" y="144782"/>
                </a:lnTo>
                <a:lnTo>
                  <a:pt x="908780" y="157524"/>
                </a:lnTo>
                <a:lnTo>
                  <a:pt x="899341" y="169362"/>
                </a:lnTo>
                <a:lnTo>
                  <a:pt x="851962" y="199713"/>
                </a:lnTo>
                <a:lnTo>
                  <a:pt x="808348" y="215915"/>
                </a:lnTo>
                <a:lnTo>
                  <a:pt x="758710" y="229142"/>
                </a:lnTo>
                <a:lnTo>
                  <a:pt x="706133" y="239610"/>
                </a:lnTo>
                <a:lnTo>
                  <a:pt x="653683" y="247534"/>
                </a:lnTo>
                <a:lnTo>
                  <a:pt x="604500" y="253124"/>
                </a:lnTo>
                <a:lnTo>
                  <a:pt x="561614" y="256601"/>
                </a:lnTo>
                <a:lnTo>
                  <a:pt x="516636" y="258311"/>
                </a:lnTo>
                <a:lnTo>
                  <a:pt x="493014" y="258320"/>
                </a:lnTo>
                <a:lnTo>
                  <a:pt x="469392" y="259082"/>
                </a:lnTo>
                <a:lnTo>
                  <a:pt x="470154" y="259082"/>
                </a:lnTo>
                <a:lnTo>
                  <a:pt x="470154" y="281866"/>
                </a:lnTo>
                <a:lnTo>
                  <a:pt x="477012" y="260606"/>
                </a:lnTo>
                <a:lnTo>
                  <a:pt x="477012" y="261368"/>
                </a:lnTo>
                <a:lnTo>
                  <a:pt x="481584" y="264416"/>
                </a:lnTo>
                <a:lnTo>
                  <a:pt x="483870" y="269750"/>
                </a:lnTo>
                <a:lnTo>
                  <a:pt x="483870" y="284228"/>
                </a:lnTo>
                <a:lnTo>
                  <a:pt x="493014" y="284228"/>
                </a:lnTo>
                <a:lnTo>
                  <a:pt x="578091" y="280464"/>
                </a:lnTo>
                <a:lnTo>
                  <a:pt x="653683" y="273440"/>
                </a:lnTo>
                <a:lnTo>
                  <a:pt x="721292" y="263385"/>
                </a:lnTo>
                <a:lnTo>
                  <a:pt x="779426" y="250806"/>
                </a:lnTo>
                <a:lnTo>
                  <a:pt x="828588" y="236024"/>
                </a:lnTo>
                <a:lnTo>
                  <a:pt x="868784" y="219408"/>
                </a:lnTo>
                <a:lnTo>
                  <a:pt x="900019" y="201323"/>
                </a:lnTo>
                <a:lnTo>
                  <a:pt x="914400" y="188941"/>
                </a:lnTo>
                <a:close/>
              </a:path>
              <a:path w="940434" h="284479">
                <a:moveTo>
                  <a:pt x="483870" y="269750"/>
                </a:moveTo>
                <a:lnTo>
                  <a:pt x="481584" y="264416"/>
                </a:lnTo>
                <a:lnTo>
                  <a:pt x="477012" y="261368"/>
                </a:lnTo>
                <a:lnTo>
                  <a:pt x="477012" y="260606"/>
                </a:lnTo>
                <a:lnTo>
                  <a:pt x="469392" y="284228"/>
                </a:lnTo>
                <a:lnTo>
                  <a:pt x="475488" y="284228"/>
                </a:lnTo>
                <a:lnTo>
                  <a:pt x="480059" y="280418"/>
                </a:lnTo>
                <a:lnTo>
                  <a:pt x="481584" y="275084"/>
                </a:lnTo>
                <a:lnTo>
                  <a:pt x="483870" y="269750"/>
                </a:lnTo>
                <a:close/>
              </a:path>
              <a:path w="940434" h="284479">
                <a:moveTo>
                  <a:pt x="473202" y="2"/>
                </a:moveTo>
                <a:lnTo>
                  <a:pt x="470154" y="0"/>
                </a:lnTo>
                <a:lnTo>
                  <a:pt x="473202" y="2"/>
                </a:lnTo>
                <a:close/>
              </a:path>
              <a:path w="940434" h="284479">
                <a:moveTo>
                  <a:pt x="483870" y="284228"/>
                </a:moveTo>
                <a:lnTo>
                  <a:pt x="483870" y="269750"/>
                </a:lnTo>
                <a:lnTo>
                  <a:pt x="481584" y="275084"/>
                </a:lnTo>
                <a:lnTo>
                  <a:pt x="480059" y="280418"/>
                </a:lnTo>
                <a:lnTo>
                  <a:pt x="475488" y="284228"/>
                </a:lnTo>
                <a:lnTo>
                  <a:pt x="483870" y="28422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6219" y="5353050"/>
            <a:ext cx="797560" cy="702310"/>
          </a:xfrm>
          <a:custGeom>
            <a:avLst/>
            <a:gdLst/>
            <a:ahLst/>
            <a:cxnLst/>
            <a:rect l="l" t="t" r="r" b="b"/>
            <a:pathLst>
              <a:path w="797559" h="702310">
                <a:moveTo>
                  <a:pt x="797037" y="0"/>
                </a:moveTo>
                <a:lnTo>
                  <a:pt x="744292" y="0"/>
                </a:lnTo>
                <a:lnTo>
                  <a:pt x="704528" y="77506"/>
                </a:lnTo>
                <a:lnTo>
                  <a:pt x="656082" y="158400"/>
                </a:lnTo>
                <a:lnTo>
                  <a:pt x="603795" y="233345"/>
                </a:lnTo>
                <a:lnTo>
                  <a:pt x="547908" y="301971"/>
                </a:lnTo>
                <a:lnTo>
                  <a:pt x="488661" y="363908"/>
                </a:lnTo>
                <a:lnTo>
                  <a:pt x="426293" y="418786"/>
                </a:lnTo>
                <a:lnTo>
                  <a:pt x="361045" y="466236"/>
                </a:lnTo>
                <a:lnTo>
                  <a:pt x="293156" y="505888"/>
                </a:lnTo>
                <a:lnTo>
                  <a:pt x="222867" y="537372"/>
                </a:lnTo>
                <a:lnTo>
                  <a:pt x="150418" y="560319"/>
                </a:lnTo>
                <a:lnTo>
                  <a:pt x="76049" y="574358"/>
                </a:lnTo>
                <a:lnTo>
                  <a:pt x="0" y="579120"/>
                </a:lnTo>
                <a:lnTo>
                  <a:pt x="0" y="701802"/>
                </a:lnTo>
                <a:lnTo>
                  <a:pt x="76049" y="697040"/>
                </a:lnTo>
                <a:lnTo>
                  <a:pt x="150418" y="683001"/>
                </a:lnTo>
                <a:lnTo>
                  <a:pt x="222867" y="660054"/>
                </a:lnTo>
                <a:lnTo>
                  <a:pt x="293156" y="628570"/>
                </a:lnTo>
                <a:lnTo>
                  <a:pt x="361045" y="588918"/>
                </a:lnTo>
                <a:lnTo>
                  <a:pt x="426293" y="541468"/>
                </a:lnTo>
                <a:lnTo>
                  <a:pt x="488661" y="486590"/>
                </a:lnTo>
                <a:lnTo>
                  <a:pt x="547908" y="424653"/>
                </a:lnTo>
                <a:lnTo>
                  <a:pt x="603795" y="356027"/>
                </a:lnTo>
                <a:lnTo>
                  <a:pt x="656082" y="281082"/>
                </a:lnTo>
                <a:lnTo>
                  <a:pt x="704528" y="200188"/>
                </a:lnTo>
                <a:lnTo>
                  <a:pt x="748893" y="113714"/>
                </a:lnTo>
                <a:lnTo>
                  <a:pt x="788938" y="22031"/>
                </a:lnTo>
                <a:lnTo>
                  <a:pt x="797037" y="0"/>
                </a:lnTo>
                <a:close/>
              </a:path>
            </a:pathLst>
          </a:custGeom>
          <a:solidFill>
            <a:srgbClr val="00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3266" y="5353050"/>
            <a:ext cx="824230" cy="715010"/>
          </a:xfrm>
          <a:custGeom>
            <a:avLst/>
            <a:gdLst/>
            <a:ahLst/>
            <a:cxnLst/>
            <a:rect l="l" t="t" r="r" b="b"/>
            <a:pathLst>
              <a:path w="824229" h="715010">
                <a:moveTo>
                  <a:pt x="771404" y="0"/>
                </a:moveTo>
                <a:lnTo>
                  <a:pt x="743166" y="0"/>
                </a:lnTo>
                <a:lnTo>
                  <a:pt x="735070" y="16831"/>
                </a:lnTo>
                <a:lnTo>
                  <a:pt x="709929" y="64644"/>
                </a:lnTo>
                <a:lnTo>
                  <a:pt x="683108" y="111345"/>
                </a:lnTo>
                <a:lnTo>
                  <a:pt x="654581" y="156833"/>
                </a:lnTo>
                <a:lnTo>
                  <a:pt x="624328" y="201005"/>
                </a:lnTo>
                <a:lnTo>
                  <a:pt x="592324" y="243757"/>
                </a:lnTo>
                <a:lnTo>
                  <a:pt x="558545" y="284988"/>
                </a:lnTo>
                <a:lnTo>
                  <a:pt x="522731" y="324612"/>
                </a:lnTo>
                <a:lnTo>
                  <a:pt x="485393" y="361188"/>
                </a:lnTo>
                <a:lnTo>
                  <a:pt x="448739" y="393930"/>
                </a:lnTo>
                <a:lnTo>
                  <a:pt x="410849" y="424323"/>
                </a:lnTo>
                <a:lnTo>
                  <a:pt x="371691" y="452213"/>
                </a:lnTo>
                <a:lnTo>
                  <a:pt x="331234" y="477450"/>
                </a:lnTo>
                <a:lnTo>
                  <a:pt x="289445" y="499881"/>
                </a:lnTo>
                <a:lnTo>
                  <a:pt x="246294" y="519355"/>
                </a:lnTo>
                <a:lnTo>
                  <a:pt x="201578" y="535772"/>
                </a:lnTo>
                <a:lnTo>
                  <a:pt x="155779" y="548824"/>
                </a:lnTo>
                <a:lnTo>
                  <a:pt x="108352" y="558515"/>
                </a:lnTo>
                <a:lnTo>
                  <a:pt x="59435" y="564642"/>
                </a:lnTo>
                <a:lnTo>
                  <a:pt x="12953" y="566142"/>
                </a:lnTo>
                <a:lnTo>
                  <a:pt x="5333" y="566166"/>
                </a:lnTo>
                <a:lnTo>
                  <a:pt x="0" y="572262"/>
                </a:lnTo>
                <a:lnTo>
                  <a:pt x="0" y="704850"/>
                </a:lnTo>
                <a:lnTo>
                  <a:pt x="1523" y="708660"/>
                </a:lnTo>
                <a:lnTo>
                  <a:pt x="6095" y="713232"/>
                </a:lnTo>
                <a:lnTo>
                  <a:pt x="9143" y="714756"/>
                </a:lnTo>
                <a:lnTo>
                  <a:pt x="12191" y="714756"/>
                </a:lnTo>
                <a:lnTo>
                  <a:pt x="12191" y="688848"/>
                </a:lnTo>
                <a:lnTo>
                  <a:pt x="12953" y="688848"/>
                </a:lnTo>
                <a:lnTo>
                  <a:pt x="12953" y="591312"/>
                </a:lnTo>
                <a:lnTo>
                  <a:pt x="25145" y="579120"/>
                </a:lnTo>
                <a:lnTo>
                  <a:pt x="25145" y="591312"/>
                </a:lnTo>
                <a:lnTo>
                  <a:pt x="37337" y="591264"/>
                </a:lnTo>
                <a:lnTo>
                  <a:pt x="86136" y="587225"/>
                </a:lnTo>
                <a:lnTo>
                  <a:pt x="135645" y="579205"/>
                </a:lnTo>
                <a:lnTo>
                  <a:pt x="183973" y="567481"/>
                </a:lnTo>
                <a:lnTo>
                  <a:pt x="231054" y="552238"/>
                </a:lnTo>
                <a:lnTo>
                  <a:pt x="276822" y="533663"/>
                </a:lnTo>
                <a:lnTo>
                  <a:pt x="321213" y="511941"/>
                </a:lnTo>
                <a:lnTo>
                  <a:pt x="364160" y="487259"/>
                </a:lnTo>
                <a:lnTo>
                  <a:pt x="405597" y="459802"/>
                </a:lnTo>
                <a:lnTo>
                  <a:pt x="445460" y="429755"/>
                </a:lnTo>
                <a:lnTo>
                  <a:pt x="483682" y="397305"/>
                </a:lnTo>
                <a:lnTo>
                  <a:pt x="540257" y="342900"/>
                </a:lnTo>
                <a:lnTo>
                  <a:pt x="577595" y="301752"/>
                </a:lnTo>
                <a:lnTo>
                  <a:pt x="611824" y="260258"/>
                </a:lnTo>
                <a:lnTo>
                  <a:pt x="644279" y="217118"/>
                </a:lnTo>
                <a:lnTo>
                  <a:pt x="674980" y="172447"/>
                </a:lnTo>
                <a:lnTo>
                  <a:pt x="703949" y="126360"/>
                </a:lnTo>
                <a:lnTo>
                  <a:pt x="731205" y="78972"/>
                </a:lnTo>
                <a:lnTo>
                  <a:pt x="756771" y="30400"/>
                </a:lnTo>
                <a:lnTo>
                  <a:pt x="771404" y="0"/>
                </a:lnTo>
                <a:close/>
              </a:path>
              <a:path w="824229" h="715010">
                <a:moveTo>
                  <a:pt x="823653" y="0"/>
                </a:moveTo>
                <a:lnTo>
                  <a:pt x="796564" y="0"/>
                </a:lnTo>
                <a:lnTo>
                  <a:pt x="782598" y="35449"/>
                </a:lnTo>
                <a:lnTo>
                  <a:pt x="751926" y="104299"/>
                </a:lnTo>
                <a:lnTo>
                  <a:pt x="718034" y="171790"/>
                </a:lnTo>
                <a:lnTo>
                  <a:pt x="680921" y="237406"/>
                </a:lnTo>
                <a:lnTo>
                  <a:pt x="640584" y="300628"/>
                </a:lnTo>
                <a:lnTo>
                  <a:pt x="597022" y="360938"/>
                </a:lnTo>
                <a:lnTo>
                  <a:pt x="550232" y="417820"/>
                </a:lnTo>
                <a:lnTo>
                  <a:pt x="500211" y="470755"/>
                </a:lnTo>
                <a:lnTo>
                  <a:pt x="446958" y="519227"/>
                </a:lnTo>
                <a:lnTo>
                  <a:pt x="390471" y="562716"/>
                </a:lnTo>
                <a:lnTo>
                  <a:pt x="330747" y="600707"/>
                </a:lnTo>
                <a:lnTo>
                  <a:pt x="267783" y="632680"/>
                </a:lnTo>
                <a:lnTo>
                  <a:pt x="201578" y="658119"/>
                </a:lnTo>
                <a:lnTo>
                  <a:pt x="132130" y="676506"/>
                </a:lnTo>
                <a:lnTo>
                  <a:pt x="59435" y="687324"/>
                </a:lnTo>
                <a:lnTo>
                  <a:pt x="12191" y="688848"/>
                </a:lnTo>
                <a:lnTo>
                  <a:pt x="25145" y="701802"/>
                </a:lnTo>
                <a:lnTo>
                  <a:pt x="25145" y="714375"/>
                </a:lnTo>
                <a:lnTo>
                  <a:pt x="37337" y="713994"/>
                </a:lnTo>
                <a:lnTo>
                  <a:pt x="139975" y="700539"/>
                </a:lnTo>
                <a:lnTo>
                  <a:pt x="214485" y="680362"/>
                </a:lnTo>
                <a:lnTo>
                  <a:pt x="285267" y="652506"/>
                </a:lnTo>
                <a:lnTo>
                  <a:pt x="352340" y="617543"/>
                </a:lnTo>
                <a:lnTo>
                  <a:pt x="415719" y="576041"/>
                </a:lnTo>
                <a:lnTo>
                  <a:pt x="475423" y="528572"/>
                </a:lnTo>
                <a:lnTo>
                  <a:pt x="531469" y="475704"/>
                </a:lnTo>
                <a:lnTo>
                  <a:pt x="583873" y="418008"/>
                </a:lnTo>
                <a:lnTo>
                  <a:pt x="632654" y="356054"/>
                </a:lnTo>
                <a:lnTo>
                  <a:pt x="677827" y="290412"/>
                </a:lnTo>
                <a:lnTo>
                  <a:pt x="719411" y="221651"/>
                </a:lnTo>
                <a:lnTo>
                  <a:pt x="757423" y="150342"/>
                </a:lnTo>
                <a:lnTo>
                  <a:pt x="791879" y="77054"/>
                </a:lnTo>
                <a:lnTo>
                  <a:pt x="822797" y="2358"/>
                </a:lnTo>
                <a:lnTo>
                  <a:pt x="823653" y="0"/>
                </a:lnTo>
                <a:close/>
              </a:path>
              <a:path w="824229" h="715010">
                <a:moveTo>
                  <a:pt x="25145" y="714375"/>
                </a:moveTo>
                <a:lnTo>
                  <a:pt x="25145" y="701802"/>
                </a:lnTo>
                <a:lnTo>
                  <a:pt x="12191" y="688848"/>
                </a:lnTo>
                <a:lnTo>
                  <a:pt x="12191" y="714756"/>
                </a:lnTo>
                <a:lnTo>
                  <a:pt x="12953" y="714756"/>
                </a:lnTo>
                <a:lnTo>
                  <a:pt x="25145" y="714375"/>
                </a:lnTo>
                <a:close/>
              </a:path>
              <a:path w="824229" h="715010">
                <a:moveTo>
                  <a:pt x="25145" y="591312"/>
                </a:moveTo>
                <a:lnTo>
                  <a:pt x="25145" y="579120"/>
                </a:lnTo>
                <a:lnTo>
                  <a:pt x="12953" y="591312"/>
                </a:lnTo>
                <a:lnTo>
                  <a:pt x="25145" y="591312"/>
                </a:lnTo>
                <a:close/>
              </a:path>
              <a:path w="824229" h="715010">
                <a:moveTo>
                  <a:pt x="25145" y="688848"/>
                </a:moveTo>
                <a:lnTo>
                  <a:pt x="25145" y="591312"/>
                </a:lnTo>
                <a:lnTo>
                  <a:pt x="12953" y="591312"/>
                </a:lnTo>
                <a:lnTo>
                  <a:pt x="12953" y="688848"/>
                </a:lnTo>
                <a:lnTo>
                  <a:pt x="25145" y="68884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877" y="6332220"/>
            <a:ext cx="7869173" cy="5814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800" y="285499"/>
            <a:ext cx="541020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9820" marR="5080" indent="-1087755" algn="ctr">
              <a:lnSpc>
                <a:spcPct val="100000"/>
              </a:lnSpc>
              <a:tabLst>
                <a:tab pos="2298700" algn="l"/>
              </a:tabLst>
            </a:pP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8.  </a:t>
            </a:r>
            <a:r>
              <a:rPr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Lin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sz="2900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fitti</a:t>
            </a:r>
            <a:r>
              <a:rPr sz="2900" spc="-10" dirty="0" smtClean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g</a:t>
            </a:r>
            <a:r>
              <a:rPr lang="en-US" sz="2900" spc="-15" dirty="0" smtClean="0">
                <a:solidFill>
                  <a:srgbClr val="800000"/>
                </a:solidFill>
                <a:latin typeface="Times New Roman"/>
                <a:cs typeface="Times New Roman"/>
              </a:rPr>
              <a:t>:  CSAT + Spectrum Fitter Toolbox (teaser)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71600"/>
            <a:ext cx="8229600" cy="4378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685801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Multi-component fitting can be done on individual spectra extracted from a cube, and applied to the entire cube if desired, creating products for each component.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022" y="641357"/>
            <a:ext cx="521970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8985" algn="l"/>
              </a:tabLst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The	Mapping 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AOTs</a:t>
            </a:r>
            <a:r>
              <a:rPr sz="2900" spc="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schematically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2554" y="1351025"/>
            <a:ext cx="2837180" cy="85725"/>
          </a:xfrm>
          <a:custGeom>
            <a:avLst/>
            <a:gdLst/>
            <a:ahLst/>
            <a:cxnLst/>
            <a:rect l="l" t="t" r="r" b="b"/>
            <a:pathLst>
              <a:path w="2837179" h="85725">
                <a:moveTo>
                  <a:pt x="2836926" y="85344"/>
                </a:moveTo>
                <a:lnTo>
                  <a:pt x="2836926" y="6857"/>
                </a:lnTo>
                <a:lnTo>
                  <a:pt x="2830830" y="0"/>
                </a:lnTo>
                <a:lnTo>
                  <a:pt x="6857" y="0"/>
                </a:lnTo>
                <a:lnTo>
                  <a:pt x="0" y="6857"/>
                </a:lnTo>
                <a:lnTo>
                  <a:pt x="0" y="85344"/>
                </a:lnTo>
                <a:lnTo>
                  <a:pt x="14478" y="85344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6" y="28955"/>
                </a:lnTo>
                <a:lnTo>
                  <a:pt x="2808731" y="28955"/>
                </a:lnTo>
                <a:lnTo>
                  <a:pt x="2808732" y="14477"/>
                </a:lnTo>
                <a:lnTo>
                  <a:pt x="2822448" y="28955"/>
                </a:lnTo>
                <a:lnTo>
                  <a:pt x="2822448" y="85344"/>
                </a:lnTo>
                <a:lnTo>
                  <a:pt x="2836926" y="85344"/>
                </a:lnTo>
                <a:close/>
              </a:path>
              <a:path w="2837179" h="85725">
                <a:moveTo>
                  <a:pt x="28956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6" y="28955"/>
                </a:lnTo>
                <a:close/>
              </a:path>
              <a:path w="2837179" h="85725">
                <a:moveTo>
                  <a:pt x="28956" y="85344"/>
                </a:moveTo>
                <a:lnTo>
                  <a:pt x="28956" y="28955"/>
                </a:lnTo>
                <a:lnTo>
                  <a:pt x="14478" y="28955"/>
                </a:lnTo>
                <a:lnTo>
                  <a:pt x="14478" y="85344"/>
                </a:lnTo>
                <a:lnTo>
                  <a:pt x="28956" y="85344"/>
                </a:lnTo>
                <a:close/>
              </a:path>
              <a:path w="2837179" h="85725">
                <a:moveTo>
                  <a:pt x="2822448" y="28955"/>
                </a:moveTo>
                <a:lnTo>
                  <a:pt x="2808732" y="14477"/>
                </a:lnTo>
                <a:lnTo>
                  <a:pt x="2808731" y="28955"/>
                </a:lnTo>
                <a:lnTo>
                  <a:pt x="2822448" y="28955"/>
                </a:lnTo>
                <a:close/>
              </a:path>
              <a:path w="2837179" h="85725">
                <a:moveTo>
                  <a:pt x="2822448" y="85344"/>
                </a:moveTo>
                <a:lnTo>
                  <a:pt x="2822448" y="28955"/>
                </a:lnTo>
                <a:lnTo>
                  <a:pt x="2808731" y="28955"/>
                </a:lnTo>
                <a:lnTo>
                  <a:pt x="2808731" y="85344"/>
                </a:lnTo>
                <a:lnTo>
                  <a:pt x="2822448" y="8534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1365503"/>
            <a:ext cx="2807970" cy="71120"/>
          </a:xfrm>
          <a:custGeom>
            <a:avLst/>
            <a:gdLst/>
            <a:ahLst/>
            <a:cxnLst/>
            <a:rect l="l" t="t" r="r" b="b"/>
            <a:pathLst>
              <a:path w="2807970" h="71119">
                <a:moveTo>
                  <a:pt x="0" y="0"/>
                </a:moveTo>
                <a:lnTo>
                  <a:pt x="0" y="70866"/>
                </a:lnTo>
                <a:lnTo>
                  <a:pt x="2807970" y="70865"/>
                </a:lnTo>
                <a:lnTo>
                  <a:pt x="2807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554" y="1351025"/>
            <a:ext cx="2837180" cy="85725"/>
          </a:xfrm>
          <a:custGeom>
            <a:avLst/>
            <a:gdLst/>
            <a:ahLst/>
            <a:cxnLst/>
            <a:rect l="l" t="t" r="r" b="b"/>
            <a:pathLst>
              <a:path w="2837179" h="85725">
                <a:moveTo>
                  <a:pt x="2836926" y="85344"/>
                </a:moveTo>
                <a:lnTo>
                  <a:pt x="2836926" y="6857"/>
                </a:lnTo>
                <a:lnTo>
                  <a:pt x="2830830" y="0"/>
                </a:lnTo>
                <a:lnTo>
                  <a:pt x="6857" y="0"/>
                </a:lnTo>
                <a:lnTo>
                  <a:pt x="0" y="6857"/>
                </a:lnTo>
                <a:lnTo>
                  <a:pt x="0" y="85344"/>
                </a:lnTo>
                <a:lnTo>
                  <a:pt x="14478" y="85344"/>
                </a:lnTo>
                <a:lnTo>
                  <a:pt x="14478" y="28955"/>
                </a:lnTo>
                <a:lnTo>
                  <a:pt x="28956" y="14477"/>
                </a:lnTo>
                <a:lnTo>
                  <a:pt x="28955" y="28955"/>
                </a:lnTo>
                <a:lnTo>
                  <a:pt x="2808732" y="28955"/>
                </a:lnTo>
                <a:lnTo>
                  <a:pt x="2808732" y="14477"/>
                </a:lnTo>
                <a:lnTo>
                  <a:pt x="2822448" y="28955"/>
                </a:lnTo>
                <a:lnTo>
                  <a:pt x="2822448" y="85344"/>
                </a:lnTo>
                <a:lnTo>
                  <a:pt x="2836926" y="85344"/>
                </a:lnTo>
                <a:close/>
              </a:path>
              <a:path w="2837179" h="85725">
                <a:moveTo>
                  <a:pt x="28955" y="28955"/>
                </a:moveTo>
                <a:lnTo>
                  <a:pt x="28956" y="14477"/>
                </a:lnTo>
                <a:lnTo>
                  <a:pt x="14478" y="28955"/>
                </a:lnTo>
                <a:lnTo>
                  <a:pt x="28955" y="28955"/>
                </a:lnTo>
                <a:close/>
              </a:path>
              <a:path w="2837179" h="85725">
                <a:moveTo>
                  <a:pt x="28955" y="85344"/>
                </a:moveTo>
                <a:lnTo>
                  <a:pt x="28955" y="28955"/>
                </a:lnTo>
                <a:lnTo>
                  <a:pt x="14478" y="28955"/>
                </a:lnTo>
                <a:lnTo>
                  <a:pt x="14478" y="85344"/>
                </a:lnTo>
                <a:lnTo>
                  <a:pt x="28955" y="85344"/>
                </a:lnTo>
                <a:close/>
              </a:path>
              <a:path w="2837179" h="85725">
                <a:moveTo>
                  <a:pt x="2822448" y="28955"/>
                </a:moveTo>
                <a:lnTo>
                  <a:pt x="2808732" y="14477"/>
                </a:lnTo>
                <a:lnTo>
                  <a:pt x="2808732" y="28955"/>
                </a:lnTo>
                <a:lnTo>
                  <a:pt x="2822448" y="28955"/>
                </a:lnTo>
                <a:close/>
              </a:path>
              <a:path w="2837179" h="85725">
                <a:moveTo>
                  <a:pt x="2822448" y="85344"/>
                </a:moveTo>
                <a:lnTo>
                  <a:pt x="2822448" y="28955"/>
                </a:lnTo>
                <a:lnTo>
                  <a:pt x="2808732" y="28955"/>
                </a:lnTo>
                <a:lnTo>
                  <a:pt x="2808732" y="85344"/>
                </a:lnTo>
                <a:lnTo>
                  <a:pt x="2822448" y="8534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6932" y="1351025"/>
            <a:ext cx="5861685" cy="85725"/>
          </a:xfrm>
          <a:custGeom>
            <a:avLst/>
            <a:gdLst/>
            <a:ahLst/>
            <a:cxnLst/>
            <a:rect l="l" t="t" r="r" b="b"/>
            <a:pathLst>
              <a:path w="5861684" h="85725">
                <a:moveTo>
                  <a:pt x="5861304" y="85344"/>
                </a:moveTo>
                <a:lnTo>
                  <a:pt x="5861304" y="6858"/>
                </a:lnTo>
                <a:lnTo>
                  <a:pt x="5854446" y="0"/>
                </a:lnTo>
                <a:lnTo>
                  <a:pt x="6095" y="0"/>
                </a:lnTo>
                <a:lnTo>
                  <a:pt x="0" y="6858"/>
                </a:lnTo>
                <a:lnTo>
                  <a:pt x="0" y="85344"/>
                </a:lnTo>
                <a:lnTo>
                  <a:pt x="14478" y="85344"/>
                </a:lnTo>
                <a:lnTo>
                  <a:pt x="14478" y="28956"/>
                </a:lnTo>
                <a:lnTo>
                  <a:pt x="28194" y="14478"/>
                </a:lnTo>
                <a:lnTo>
                  <a:pt x="28194" y="28956"/>
                </a:lnTo>
                <a:lnTo>
                  <a:pt x="5832348" y="28956"/>
                </a:lnTo>
                <a:lnTo>
                  <a:pt x="5832348" y="14478"/>
                </a:lnTo>
                <a:lnTo>
                  <a:pt x="5846826" y="28956"/>
                </a:lnTo>
                <a:lnTo>
                  <a:pt x="5846826" y="85344"/>
                </a:lnTo>
                <a:lnTo>
                  <a:pt x="5861304" y="85344"/>
                </a:lnTo>
                <a:close/>
              </a:path>
              <a:path w="5861684" h="85725">
                <a:moveTo>
                  <a:pt x="28194" y="28956"/>
                </a:moveTo>
                <a:lnTo>
                  <a:pt x="28194" y="14478"/>
                </a:lnTo>
                <a:lnTo>
                  <a:pt x="14478" y="28956"/>
                </a:lnTo>
                <a:lnTo>
                  <a:pt x="28194" y="28956"/>
                </a:lnTo>
                <a:close/>
              </a:path>
              <a:path w="5861684" h="85725">
                <a:moveTo>
                  <a:pt x="28194" y="85344"/>
                </a:moveTo>
                <a:lnTo>
                  <a:pt x="28194" y="28956"/>
                </a:lnTo>
                <a:lnTo>
                  <a:pt x="14478" y="28956"/>
                </a:lnTo>
                <a:lnTo>
                  <a:pt x="14478" y="85344"/>
                </a:lnTo>
                <a:lnTo>
                  <a:pt x="28194" y="85344"/>
                </a:lnTo>
                <a:close/>
              </a:path>
              <a:path w="5861684" h="85725">
                <a:moveTo>
                  <a:pt x="5846826" y="28956"/>
                </a:moveTo>
                <a:lnTo>
                  <a:pt x="5832348" y="14478"/>
                </a:lnTo>
                <a:lnTo>
                  <a:pt x="5832348" y="28956"/>
                </a:lnTo>
                <a:lnTo>
                  <a:pt x="5846826" y="28956"/>
                </a:lnTo>
                <a:close/>
              </a:path>
              <a:path w="5861684" h="85725">
                <a:moveTo>
                  <a:pt x="5846826" y="85344"/>
                </a:moveTo>
                <a:lnTo>
                  <a:pt x="5846826" y="28956"/>
                </a:lnTo>
                <a:lnTo>
                  <a:pt x="5832348" y="28956"/>
                </a:lnTo>
                <a:lnTo>
                  <a:pt x="5832348" y="85344"/>
                </a:lnTo>
                <a:lnTo>
                  <a:pt x="5846826" y="8534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1409" y="1365503"/>
            <a:ext cx="2807970" cy="71120"/>
          </a:xfrm>
          <a:custGeom>
            <a:avLst/>
            <a:gdLst/>
            <a:ahLst/>
            <a:cxnLst/>
            <a:rect l="l" t="t" r="r" b="b"/>
            <a:pathLst>
              <a:path w="2807970" h="71119">
                <a:moveTo>
                  <a:pt x="0" y="0"/>
                </a:moveTo>
                <a:lnTo>
                  <a:pt x="0" y="70865"/>
                </a:lnTo>
                <a:lnTo>
                  <a:pt x="2807969" y="70865"/>
                </a:lnTo>
                <a:lnTo>
                  <a:pt x="2807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6932" y="1351025"/>
            <a:ext cx="2837180" cy="85725"/>
          </a:xfrm>
          <a:custGeom>
            <a:avLst/>
            <a:gdLst/>
            <a:ahLst/>
            <a:cxnLst/>
            <a:rect l="l" t="t" r="r" b="b"/>
            <a:pathLst>
              <a:path w="2837179" h="85725">
                <a:moveTo>
                  <a:pt x="2836926" y="85344"/>
                </a:moveTo>
                <a:lnTo>
                  <a:pt x="2836926" y="6857"/>
                </a:lnTo>
                <a:lnTo>
                  <a:pt x="2830068" y="0"/>
                </a:lnTo>
                <a:lnTo>
                  <a:pt x="6095" y="0"/>
                </a:lnTo>
                <a:lnTo>
                  <a:pt x="0" y="6857"/>
                </a:lnTo>
                <a:lnTo>
                  <a:pt x="0" y="85344"/>
                </a:lnTo>
                <a:lnTo>
                  <a:pt x="14478" y="85344"/>
                </a:lnTo>
                <a:lnTo>
                  <a:pt x="14478" y="28955"/>
                </a:lnTo>
                <a:lnTo>
                  <a:pt x="28194" y="14477"/>
                </a:lnTo>
                <a:lnTo>
                  <a:pt x="28193" y="28955"/>
                </a:lnTo>
                <a:lnTo>
                  <a:pt x="2807970" y="28955"/>
                </a:lnTo>
                <a:lnTo>
                  <a:pt x="2807970" y="14477"/>
                </a:lnTo>
                <a:lnTo>
                  <a:pt x="2822448" y="28955"/>
                </a:lnTo>
                <a:lnTo>
                  <a:pt x="2822448" y="85344"/>
                </a:lnTo>
                <a:lnTo>
                  <a:pt x="2836926" y="85344"/>
                </a:lnTo>
                <a:close/>
              </a:path>
              <a:path w="2837179" h="85725">
                <a:moveTo>
                  <a:pt x="28193" y="28955"/>
                </a:moveTo>
                <a:lnTo>
                  <a:pt x="28194" y="14477"/>
                </a:lnTo>
                <a:lnTo>
                  <a:pt x="14478" y="28955"/>
                </a:lnTo>
                <a:lnTo>
                  <a:pt x="28193" y="28955"/>
                </a:lnTo>
                <a:close/>
              </a:path>
              <a:path w="2837179" h="85725">
                <a:moveTo>
                  <a:pt x="28193" y="85344"/>
                </a:moveTo>
                <a:lnTo>
                  <a:pt x="28193" y="28955"/>
                </a:lnTo>
                <a:lnTo>
                  <a:pt x="14478" y="28955"/>
                </a:lnTo>
                <a:lnTo>
                  <a:pt x="14478" y="85344"/>
                </a:lnTo>
                <a:lnTo>
                  <a:pt x="28193" y="85344"/>
                </a:lnTo>
                <a:close/>
              </a:path>
              <a:path w="2837179" h="85725">
                <a:moveTo>
                  <a:pt x="2822448" y="28955"/>
                </a:moveTo>
                <a:lnTo>
                  <a:pt x="2807970" y="14477"/>
                </a:lnTo>
                <a:lnTo>
                  <a:pt x="2807970" y="28955"/>
                </a:lnTo>
                <a:lnTo>
                  <a:pt x="2822448" y="28955"/>
                </a:lnTo>
                <a:close/>
              </a:path>
              <a:path w="2837179" h="85725">
                <a:moveTo>
                  <a:pt x="2822448" y="85344"/>
                </a:moveTo>
                <a:lnTo>
                  <a:pt x="2822448" y="28955"/>
                </a:lnTo>
                <a:lnTo>
                  <a:pt x="2807970" y="28955"/>
                </a:lnTo>
                <a:lnTo>
                  <a:pt x="2807970" y="85344"/>
                </a:lnTo>
                <a:lnTo>
                  <a:pt x="2822448" y="8534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3877" y="2374388"/>
            <a:ext cx="241214" cy="4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8086" y="2368765"/>
            <a:ext cx="252729" cy="46990"/>
          </a:xfrm>
          <a:custGeom>
            <a:avLst/>
            <a:gdLst/>
            <a:ahLst/>
            <a:cxnLst/>
            <a:rect l="l" t="t" r="r" b="b"/>
            <a:pathLst>
              <a:path w="252730" h="46989">
                <a:moveTo>
                  <a:pt x="64160" y="24982"/>
                </a:moveTo>
                <a:lnTo>
                  <a:pt x="58919" y="22487"/>
                </a:lnTo>
                <a:lnTo>
                  <a:pt x="46666" y="20101"/>
                </a:lnTo>
                <a:lnTo>
                  <a:pt x="34791" y="20803"/>
                </a:lnTo>
                <a:lnTo>
                  <a:pt x="23690" y="24285"/>
                </a:lnTo>
                <a:lnTo>
                  <a:pt x="13759" y="30241"/>
                </a:lnTo>
                <a:lnTo>
                  <a:pt x="5393" y="38365"/>
                </a:lnTo>
                <a:lnTo>
                  <a:pt x="0" y="46773"/>
                </a:lnTo>
                <a:lnTo>
                  <a:pt x="11555" y="46773"/>
                </a:lnTo>
                <a:lnTo>
                  <a:pt x="17265" y="39916"/>
                </a:lnTo>
                <a:lnTo>
                  <a:pt x="23361" y="35344"/>
                </a:lnTo>
                <a:lnTo>
                  <a:pt x="27171" y="33058"/>
                </a:lnTo>
                <a:lnTo>
                  <a:pt x="30219" y="31534"/>
                </a:lnTo>
                <a:lnTo>
                  <a:pt x="34029" y="30772"/>
                </a:lnTo>
                <a:lnTo>
                  <a:pt x="38601" y="30010"/>
                </a:lnTo>
                <a:lnTo>
                  <a:pt x="41649" y="29248"/>
                </a:lnTo>
                <a:lnTo>
                  <a:pt x="44697" y="29248"/>
                </a:lnTo>
                <a:lnTo>
                  <a:pt x="48507" y="30010"/>
                </a:lnTo>
                <a:lnTo>
                  <a:pt x="51555" y="30010"/>
                </a:lnTo>
                <a:lnTo>
                  <a:pt x="54603" y="31534"/>
                </a:lnTo>
                <a:lnTo>
                  <a:pt x="57651" y="32296"/>
                </a:lnTo>
                <a:lnTo>
                  <a:pt x="62223" y="34582"/>
                </a:lnTo>
                <a:lnTo>
                  <a:pt x="62223" y="28486"/>
                </a:lnTo>
                <a:lnTo>
                  <a:pt x="63747" y="25438"/>
                </a:lnTo>
                <a:lnTo>
                  <a:pt x="64160" y="24982"/>
                </a:lnTo>
                <a:close/>
              </a:path>
              <a:path w="252730" h="46989">
                <a:moveTo>
                  <a:pt x="68319" y="26962"/>
                </a:moveTo>
                <a:lnTo>
                  <a:pt x="64160" y="24982"/>
                </a:lnTo>
                <a:lnTo>
                  <a:pt x="63747" y="25438"/>
                </a:lnTo>
                <a:lnTo>
                  <a:pt x="62223" y="28486"/>
                </a:lnTo>
                <a:lnTo>
                  <a:pt x="68319" y="26962"/>
                </a:lnTo>
                <a:close/>
              </a:path>
              <a:path w="252730" h="46989">
                <a:moveTo>
                  <a:pt x="68319" y="35534"/>
                </a:moveTo>
                <a:lnTo>
                  <a:pt x="68319" y="26962"/>
                </a:lnTo>
                <a:lnTo>
                  <a:pt x="62223" y="28486"/>
                </a:lnTo>
                <a:lnTo>
                  <a:pt x="62223" y="34582"/>
                </a:lnTo>
                <a:lnTo>
                  <a:pt x="63747" y="35344"/>
                </a:lnTo>
                <a:lnTo>
                  <a:pt x="67557" y="36106"/>
                </a:lnTo>
                <a:lnTo>
                  <a:pt x="68319" y="35534"/>
                </a:lnTo>
                <a:close/>
              </a:path>
              <a:path w="252730" h="46989">
                <a:moveTo>
                  <a:pt x="121226" y="15526"/>
                </a:moveTo>
                <a:lnTo>
                  <a:pt x="116230" y="11931"/>
                </a:lnTo>
                <a:lnTo>
                  <a:pt x="104973" y="7758"/>
                </a:lnTo>
                <a:lnTo>
                  <a:pt x="93408" y="7201"/>
                </a:lnTo>
                <a:lnTo>
                  <a:pt x="82222" y="10081"/>
                </a:lnTo>
                <a:lnTo>
                  <a:pt x="72105" y="16219"/>
                </a:lnTo>
                <a:lnTo>
                  <a:pt x="64160" y="24982"/>
                </a:lnTo>
                <a:lnTo>
                  <a:pt x="68319" y="26962"/>
                </a:lnTo>
                <a:lnTo>
                  <a:pt x="68319" y="35534"/>
                </a:lnTo>
                <a:lnTo>
                  <a:pt x="70605" y="33820"/>
                </a:lnTo>
                <a:lnTo>
                  <a:pt x="72129" y="30010"/>
                </a:lnTo>
                <a:lnTo>
                  <a:pt x="74415" y="27724"/>
                </a:lnTo>
                <a:lnTo>
                  <a:pt x="75939" y="25438"/>
                </a:lnTo>
                <a:lnTo>
                  <a:pt x="78225" y="23152"/>
                </a:lnTo>
                <a:lnTo>
                  <a:pt x="80511" y="21628"/>
                </a:lnTo>
                <a:lnTo>
                  <a:pt x="83559" y="20104"/>
                </a:lnTo>
                <a:lnTo>
                  <a:pt x="85845" y="18580"/>
                </a:lnTo>
                <a:lnTo>
                  <a:pt x="95040" y="16319"/>
                </a:lnTo>
                <a:lnTo>
                  <a:pt x="96868" y="14935"/>
                </a:lnTo>
                <a:lnTo>
                  <a:pt x="106419" y="17818"/>
                </a:lnTo>
                <a:lnTo>
                  <a:pt x="109467" y="18580"/>
                </a:lnTo>
                <a:lnTo>
                  <a:pt x="112515" y="20104"/>
                </a:lnTo>
                <a:lnTo>
                  <a:pt x="115563" y="22542"/>
                </a:lnTo>
                <a:lnTo>
                  <a:pt x="115563" y="22390"/>
                </a:lnTo>
                <a:lnTo>
                  <a:pt x="118611" y="25438"/>
                </a:lnTo>
                <a:lnTo>
                  <a:pt x="118611" y="20104"/>
                </a:lnTo>
                <a:lnTo>
                  <a:pt x="121226" y="15526"/>
                </a:lnTo>
                <a:close/>
              </a:path>
              <a:path w="252730" h="46989">
                <a:moveTo>
                  <a:pt x="116325" y="23152"/>
                </a:moveTo>
                <a:lnTo>
                  <a:pt x="115563" y="22390"/>
                </a:lnTo>
                <a:lnTo>
                  <a:pt x="115563" y="22542"/>
                </a:lnTo>
                <a:lnTo>
                  <a:pt x="116325" y="23152"/>
                </a:lnTo>
                <a:close/>
              </a:path>
              <a:path w="252730" h="46989">
                <a:moveTo>
                  <a:pt x="125469" y="18580"/>
                </a:moveTo>
                <a:lnTo>
                  <a:pt x="121226" y="15526"/>
                </a:lnTo>
                <a:lnTo>
                  <a:pt x="118611" y="20104"/>
                </a:lnTo>
                <a:lnTo>
                  <a:pt x="125469" y="18580"/>
                </a:lnTo>
                <a:close/>
              </a:path>
              <a:path w="252730" h="46989">
                <a:moveTo>
                  <a:pt x="125469" y="25247"/>
                </a:moveTo>
                <a:lnTo>
                  <a:pt x="125469" y="18580"/>
                </a:lnTo>
                <a:lnTo>
                  <a:pt x="118611" y="20104"/>
                </a:lnTo>
                <a:lnTo>
                  <a:pt x="118611" y="25438"/>
                </a:lnTo>
                <a:lnTo>
                  <a:pt x="119373" y="26200"/>
                </a:lnTo>
                <a:lnTo>
                  <a:pt x="120897" y="26962"/>
                </a:lnTo>
                <a:lnTo>
                  <a:pt x="123183" y="26962"/>
                </a:lnTo>
                <a:lnTo>
                  <a:pt x="125469" y="25247"/>
                </a:lnTo>
                <a:close/>
              </a:path>
              <a:path w="252730" h="46989">
                <a:moveTo>
                  <a:pt x="171566" y="10583"/>
                </a:moveTo>
                <a:lnTo>
                  <a:pt x="164725" y="3759"/>
                </a:lnTo>
                <a:lnTo>
                  <a:pt x="153879" y="0"/>
                </a:lnTo>
                <a:lnTo>
                  <a:pt x="147567" y="940"/>
                </a:lnTo>
                <a:lnTo>
                  <a:pt x="143757" y="1054"/>
                </a:lnTo>
                <a:lnTo>
                  <a:pt x="135362" y="2425"/>
                </a:lnTo>
                <a:lnTo>
                  <a:pt x="127234" y="6692"/>
                </a:lnTo>
                <a:lnTo>
                  <a:pt x="122421" y="14008"/>
                </a:lnTo>
                <a:lnTo>
                  <a:pt x="121659" y="14770"/>
                </a:lnTo>
                <a:lnTo>
                  <a:pt x="121226" y="15526"/>
                </a:lnTo>
                <a:lnTo>
                  <a:pt x="125469" y="18580"/>
                </a:lnTo>
                <a:lnTo>
                  <a:pt x="125469" y="25247"/>
                </a:lnTo>
                <a:lnTo>
                  <a:pt x="126231" y="24676"/>
                </a:lnTo>
                <a:lnTo>
                  <a:pt x="129279" y="20408"/>
                </a:lnTo>
                <a:lnTo>
                  <a:pt x="129279" y="20104"/>
                </a:lnTo>
                <a:lnTo>
                  <a:pt x="133089" y="16294"/>
                </a:lnTo>
                <a:lnTo>
                  <a:pt x="136899" y="13246"/>
                </a:lnTo>
                <a:lnTo>
                  <a:pt x="136899" y="13681"/>
                </a:lnTo>
                <a:lnTo>
                  <a:pt x="139947" y="12375"/>
                </a:lnTo>
                <a:lnTo>
                  <a:pt x="139947" y="11722"/>
                </a:lnTo>
                <a:lnTo>
                  <a:pt x="146043" y="10198"/>
                </a:lnTo>
                <a:lnTo>
                  <a:pt x="146043" y="10706"/>
                </a:lnTo>
                <a:lnTo>
                  <a:pt x="147567" y="10198"/>
                </a:lnTo>
                <a:lnTo>
                  <a:pt x="149853" y="10198"/>
                </a:lnTo>
                <a:lnTo>
                  <a:pt x="152901" y="10960"/>
                </a:lnTo>
                <a:lnTo>
                  <a:pt x="155187" y="10960"/>
                </a:lnTo>
                <a:lnTo>
                  <a:pt x="157473" y="11722"/>
                </a:lnTo>
                <a:lnTo>
                  <a:pt x="164331" y="16294"/>
                </a:lnTo>
                <a:lnTo>
                  <a:pt x="165855" y="18580"/>
                </a:lnTo>
                <a:lnTo>
                  <a:pt x="168141" y="20866"/>
                </a:lnTo>
                <a:lnTo>
                  <a:pt x="168141" y="14008"/>
                </a:lnTo>
                <a:lnTo>
                  <a:pt x="171566" y="10583"/>
                </a:lnTo>
                <a:close/>
              </a:path>
              <a:path w="252730" h="46989">
                <a:moveTo>
                  <a:pt x="130041" y="19342"/>
                </a:moveTo>
                <a:lnTo>
                  <a:pt x="129279" y="20104"/>
                </a:lnTo>
                <a:lnTo>
                  <a:pt x="129279" y="20408"/>
                </a:lnTo>
                <a:lnTo>
                  <a:pt x="130041" y="19342"/>
                </a:lnTo>
                <a:close/>
              </a:path>
              <a:path w="252730" h="46989">
                <a:moveTo>
                  <a:pt x="133089" y="16421"/>
                </a:moveTo>
                <a:lnTo>
                  <a:pt x="132327" y="17056"/>
                </a:lnTo>
                <a:lnTo>
                  <a:pt x="133089" y="16421"/>
                </a:lnTo>
                <a:close/>
              </a:path>
              <a:path w="252730" h="46989">
                <a:moveTo>
                  <a:pt x="136899" y="13681"/>
                </a:moveTo>
                <a:lnTo>
                  <a:pt x="136899" y="13246"/>
                </a:lnTo>
                <a:lnTo>
                  <a:pt x="136137" y="14008"/>
                </a:lnTo>
                <a:lnTo>
                  <a:pt x="136899" y="13681"/>
                </a:lnTo>
                <a:close/>
              </a:path>
              <a:path w="252730" h="46989">
                <a:moveTo>
                  <a:pt x="141471" y="11722"/>
                </a:moveTo>
                <a:lnTo>
                  <a:pt x="139947" y="11722"/>
                </a:lnTo>
                <a:lnTo>
                  <a:pt x="139947" y="12375"/>
                </a:lnTo>
                <a:lnTo>
                  <a:pt x="141471" y="11722"/>
                </a:lnTo>
                <a:close/>
              </a:path>
              <a:path w="252730" h="46989">
                <a:moveTo>
                  <a:pt x="146043" y="10706"/>
                </a:moveTo>
                <a:lnTo>
                  <a:pt x="146043" y="10198"/>
                </a:lnTo>
                <a:lnTo>
                  <a:pt x="145281" y="10960"/>
                </a:lnTo>
                <a:lnTo>
                  <a:pt x="146043" y="10706"/>
                </a:lnTo>
                <a:close/>
              </a:path>
              <a:path w="252730" h="46989">
                <a:moveTo>
                  <a:pt x="174999" y="14008"/>
                </a:moveTo>
                <a:lnTo>
                  <a:pt x="171566" y="10583"/>
                </a:lnTo>
                <a:lnTo>
                  <a:pt x="168141" y="14008"/>
                </a:lnTo>
                <a:lnTo>
                  <a:pt x="174999" y="14008"/>
                </a:lnTo>
                <a:close/>
              </a:path>
              <a:path w="252730" h="46989">
                <a:moveTo>
                  <a:pt x="174999" y="20866"/>
                </a:moveTo>
                <a:lnTo>
                  <a:pt x="174999" y="14008"/>
                </a:lnTo>
                <a:lnTo>
                  <a:pt x="168141" y="14008"/>
                </a:lnTo>
                <a:lnTo>
                  <a:pt x="168141" y="20866"/>
                </a:lnTo>
                <a:lnTo>
                  <a:pt x="171189" y="22390"/>
                </a:lnTo>
                <a:lnTo>
                  <a:pt x="174999" y="20866"/>
                </a:lnTo>
                <a:close/>
              </a:path>
              <a:path w="252730" h="46989">
                <a:moveTo>
                  <a:pt x="232403" y="29756"/>
                </a:moveTo>
                <a:lnTo>
                  <a:pt x="231387" y="26200"/>
                </a:lnTo>
                <a:lnTo>
                  <a:pt x="230625" y="25438"/>
                </a:lnTo>
                <a:lnTo>
                  <a:pt x="228339" y="20104"/>
                </a:lnTo>
                <a:lnTo>
                  <a:pt x="228339" y="19342"/>
                </a:lnTo>
                <a:lnTo>
                  <a:pt x="224529" y="14770"/>
                </a:lnTo>
                <a:lnTo>
                  <a:pt x="224529" y="14008"/>
                </a:lnTo>
                <a:lnTo>
                  <a:pt x="220719" y="10198"/>
                </a:lnTo>
                <a:lnTo>
                  <a:pt x="219957" y="10198"/>
                </a:lnTo>
                <a:lnTo>
                  <a:pt x="216909" y="7150"/>
                </a:lnTo>
                <a:lnTo>
                  <a:pt x="210813" y="4102"/>
                </a:lnTo>
                <a:lnTo>
                  <a:pt x="207003" y="2578"/>
                </a:lnTo>
                <a:lnTo>
                  <a:pt x="196243" y="987"/>
                </a:lnTo>
                <a:lnTo>
                  <a:pt x="183236" y="3236"/>
                </a:lnTo>
                <a:lnTo>
                  <a:pt x="172713" y="9436"/>
                </a:lnTo>
                <a:lnTo>
                  <a:pt x="171566" y="10583"/>
                </a:lnTo>
                <a:lnTo>
                  <a:pt x="174999" y="14008"/>
                </a:lnTo>
                <a:lnTo>
                  <a:pt x="174999" y="20866"/>
                </a:lnTo>
                <a:lnTo>
                  <a:pt x="177285" y="17818"/>
                </a:lnTo>
                <a:lnTo>
                  <a:pt x="187822" y="11831"/>
                </a:lnTo>
                <a:lnTo>
                  <a:pt x="200182" y="10664"/>
                </a:lnTo>
                <a:lnTo>
                  <a:pt x="211575" y="15532"/>
                </a:lnTo>
                <a:lnTo>
                  <a:pt x="213861" y="17056"/>
                </a:lnTo>
                <a:lnTo>
                  <a:pt x="217671" y="20866"/>
                </a:lnTo>
                <a:lnTo>
                  <a:pt x="217671" y="21247"/>
                </a:lnTo>
                <a:lnTo>
                  <a:pt x="219957" y="24676"/>
                </a:lnTo>
                <a:lnTo>
                  <a:pt x="222243" y="29248"/>
                </a:lnTo>
                <a:lnTo>
                  <a:pt x="222243" y="28486"/>
                </a:lnTo>
                <a:lnTo>
                  <a:pt x="223005" y="34582"/>
                </a:lnTo>
                <a:lnTo>
                  <a:pt x="226053" y="37630"/>
                </a:lnTo>
                <a:lnTo>
                  <a:pt x="229863" y="38392"/>
                </a:lnTo>
                <a:lnTo>
                  <a:pt x="229863" y="28486"/>
                </a:lnTo>
                <a:lnTo>
                  <a:pt x="232403" y="29756"/>
                </a:lnTo>
                <a:close/>
              </a:path>
              <a:path w="252730" h="46989">
                <a:moveTo>
                  <a:pt x="217671" y="21247"/>
                </a:moveTo>
                <a:lnTo>
                  <a:pt x="217671" y="20866"/>
                </a:lnTo>
                <a:lnTo>
                  <a:pt x="216909" y="20104"/>
                </a:lnTo>
                <a:lnTo>
                  <a:pt x="217671" y="21247"/>
                </a:lnTo>
                <a:close/>
              </a:path>
              <a:path w="252730" h="46989">
                <a:moveTo>
                  <a:pt x="232911" y="31534"/>
                </a:moveTo>
                <a:lnTo>
                  <a:pt x="232403" y="29756"/>
                </a:lnTo>
                <a:lnTo>
                  <a:pt x="229863" y="28486"/>
                </a:lnTo>
                <a:lnTo>
                  <a:pt x="232911" y="31534"/>
                </a:lnTo>
                <a:close/>
              </a:path>
              <a:path w="252730" h="46989">
                <a:moveTo>
                  <a:pt x="232911" y="39916"/>
                </a:moveTo>
                <a:lnTo>
                  <a:pt x="232911" y="31534"/>
                </a:lnTo>
                <a:lnTo>
                  <a:pt x="229863" y="28486"/>
                </a:lnTo>
                <a:lnTo>
                  <a:pt x="229863" y="38392"/>
                </a:lnTo>
                <a:lnTo>
                  <a:pt x="232911" y="39916"/>
                </a:lnTo>
                <a:close/>
              </a:path>
              <a:path w="252730" h="46989">
                <a:moveTo>
                  <a:pt x="252694" y="46773"/>
                </a:moveTo>
                <a:lnTo>
                  <a:pt x="251767" y="44755"/>
                </a:lnTo>
                <a:lnTo>
                  <a:pt x="243579" y="36106"/>
                </a:lnTo>
                <a:lnTo>
                  <a:pt x="243579" y="35344"/>
                </a:lnTo>
                <a:lnTo>
                  <a:pt x="239769" y="33058"/>
                </a:lnTo>
                <a:lnTo>
                  <a:pt x="236721" y="31534"/>
                </a:lnTo>
                <a:lnTo>
                  <a:pt x="232911" y="30010"/>
                </a:lnTo>
                <a:lnTo>
                  <a:pt x="232403" y="29756"/>
                </a:lnTo>
                <a:lnTo>
                  <a:pt x="232911" y="31534"/>
                </a:lnTo>
                <a:lnTo>
                  <a:pt x="232911" y="39916"/>
                </a:lnTo>
                <a:lnTo>
                  <a:pt x="235197" y="41440"/>
                </a:lnTo>
                <a:lnTo>
                  <a:pt x="237483" y="43726"/>
                </a:lnTo>
                <a:lnTo>
                  <a:pt x="237483" y="42964"/>
                </a:lnTo>
                <a:lnTo>
                  <a:pt x="241293" y="46773"/>
                </a:lnTo>
                <a:lnTo>
                  <a:pt x="252694" y="46773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1833" y="2382773"/>
            <a:ext cx="169545" cy="27940"/>
          </a:xfrm>
          <a:custGeom>
            <a:avLst/>
            <a:gdLst/>
            <a:ahLst/>
            <a:cxnLst/>
            <a:rect l="l" t="t" r="r" b="b"/>
            <a:pathLst>
              <a:path w="169544" h="27939">
                <a:moveTo>
                  <a:pt x="169163" y="24383"/>
                </a:moveTo>
                <a:lnTo>
                  <a:pt x="169163" y="17525"/>
                </a:lnTo>
                <a:lnTo>
                  <a:pt x="159257" y="19049"/>
                </a:lnTo>
                <a:lnTo>
                  <a:pt x="160019" y="22097"/>
                </a:lnTo>
                <a:lnTo>
                  <a:pt x="160019" y="24383"/>
                </a:lnTo>
                <a:lnTo>
                  <a:pt x="169163" y="24383"/>
                </a:lnTo>
                <a:close/>
              </a:path>
              <a:path w="169544" h="27939">
                <a:moveTo>
                  <a:pt x="111251" y="5333"/>
                </a:moveTo>
                <a:lnTo>
                  <a:pt x="103631" y="0"/>
                </a:lnTo>
                <a:lnTo>
                  <a:pt x="100583" y="4571"/>
                </a:lnTo>
                <a:lnTo>
                  <a:pt x="98297" y="8381"/>
                </a:lnTo>
                <a:lnTo>
                  <a:pt x="106679" y="12953"/>
                </a:lnTo>
                <a:lnTo>
                  <a:pt x="111251" y="5333"/>
                </a:lnTo>
                <a:close/>
              </a:path>
              <a:path w="169544" h="27939">
                <a:moveTo>
                  <a:pt x="63245" y="9905"/>
                </a:moveTo>
                <a:lnTo>
                  <a:pt x="54863" y="6095"/>
                </a:lnTo>
                <a:lnTo>
                  <a:pt x="51815" y="13715"/>
                </a:lnTo>
                <a:lnTo>
                  <a:pt x="60959" y="16001"/>
                </a:lnTo>
                <a:lnTo>
                  <a:pt x="62483" y="12191"/>
                </a:lnTo>
                <a:lnTo>
                  <a:pt x="63245" y="9905"/>
                </a:lnTo>
                <a:close/>
              </a:path>
              <a:path w="169544" h="27939">
                <a:moveTo>
                  <a:pt x="14477" y="20573"/>
                </a:moveTo>
                <a:lnTo>
                  <a:pt x="9905" y="16001"/>
                </a:lnTo>
                <a:lnTo>
                  <a:pt x="5333" y="12953"/>
                </a:lnTo>
                <a:lnTo>
                  <a:pt x="0" y="21335"/>
                </a:lnTo>
                <a:lnTo>
                  <a:pt x="4571" y="24383"/>
                </a:lnTo>
                <a:lnTo>
                  <a:pt x="7619" y="27431"/>
                </a:lnTo>
                <a:lnTo>
                  <a:pt x="14477" y="20573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800" y="1941576"/>
            <a:ext cx="4248150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031" y="1436370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10">
                <a:moveTo>
                  <a:pt x="0" y="0"/>
                </a:moveTo>
                <a:lnTo>
                  <a:pt x="0" y="2937509"/>
                </a:lnTo>
              </a:path>
            </a:pathLst>
          </a:custGeom>
          <a:ln w="30226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5383" y="1436370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10">
                <a:moveTo>
                  <a:pt x="0" y="0"/>
                </a:moveTo>
                <a:lnTo>
                  <a:pt x="0" y="2937509"/>
                </a:lnTo>
              </a:path>
            </a:pathLst>
          </a:custGeom>
          <a:ln w="2946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031" y="1436369"/>
            <a:ext cx="2807970" cy="434340"/>
          </a:xfrm>
          <a:custGeom>
            <a:avLst/>
            <a:gdLst/>
            <a:ahLst/>
            <a:cxnLst/>
            <a:rect l="l" t="t" r="r" b="b"/>
            <a:pathLst>
              <a:path w="2807970" h="434339">
                <a:moveTo>
                  <a:pt x="0" y="0"/>
                </a:moveTo>
                <a:lnTo>
                  <a:pt x="0" y="434340"/>
                </a:lnTo>
                <a:lnTo>
                  <a:pt x="2807970" y="434340"/>
                </a:lnTo>
                <a:lnTo>
                  <a:pt x="2807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554" y="1436370"/>
            <a:ext cx="2837180" cy="448309"/>
          </a:xfrm>
          <a:custGeom>
            <a:avLst/>
            <a:gdLst/>
            <a:ahLst/>
            <a:cxnLst/>
            <a:rect l="l" t="t" r="r" b="b"/>
            <a:pathLst>
              <a:path w="2837179" h="448310">
                <a:moveTo>
                  <a:pt x="28956" y="419861"/>
                </a:moveTo>
                <a:lnTo>
                  <a:pt x="28956" y="0"/>
                </a:lnTo>
                <a:lnTo>
                  <a:pt x="0" y="0"/>
                </a:lnTo>
                <a:lnTo>
                  <a:pt x="0" y="441959"/>
                </a:lnTo>
                <a:lnTo>
                  <a:pt x="6858" y="448055"/>
                </a:lnTo>
                <a:lnTo>
                  <a:pt x="14477" y="448055"/>
                </a:lnTo>
                <a:lnTo>
                  <a:pt x="14478" y="419861"/>
                </a:lnTo>
                <a:lnTo>
                  <a:pt x="28956" y="419861"/>
                </a:lnTo>
                <a:close/>
              </a:path>
              <a:path w="2837179" h="448310">
                <a:moveTo>
                  <a:pt x="2822448" y="419861"/>
                </a:moveTo>
                <a:lnTo>
                  <a:pt x="14478" y="419861"/>
                </a:lnTo>
                <a:lnTo>
                  <a:pt x="28956" y="434339"/>
                </a:lnTo>
                <a:lnTo>
                  <a:pt x="28956" y="448055"/>
                </a:lnTo>
                <a:lnTo>
                  <a:pt x="2808732" y="448055"/>
                </a:lnTo>
                <a:lnTo>
                  <a:pt x="2808732" y="434339"/>
                </a:lnTo>
                <a:lnTo>
                  <a:pt x="2822448" y="419861"/>
                </a:lnTo>
                <a:close/>
              </a:path>
              <a:path w="2837179" h="448310">
                <a:moveTo>
                  <a:pt x="28956" y="448055"/>
                </a:moveTo>
                <a:lnTo>
                  <a:pt x="28956" y="434339"/>
                </a:lnTo>
                <a:lnTo>
                  <a:pt x="14478" y="419861"/>
                </a:lnTo>
                <a:lnTo>
                  <a:pt x="14477" y="448055"/>
                </a:lnTo>
                <a:lnTo>
                  <a:pt x="28956" y="448055"/>
                </a:lnTo>
                <a:close/>
              </a:path>
              <a:path w="2837179" h="448310">
                <a:moveTo>
                  <a:pt x="2836926" y="441959"/>
                </a:moveTo>
                <a:lnTo>
                  <a:pt x="2836926" y="0"/>
                </a:lnTo>
                <a:lnTo>
                  <a:pt x="2808732" y="0"/>
                </a:lnTo>
                <a:lnTo>
                  <a:pt x="2808732" y="419861"/>
                </a:lnTo>
                <a:lnTo>
                  <a:pt x="2822448" y="419861"/>
                </a:lnTo>
                <a:lnTo>
                  <a:pt x="2822448" y="448055"/>
                </a:lnTo>
                <a:lnTo>
                  <a:pt x="2830830" y="448055"/>
                </a:lnTo>
                <a:lnTo>
                  <a:pt x="2836926" y="441959"/>
                </a:lnTo>
                <a:close/>
              </a:path>
              <a:path w="2837179" h="448310">
                <a:moveTo>
                  <a:pt x="2822448" y="448055"/>
                </a:moveTo>
                <a:lnTo>
                  <a:pt x="2822448" y="419861"/>
                </a:lnTo>
                <a:lnTo>
                  <a:pt x="2808732" y="434339"/>
                </a:lnTo>
                <a:lnTo>
                  <a:pt x="2808732" y="448055"/>
                </a:lnTo>
                <a:lnTo>
                  <a:pt x="2822448" y="44805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1028" y="1436370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10">
                <a:moveTo>
                  <a:pt x="0" y="0"/>
                </a:moveTo>
                <a:lnTo>
                  <a:pt x="0" y="2937509"/>
                </a:lnTo>
              </a:path>
            </a:pathLst>
          </a:custGeom>
          <a:ln w="2946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3757" y="1436370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10">
                <a:moveTo>
                  <a:pt x="0" y="0"/>
                </a:moveTo>
                <a:lnTo>
                  <a:pt x="0" y="2937509"/>
                </a:lnTo>
              </a:path>
            </a:pathLst>
          </a:custGeom>
          <a:ln w="30225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1409" y="1436369"/>
            <a:ext cx="2807970" cy="434340"/>
          </a:xfrm>
          <a:custGeom>
            <a:avLst/>
            <a:gdLst/>
            <a:ahLst/>
            <a:cxnLst/>
            <a:rect l="l" t="t" r="r" b="b"/>
            <a:pathLst>
              <a:path w="2807970" h="434339">
                <a:moveTo>
                  <a:pt x="0" y="0"/>
                </a:moveTo>
                <a:lnTo>
                  <a:pt x="0" y="434340"/>
                </a:lnTo>
                <a:lnTo>
                  <a:pt x="2807969" y="434340"/>
                </a:lnTo>
                <a:lnTo>
                  <a:pt x="2807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6932" y="1436370"/>
            <a:ext cx="2837180" cy="448309"/>
          </a:xfrm>
          <a:custGeom>
            <a:avLst/>
            <a:gdLst/>
            <a:ahLst/>
            <a:cxnLst/>
            <a:rect l="l" t="t" r="r" b="b"/>
            <a:pathLst>
              <a:path w="2837179" h="448310">
                <a:moveTo>
                  <a:pt x="28194" y="419861"/>
                </a:moveTo>
                <a:lnTo>
                  <a:pt x="28194" y="0"/>
                </a:lnTo>
                <a:lnTo>
                  <a:pt x="0" y="0"/>
                </a:lnTo>
                <a:lnTo>
                  <a:pt x="0" y="441959"/>
                </a:lnTo>
                <a:lnTo>
                  <a:pt x="6096" y="448055"/>
                </a:lnTo>
                <a:lnTo>
                  <a:pt x="14477" y="448055"/>
                </a:lnTo>
                <a:lnTo>
                  <a:pt x="14478" y="419861"/>
                </a:lnTo>
                <a:lnTo>
                  <a:pt x="28194" y="419861"/>
                </a:lnTo>
                <a:close/>
              </a:path>
              <a:path w="2837179" h="448310">
                <a:moveTo>
                  <a:pt x="2822448" y="419861"/>
                </a:moveTo>
                <a:lnTo>
                  <a:pt x="14478" y="419861"/>
                </a:lnTo>
                <a:lnTo>
                  <a:pt x="28194" y="434339"/>
                </a:lnTo>
                <a:lnTo>
                  <a:pt x="28194" y="448055"/>
                </a:lnTo>
                <a:lnTo>
                  <a:pt x="2807969" y="448055"/>
                </a:lnTo>
                <a:lnTo>
                  <a:pt x="2807970" y="434339"/>
                </a:lnTo>
                <a:lnTo>
                  <a:pt x="2822448" y="419861"/>
                </a:lnTo>
                <a:close/>
              </a:path>
              <a:path w="2837179" h="448310">
                <a:moveTo>
                  <a:pt x="28194" y="448055"/>
                </a:moveTo>
                <a:lnTo>
                  <a:pt x="28194" y="434339"/>
                </a:lnTo>
                <a:lnTo>
                  <a:pt x="14478" y="419861"/>
                </a:lnTo>
                <a:lnTo>
                  <a:pt x="14477" y="448055"/>
                </a:lnTo>
                <a:lnTo>
                  <a:pt x="28194" y="448055"/>
                </a:lnTo>
                <a:close/>
              </a:path>
              <a:path w="2837179" h="448310">
                <a:moveTo>
                  <a:pt x="2836926" y="441959"/>
                </a:moveTo>
                <a:lnTo>
                  <a:pt x="2836926" y="0"/>
                </a:lnTo>
                <a:lnTo>
                  <a:pt x="2807969" y="0"/>
                </a:lnTo>
                <a:lnTo>
                  <a:pt x="2807970" y="419861"/>
                </a:lnTo>
                <a:lnTo>
                  <a:pt x="2822448" y="419861"/>
                </a:lnTo>
                <a:lnTo>
                  <a:pt x="2822448" y="448055"/>
                </a:lnTo>
                <a:lnTo>
                  <a:pt x="2830068" y="448055"/>
                </a:lnTo>
                <a:lnTo>
                  <a:pt x="2836926" y="441959"/>
                </a:lnTo>
                <a:close/>
              </a:path>
              <a:path w="2837179" h="448310">
                <a:moveTo>
                  <a:pt x="2822448" y="448055"/>
                </a:moveTo>
                <a:lnTo>
                  <a:pt x="2822448" y="419861"/>
                </a:lnTo>
                <a:lnTo>
                  <a:pt x="2807970" y="434339"/>
                </a:lnTo>
                <a:lnTo>
                  <a:pt x="2807969" y="448055"/>
                </a:lnTo>
                <a:lnTo>
                  <a:pt x="2822448" y="44805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78140" y="2191511"/>
            <a:ext cx="158115" cy="224154"/>
          </a:xfrm>
          <a:custGeom>
            <a:avLst/>
            <a:gdLst/>
            <a:ahLst/>
            <a:cxnLst/>
            <a:rect l="l" t="t" r="r" b="b"/>
            <a:pathLst>
              <a:path w="158115" h="224155">
                <a:moveTo>
                  <a:pt x="157514" y="224028"/>
                </a:moveTo>
                <a:lnTo>
                  <a:pt x="8381" y="0"/>
                </a:lnTo>
                <a:lnTo>
                  <a:pt x="0" y="5334"/>
                </a:lnTo>
                <a:lnTo>
                  <a:pt x="145710" y="224028"/>
                </a:lnTo>
                <a:lnTo>
                  <a:pt x="157514" y="22402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8902" y="2408682"/>
            <a:ext cx="12700" cy="6985"/>
          </a:xfrm>
          <a:custGeom>
            <a:avLst/>
            <a:gdLst/>
            <a:ahLst/>
            <a:cxnLst/>
            <a:rect l="l" t="t" r="r" b="b"/>
            <a:pathLst>
              <a:path w="12700" h="6985">
                <a:moveTo>
                  <a:pt x="12346" y="6857"/>
                </a:moveTo>
                <a:lnTo>
                  <a:pt x="6857" y="0"/>
                </a:lnTo>
                <a:lnTo>
                  <a:pt x="0" y="6096"/>
                </a:lnTo>
                <a:lnTo>
                  <a:pt x="609" y="6857"/>
                </a:lnTo>
                <a:lnTo>
                  <a:pt x="12346" y="6857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5210" y="2372491"/>
            <a:ext cx="185420" cy="43180"/>
          </a:xfrm>
          <a:custGeom>
            <a:avLst/>
            <a:gdLst/>
            <a:ahLst/>
            <a:cxnLst/>
            <a:rect l="l" t="t" r="r" b="b"/>
            <a:pathLst>
              <a:path w="185419" h="43180">
                <a:moveTo>
                  <a:pt x="185279" y="43048"/>
                </a:moveTo>
                <a:lnTo>
                  <a:pt x="154579" y="17554"/>
                </a:lnTo>
                <a:lnTo>
                  <a:pt x="105278" y="692"/>
                </a:lnTo>
                <a:lnTo>
                  <a:pt x="88961" y="0"/>
                </a:lnTo>
                <a:lnTo>
                  <a:pt x="72993" y="1537"/>
                </a:lnTo>
                <a:lnTo>
                  <a:pt x="28930" y="18129"/>
                </a:lnTo>
                <a:lnTo>
                  <a:pt x="0" y="43048"/>
                </a:lnTo>
                <a:lnTo>
                  <a:pt x="43537" y="43048"/>
                </a:lnTo>
                <a:lnTo>
                  <a:pt x="49411" y="39444"/>
                </a:lnTo>
                <a:lnTo>
                  <a:pt x="60724" y="34371"/>
                </a:lnTo>
                <a:lnTo>
                  <a:pt x="72634" y="30814"/>
                </a:lnTo>
                <a:lnTo>
                  <a:pt x="84990" y="28883"/>
                </a:lnTo>
                <a:lnTo>
                  <a:pt x="97636" y="28686"/>
                </a:lnTo>
                <a:lnTo>
                  <a:pt x="110421" y="30332"/>
                </a:lnTo>
                <a:lnTo>
                  <a:pt x="123191" y="33930"/>
                </a:lnTo>
                <a:lnTo>
                  <a:pt x="135793" y="39590"/>
                </a:lnTo>
                <a:lnTo>
                  <a:pt x="141218" y="43048"/>
                </a:lnTo>
                <a:lnTo>
                  <a:pt x="185279" y="4304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40053" y="2337275"/>
            <a:ext cx="227965" cy="78740"/>
          </a:xfrm>
          <a:custGeom>
            <a:avLst/>
            <a:gdLst/>
            <a:ahLst/>
            <a:cxnLst/>
            <a:rect l="l" t="t" r="r" b="b"/>
            <a:pathLst>
              <a:path w="227964" h="78739">
                <a:moveTo>
                  <a:pt x="227619" y="78264"/>
                </a:moveTo>
                <a:lnTo>
                  <a:pt x="200810" y="36354"/>
                </a:lnTo>
                <a:lnTo>
                  <a:pt x="159310" y="9053"/>
                </a:lnTo>
                <a:lnTo>
                  <a:pt x="110080" y="0"/>
                </a:lnTo>
                <a:lnTo>
                  <a:pt x="94157" y="1584"/>
                </a:lnTo>
                <a:lnTo>
                  <a:pt x="50305" y="18190"/>
                </a:lnTo>
                <a:lnTo>
                  <a:pt x="15847" y="49689"/>
                </a:lnTo>
                <a:lnTo>
                  <a:pt x="0" y="78264"/>
                </a:lnTo>
                <a:lnTo>
                  <a:pt x="31464" y="78264"/>
                </a:lnTo>
                <a:lnTo>
                  <a:pt x="34462" y="72766"/>
                </a:lnTo>
                <a:lnTo>
                  <a:pt x="41864" y="62703"/>
                </a:lnTo>
                <a:lnTo>
                  <a:pt x="82180" y="34377"/>
                </a:lnTo>
                <a:lnTo>
                  <a:pt x="119294" y="28714"/>
                </a:lnTo>
                <a:lnTo>
                  <a:pt x="132142" y="30376"/>
                </a:lnTo>
                <a:lnTo>
                  <a:pt x="169934" y="47544"/>
                </a:lnTo>
                <a:lnTo>
                  <a:pt x="195956" y="78264"/>
                </a:lnTo>
                <a:lnTo>
                  <a:pt x="227619" y="7826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1087" y="2203040"/>
            <a:ext cx="245110" cy="212725"/>
          </a:xfrm>
          <a:custGeom>
            <a:avLst/>
            <a:gdLst/>
            <a:ahLst/>
            <a:cxnLst/>
            <a:rect l="l" t="t" r="r" b="b"/>
            <a:pathLst>
              <a:path w="245110" h="212725">
                <a:moveTo>
                  <a:pt x="244636" y="131537"/>
                </a:moveTo>
                <a:lnTo>
                  <a:pt x="236767" y="80318"/>
                </a:lnTo>
                <a:lnTo>
                  <a:pt x="217322" y="46383"/>
                </a:lnTo>
                <a:lnTo>
                  <a:pt x="183691" y="17217"/>
                </a:lnTo>
                <a:lnTo>
                  <a:pt x="134255" y="638"/>
                </a:lnTo>
                <a:lnTo>
                  <a:pt x="117965" y="0"/>
                </a:lnTo>
                <a:lnTo>
                  <a:pt x="102051" y="1574"/>
                </a:lnTo>
                <a:lnTo>
                  <a:pt x="58246" y="18186"/>
                </a:lnTo>
                <a:lnTo>
                  <a:pt x="23891" y="49715"/>
                </a:lnTo>
                <a:lnTo>
                  <a:pt x="3539" y="92412"/>
                </a:lnTo>
                <a:lnTo>
                  <a:pt x="0" y="125230"/>
                </a:lnTo>
                <a:lnTo>
                  <a:pt x="1744" y="142528"/>
                </a:lnTo>
                <a:lnTo>
                  <a:pt x="19964" y="188877"/>
                </a:lnTo>
                <a:lnTo>
                  <a:pt x="28264" y="200488"/>
                </a:lnTo>
                <a:lnTo>
                  <a:pt x="28264" y="121423"/>
                </a:lnTo>
                <a:lnTo>
                  <a:pt x="29213" y="108203"/>
                </a:lnTo>
                <a:lnTo>
                  <a:pt x="50118" y="62705"/>
                </a:lnTo>
                <a:lnTo>
                  <a:pt x="90707" y="34380"/>
                </a:lnTo>
                <a:lnTo>
                  <a:pt x="127893" y="28702"/>
                </a:lnTo>
                <a:lnTo>
                  <a:pt x="140718" y="30369"/>
                </a:lnTo>
                <a:lnTo>
                  <a:pt x="178237" y="47613"/>
                </a:lnTo>
                <a:lnTo>
                  <a:pt x="208148" y="86246"/>
                </a:lnTo>
                <a:lnTo>
                  <a:pt x="216074" y="125309"/>
                </a:lnTo>
                <a:lnTo>
                  <a:pt x="216074" y="200551"/>
                </a:lnTo>
                <a:lnTo>
                  <a:pt x="222540" y="192515"/>
                </a:lnTo>
                <a:lnTo>
                  <a:pt x="231044" y="178619"/>
                </a:lnTo>
                <a:lnTo>
                  <a:pt x="237675" y="163699"/>
                </a:lnTo>
                <a:lnTo>
                  <a:pt x="242263" y="147942"/>
                </a:lnTo>
                <a:lnTo>
                  <a:pt x="244636" y="131537"/>
                </a:lnTo>
                <a:close/>
              </a:path>
              <a:path w="245110" h="212725">
                <a:moveTo>
                  <a:pt x="96208" y="212499"/>
                </a:moveTo>
                <a:lnTo>
                  <a:pt x="61874" y="194211"/>
                </a:lnTo>
                <a:lnTo>
                  <a:pt x="38252" y="163731"/>
                </a:lnTo>
                <a:lnTo>
                  <a:pt x="28264" y="121423"/>
                </a:lnTo>
                <a:lnTo>
                  <a:pt x="28264" y="200488"/>
                </a:lnTo>
                <a:lnTo>
                  <a:pt x="35204" y="208689"/>
                </a:lnTo>
                <a:lnTo>
                  <a:pt x="39360" y="212499"/>
                </a:lnTo>
                <a:lnTo>
                  <a:pt x="96208" y="212499"/>
                </a:lnTo>
                <a:close/>
              </a:path>
              <a:path w="245110" h="212725">
                <a:moveTo>
                  <a:pt x="216074" y="200551"/>
                </a:moveTo>
                <a:lnTo>
                  <a:pt x="216074" y="125309"/>
                </a:lnTo>
                <a:lnTo>
                  <a:pt x="214954" y="137761"/>
                </a:lnTo>
                <a:lnTo>
                  <a:pt x="212162" y="149728"/>
                </a:lnTo>
                <a:lnTo>
                  <a:pt x="186832" y="190368"/>
                </a:lnTo>
                <a:lnTo>
                  <a:pt x="148608" y="212499"/>
                </a:lnTo>
                <a:lnTo>
                  <a:pt x="204741" y="212499"/>
                </a:lnTo>
                <a:lnTo>
                  <a:pt x="212335" y="205198"/>
                </a:lnTo>
                <a:lnTo>
                  <a:pt x="216074" y="200551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4585" y="2238361"/>
            <a:ext cx="245110" cy="177800"/>
          </a:xfrm>
          <a:custGeom>
            <a:avLst/>
            <a:gdLst/>
            <a:ahLst/>
            <a:cxnLst/>
            <a:rect l="l" t="t" r="r" b="b"/>
            <a:pathLst>
              <a:path w="245110" h="177800">
                <a:moveTo>
                  <a:pt x="244593" y="115240"/>
                </a:moveTo>
                <a:lnTo>
                  <a:pt x="228904" y="63271"/>
                </a:lnTo>
                <a:lnTo>
                  <a:pt x="200336" y="28588"/>
                </a:lnTo>
                <a:lnTo>
                  <a:pt x="151517" y="3760"/>
                </a:lnTo>
                <a:lnTo>
                  <a:pt x="118675" y="0"/>
                </a:lnTo>
                <a:lnTo>
                  <a:pt x="102691" y="1536"/>
                </a:lnTo>
                <a:lnTo>
                  <a:pt x="58586" y="18127"/>
                </a:lnTo>
                <a:lnTo>
                  <a:pt x="23928" y="49744"/>
                </a:lnTo>
                <a:lnTo>
                  <a:pt x="3445" y="92598"/>
                </a:lnTo>
                <a:lnTo>
                  <a:pt x="0" y="125539"/>
                </a:lnTo>
                <a:lnTo>
                  <a:pt x="1865" y="142900"/>
                </a:lnTo>
                <a:lnTo>
                  <a:pt x="6355" y="160668"/>
                </a:lnTo>
                <a:lnTo>
                  <a:pt x="13030" y="177178"/>
                </a:lnTo>
                <a:lnTo>
                  <a:pt x="28464" y="177178"/>
                </a:lnTo>
                <a:lnTo>
                  <a:pt x="28464" y="121496"/>
                </a:lnTo>
                <a:lnTo>
                  <a:pt x="29459" y="108168"/>
                </a:lnTo>
                <a:lnTo>
                  <a:pt x="50211" y="62500"/>
                </a:lnTo>
                <a:lnTo>
                  <a:pt x="90418" y="34169"/>
                </a:lnTo>
                <a:lnTo>
                  <a:pt x="127395" y="28516"/>
                </a:lnTo>
                <a:lnTo>
                  <a:pt x="140197" y="30185"/>
                </a:lnTo>
                <a:lnTo>
                  <a:pt x="177869" y="47384"/>
                </a:lnTo>
                <a:lnTo>
                  <a:pt x="208506" y="86140"/>
                </a:lnTo>
                <a:lnTo>
                  <a:pt x="216215" y="125451"/>
                </a:lnTo>
                <a:lnTo>
                  <a:pt x="216215" y="177178"/>
                </a:lnTo>
                <a:lnTo>
                  <a:pt x="231826" y="177178"/>
                </a:lnTo>
                <a:lnTo>
                  <a:pt x="237597" y="164215"/>
                </a:lnTo>
                <a:lnTo>
                  <a:pt x="242174" y="148520"/>
                </a:lnTo>
                <a:lnTo>
                  <a:pt x="244561" y="132136"/>
                </a:lnTo>
                <a:lnTo>
                  <a:pt x="244593" y="115240"/>
                </a:lnTo>
                <a:close/>
              </a:path>
              <a:path w="245110" h="177800">
                <a:moveTo>
                  <a:pt x="46564" y="177178"/>
                </a:moveTo>
                <a:lnTo>
                  <a:pt x="29455" y="135297"/>
                </a:lnTo>
                <a:lnTo>
                  <a:pt x="28464" y="121496"/>
                </a:lnTo>
                <a:lnTo>
                  <a:pt x="28464" y="177178"/>
                </a:lnTo>
                <a:lnTo>
                  <a:pt x="46564" y="177178"/>
                </a:lnTo>
                <a:close/>
              </a:path>
              <a:path w="245110" h="177800">
                <a:moveTo>
                  <a:pt x="216215" y="177178"/>
                </a:moveTo>
                <a:lnTo>
                  <a:pt x="216215" y="125451"/>
                </a:lnTo>
                <a:lnTo>
                  <a:pt x="215108" y="137921"/>
                </a:lnTo>
                <a:lnTo>
                  <a:pt x="212364" y="149884"/>
                </a:lnTo>
                <a:lnTo>
                  <a:pt x="208101" y="161226"/>
                </a:lnTo>
                <a:lnTo>
                  <a:pt x="202442" y="171831"/>
                </a:lnTo>
                <a:lnTo>
                  <a:pt x="198639" y="177178"/>
                </a:lnTo>
                <a:lnTo>
                  <a:pt x="216215" y="177178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70160" y="2068846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244706" y="131177"/>
                </a:moveTo>
                <a:lnTo>
                  <a:pt x="236832" y="79824"/>
                </a:lnTo>
                <a:lnTo>
                  <a:pt x="217413" y="45703"/>
                </a:lnTo>
                <a:lnTo>
                  <a:pt x="183875" y="17285"/>
                </a:lnTo>
                <a:lnTo>
                  <a:pt x="134581" y="655"/>
                </a:lnTo>
                <a:lnTo>
                  <a:pt x="118299" y="0"/>
                </a:lnTo>
                <a:lnTo>
                  <a:pt x="102379" y="1557"/>
                </a:lnTo>
                <a:lnTo>
                  <a:pt x="58492" y="18126"/>
                </a:lnTo>
                <a:lnTo>
                  <a:pt x="24011" y="49635"/>
                </a:lnTo>
                <a:lnTo>
                  <a:pt x="3559" y="92348"/>
                </a:lnTo>
                <a:lnTo>
                  <a:pt x="0" y="125204"/>
                </a:lnTo>
                <a:lnTo>
                  <a:pt x="1756" y="142531"/>
                </a:lnTo>
                <a:lnTo>
                  <a:pt x="19293" y="188959"/>
                </a:lnTo>
                <a:lnTo>
                  <a:pt x="28470" y="200706"/>
                </a:lnTo>
                <a:lnTo>
                  <a:pt x="28470" y="121288"/>
                </a:lnTo>
                <a:lnTo>
                  <a:pt x="29409" y="108030"/>
                </a:lnTo>
                <a:lnTo>
                  <a:pt x="50131" y="62517"/>
                </a:lnTo>
                <a:lnTo>
                  <a:pt x="90484" y="34303"/>
                </a:lnTo>
                <a:lnTo>
                  <a:pt x="127601" y="28725"/>
                </a:lnTo>
                <a:lnTo>
                  <a:pt x="140442" y="30420"/>
                </a:lnTo>
                <a:lnTo>
                  <a:pt x="178184" y="47702"/>
                </a:lnTo>
                <a:lnTo>
                  <a:pt x="208178" y="85641"/>
                </a:lnTo>
                <a:lnTo>
                  <a:pt x="216089" y="124898"/>
                </a:lnTo>
                <a:lnTo>
                  <a:pt x="216089" y="200355"/>
                </a:lnTo>
                <a:lnTo>
                  <a:pt x="222664" y="192174"/>
                </a:lnTo>
                <a:lnTo>
                  <a:pt x="231152" y="178282"/>
                </a:lnTo>
                <a:lnTo>
                  <a:pt x="237768" y="163362"/>
                </a:lnTo>
                <a:lnTo>
                  <a:pt x="242343" y="147598"/>
                </a:lnTo>
                <a:lnTo>
                  <a:pt x="244706" y="131177"/>
                </a:lnTo>
                <a:close/>
              </a:path>
              <a:path w="245110" h="245110">
                <a:moveTo>
                  <a:pt x="216089" y="200355"/>
                </a:moveTo>
                <a:lnTo>
                  <a:pt x="216089" y="124898"/>
                </a:lnTo>
                <a:lnTo>
                  <a:pt x="215006" y="137404"/>
                </a:lnTo>
                <a:lnTo>
                  <a:pt x="212267" y="149421"/>
                </a:lnTo>
                <a:lnTo>
                  <a:pt x="187209" y="190221"/>
                </a:lnTo>
                <a:lnTo>
                  <a:pt x="145482" y="213671"/>
                </a:lnTo>
                <a:lnTo>
                  <a:pt x="120823" y="216506"/>
                </a:lnTo>
                <a:lnTo>
                  <a:pt x="107974" y="215284"/>
                </a:lnTo>
                <a:lnTo>
                  <a:pt x="68823" y="199627"/>
                </a:lnTo>
                <a:lnTo>
                  <a:pt x="38343" y="163813"/>
                </a:lnTo>
                <a:lnTo>
                  <a:pt x="28470" y="121288"/>
                </a:lnTo>
                <a:lnTo>
                  <a:pt x="28470" y="200706"/>
                </a:lnTo>
                <a:lnTo>
                  <a:pt x="72212" y="233684"/>
                </a:lnTo>
                <a:lnTo>
                  <a:pt x="125111" y="245024"/>
                </a:lnTo>
                <a:lnTo>
                  <a:pt x="141945" y="243530"/>
                </a:lnTo>
                <a:lnTo>
                  <a:pt x="187669" y="225822"/>
                </a:lnTo>
                <a:lnTo>
                  <a:pt x="212474" y="204852"/>
                </a:lnTo>
                <a:lnTo>
                  <a:pt x="216089" y="20035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19771" y="2411738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46" y="0"/>
                </a:lnTo>
              </a:path>
            </a:pathLst>
          </a:custGeom>
          <a:ln w="887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47063" y="1439797"/>
            <a:ext cx="499935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779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raste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On-the-fly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Mapping</a:t>
            </a:r>
            <a:endParaRPr sz="2000">
              <a:latin typeface="Arial"/>
              <a:cs typeface="Arial"/>
            </a:endParaRPr>
          </a:p>
          <a:p>
            <a:pPr marL="758190">
              <a:lnSpc>
                <a:spcPct val="100000"/>
              </a:lnSpc>
              <a:spcBef>
                <a:spcPts val="1505"/>
              </a:spcBef>
            </a:pP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OFF</a:t>
            </a:r>
            <a:r>
              <a:rPr sz="1200" b="1" i="1" dirty="0">
                <a:solidFill>
                  <a:srgbClr val="3333CC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5043" y="1435790"/>
            <a:ext cx="1497965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Sampling:</a:t>
            </a:r>
            <a:endParaRPr sz="180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120"/>
              </a:spcBef>
            </a:pPr>
            <a:r>
              <a:rPr sz="1400" b="1" i="1" spc="-10" dirty="0">
                <a:latin typeface="Arial"/>
                <a:cs typeface="Arial"/>
              </a:rPr>
              <a:t>Fixed: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10,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20, 40”</a:t>
            </a:r>
            <a:endParaRPr sz="1400">
              <a:latin typeface="Arial"/>
              <a:cs typeface="Arial"/>
            </a:endParaRPr>
          </a:p>
          <a:p>
            <a:pPr marL="833119" marR="5080" indent="-207645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Half-beam Nyquist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85822" y="2415539"/>
            <a:ext cx="297335" cy="181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33800" y="2415539"/>
            <a:ext cx="4248150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5594" y="2415539"/>
            <a:ext cx="2108228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93308" y="2627376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5">
                <a:moveTo>
                  <a:pt x="215646" y="83058"/>
                </a:moveTo>
                <a:lnTo>
                  <a:pt x="133350" y="83058"/>
                </a:lnTo>
                <a:lnTo>
                  <a:pt x="107442" y="0"/>
                </a:lnTo>
                <a:lnTo>
                  <a:pt x="82296" y="83058"/>
                </a:lnTo>
                <a:lnTo>
                  <a:pt x="0" y="83058"/>
                </a:lnTo>
                <a:lnTo>
                  <a:pt x="66294" y="133350"/>
                </a:lnTo>
                <a:lnTo>
                  <a:pt x="66294" y="197042"/>
                </a:lnTo>
                <a:lnTo>
                  <a:pt x="107442" y="165354"/>
                </a:lnTo>
                <a:lnTo>
                  <a:pt x="149352" y="197262"/>
                </a:lnTo>
                <a:lnTo>
                  <a:pt x="149352" y="133350"/>
                </a:lnTo>
                <a:lnTo>
                  <a:pt x="215646" y="83058"/>
                </a:lnTo>
                <a:close/>
              </a:path>
              <a:path w="215900" h="216535">
                <a:moveTo>
                  <a:pt x="66294" y="197042"/>
                </a:moveTo>
                <a:lnTo>
                  <a:pt x="66294" y="133350"/>
                </a:lnTo>
                <a:lnTo>
                  <a:pt x="41148" y="216408"/>
                </a:lnTo>
                <a:lnTo>
                  <a:pt x="66294" y="197042"/>
                </a:lnTo>
                <a:close/>
              </a:path>
              <a:path w="215900" h="216535">
                <a:moveTo>
                  <a:pt x="174498" y="216408"/>
                </a:moveTo>
                <a:lnTo>
                  <a:pt x="149352" y="133350"/>
                </a:lnTo>
                <a:lnTo>
                  <a:pt x="149352" y="197262"/>
                </a:lnTo>
                <a:lnTo>
                  <a:pt x="174498" y="21640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8829" y="2611373"/>
            <a:ext cx="245110" cy="245745"/>
          </a:xfrm>
          <a:custGeom>
            <a:avLst/>
            <a:gdLst/>
            <a:ahLst/>
            <a:cxnLst/>
            <a:rect l="l" t="t" r="r" b="b"/>
            <a:pathLst>
              <a:path w="245110" h="245744">
                <a:moveTo>
                  <a:pt x="93362" y="93725"/>
                </a:moveTo>
                <a:lnTo>
                  <a:pt x="0" y="93725"/>
                </a:lnTo>
                <a:lnTo>
                  <a:pt x="14477" y="104689"/>
                </a:lnTo>
                <a:lnTo>
                  <a:pt x="14478" y="103631"/>
                </a:lnTo>
                <a:lnTo>
                  <a:pt x="17526" y="95249"/>
                </a:lnTo>
                <a:lnTo>
                  <a:pt x="28580" y="103631"/>
                </a:lnTo>
                <a:lnTo>
                  <a:pt x="92202" y="103631"/>
                </a:lnTo>
                <a:lnTo>
                  <a:pt x="92202" y="97535"/>
                </a:lnTo>
                <a:lnTo>
                  <a:pt x="93362" y="93725"/>
                </a:lnTo>
                <a:close/>
              </a:path>
              <a:path w="245110" h="245744">
                <a:moveTo>
                  <a:pt x="28580" y="103631"/>
                </a:moveTo>
                <a:lnTo>
                  <a:pt x="17526" y="95249"/>
                </a:lnTo>
                <a:lnTo>
                  <a:pt x="14478" y="103631"/>
                </a:lnTo>
                <a:lnTo>
                  <a:pt x="28580" y="103631"/>
                </a:lnTo>
                <a:close/>
              </a:path>
              <a:path w="245110" h="245744">
                <a:moveTo>
                  <a:pt x="86868" y="147827"/>
                </a:moveTo>
                <a:lnTo>
                  <a:pt x="28580" y="103631"/>
                </a:lnTo>
                <a:lnTo>
                  <a:pt x="14478" y="103631"/>
                </a:lnTo>
                <a:lnTo>
                  <a:pt x="14477" y="104689"/>
                </a:lnTo>
                <a:lnTo>
                  <a:pt x="75492" y="150894"/>
                </a:lnTo>
                <a:lnTo>
                  <a:pt x="76200" y="148589"/>
                </a:lnTo>
                <a:lnTo>
                  <a:pt x="78486" y="153161"/>
                </a:lnTo>
                <a:lnTo>
                  <a:pt x="78486" y="174889"/>
                </a:lnTo>
                <a:lnTo>
                  <a:pt x="86868" y="147827"/>
                </a:lnTo>
                <a:close/>
              </a:path>
              <a:path w="245110" h="245744">
                <a:moveTo>
                  <a:pt x="78486" y="174889"/>
                </a:moveTo>
                <a:lnTo>
                  <a:pt x="78486" y="153161"/>
                </a:lnTo>
                <a:lnTo>
                  <a:pt x="75492" y="150894"/>
                </a:lnTo>
                <a:lnTo>
                  <a:pt x="46482" y="245363"/>
                </a:lnTo>
                <a:lnTo>
                  <a:pt x="52578" y="240688"/>
                </a:lnTo>
                <a:lnTo>
                  <a:pt x="52578" y="228599"/>
                </a:lnTo>
                <a:lnTo>
                  <a:pt x="64750" y="219236"/>
                </a:lnTo>
                <a:lnTo>
                  <a:pt x="78486" y="174889"/>
                </a:lnTo>
                <a:close/>
              </a:path>
              <a:path w="245110" h="245744">
                <a:moveTo>
                  <a:pt x="64750" y="219236"/>
                </a:moveTo>
                <a:lnTo>
                  <a:pt x="52578" y="228599"/>
                </a:lnTo>
                <a:lnTo>
                  <a:pt x="60198" y="233933"/>
                </a:lnTo>
                <a:lnTo>
                  <a:pt x="64750" y="219236"/>
                </a:lnTo>
                <a:close/>
              </a:path>
              <a:path w="245110" h="245744">
                <a:moveTo>
                  <a:pt x="192024" y="240688"/>
                </a:moveTo>
                <a:lnTo>
                  <a:pt x="192024" y="228599"/>
                </a:lnTo>
                <a:lnTo>
                  <a:pt x="184404" y="233933"/>
                </a:lnTo>
                <a:lnTo>
                  <a:pt x="179892" y="219369"/>
                </a:lnTo>
                <a:lnTo>
                  <a:pt x="121920" y="175259"/>
                </a:lnTo>
                <a:lnTo>
                  <a:pt x="64750" y="219236"/>
                </a:lnTo>
                <a:lnTo>
                  <a:pt x="60198" y="233933"/>
                </a:lnTo>
                <a:lnTo>
                  <a:pt x="52578" y="228599"/>
                </a:lnTo>
                <a:lnTo>
                  <a:pt x="52578" y="240688"/>
                </a:lnTo>
                <a:lnTo>
                  <a:pt x="119634" y="189257"/>
                </a:lnTo>
                <a:lnTo>
                  <a:pt x="119634" y="185165"/>
                </a:lnTo>
                <a:lnTo>
                  <a:pt x="124968" y="185165"/>
                </a:lnTo>
                <a:lnTo>
                  <a:pt x="124968" y="189257"/>
                </a:lnTo>
                <a:lnTo>
                  <a:pt x="192024" y="240688"/>
                </a:lnTo>
                <a:close/>
              </a:path>
              <a:path w="245110" h="245744">
                <a:moveTo>
                  <a:pt x="78486" y="153161"/>
                </a:moveTo>
                <a:lnTo>
                  <a:pt x="76200" y="148589"/>
                </a:lnTo>
                <a:lnTo>
                  <a:pt x="75492" y="150894"/>
                </a:lnTo>
                <a:lnTo>
                  <a:pt x="78486" y="153161"/>
                </a:lnTo>
                <a:close/>
              </a:path>
              <a:path w="245110" h="245744">
                <a:moveTo>
                  <a:pt x="96774" y="93725"/>
                </a:moveTo>
                <a:lnTo>
                  <a:pt x="93362" y="93725"/>
                </a:lnTo>
                <a:lnTo>
                  <a:pt x="92202" y="97535"/>
                </a:lnTo>
                <a:lnTo>
                  <a:pt x="96774" y="93725"/>
                </a:lnTo>
                <a:close/>
              </a:path>
              <a:path w="245110" h="245744">
                <a:moveTo>
                  <a:pt x="96774" y="103631"/>
                </a:moveTo>
                <a:lnTo>
                  <a:pt x="96774" y="93725"/>
                </a:lnTo>
                <a:lnTo>
                  <a:pt x="92202" y="97535"/>
                </a:lnTo>
                <a:lnTo>
                  <a:pt x="92202" y="103631"/>
                </a:lnTo>
                <a:lnTo>
                  <a:pt x="96774" y="103631"/>
                </a:lnTo>
                <a:close/>
              </a:path>
              <a:path w="245110" h="245744">
                <a:moveTo>
                  <a:pt x="151209" y="93725"/>
                </a:moveTo>
                <a:lnTo>
                  <a:pt x="121920" y="0"/>
                </a:lnTo>
                <a:lnTo>
                  <a:pt x="93362" y="93725"/>
                </a:lnTo>
                <a:lnTo>
                  <a:pt x="96774" y="93725"/>
                </a:lnTo>
                <a:lnTo>
                  <a:pt x="96774" y="103631"/>
                </a:lnTo>
                <a:lnTo>
                  <a:pt x="100584" y="103631"/>
                </a:lnTo>
                <a:lnTo>
                  <a:pt x="117348" y="47916"/>
                </a:lnTo>
                <a:lnTo>
                  <a:pt x="117348" y="17525"/>
                </a:lnTo>
                <a:lnTo>
                  <a:pt x="126492" y="17525"/>
                </a:lnTo>
                <a:lnTo>
                  <a:pt x="126492" y="47048"/>
                </a:lnTo>
                <a:lnTo>
                  <a:pt x="144018" y="103631"/>
                </a:lnTo>
                <a:lnTo>
                  <a:pt x="147828" y="103631"/>
                </a:lnTo>
                <a:lnTo>
                  <a:pt x="147828" y="93725"/>
                </a:lnTo>
                <a:lnTo>
                  <a:pt x="151209" y="93725"/>
                </a:lnTo>
                <a:close/>
              </a:path>
              <a:path w="245110" h="245744">
                <a:moveTo>
                  <a:pt x="126492" y="17525"/>
                </a:moveTo>
                <a:lnTo>
                  <a:pt x="117348" y="17525"/>
                </a:lnTo>
                <a:lnTo>
                  <a:pt x="121986" y="32500"/>
                </a:lnTo>
                <a:lnTo>
                  <a:pt x="126492" y="17525"/>
                </a:lnTo>
                <a:close/>
              </a:path>
              <a:path w="245110" h="245744">
                <a:moveTo>
                  <a:pt x="121986" y="32500"/>
                </a:moveTo>
                <a:lnTo>
                  <a:pt x="117348" y="17525"/>
                </a:lnTo>
                <a:lnTo>
                  <a:pt x="117348" y="47916"/>
                </a:lnTo>
                <a:lnTo>
                  <a:pt x="121986" y="32500"/>
                </a:lnTo>
                <a:close/>
              </a:path>
              <a:path w="245110" h="245744">
                <a:moveTo>
                  <a:pt x="124968" y="185165"/>
                </a:moveTo>
                <a:lnTo>
                  <a:pt x="119634" y="185165"/>
                </a:lnTo>
                <a:lnTo>
                  <a:pt x="122300" y="187211"/>
                </a:lnTo>
                <a:lnTo>
                  <a:pt x="124968" y="185165"/>
                </a:lnTo>
                <a:close/>
              </a:path>
              <a:path w="245110" h="245744">
                <a:moveTo>
                  <a:pt x="122300" y="187211"/>
                </a:moveTo>
                <a:lnTo>
                  <a:pt x="119634" y="185165"/>
                </a:lnTo>
                <a:lnTo>
                  <a:pt x="119634" y="189257"/>
                </a:lnTo>
                <a:lnTo>
                  <a:pt x="122300" y="187211"/>
                </a:lnTo>
                <a:close/>
              </a:path>
              <a:path w="245110" h="245744">
                <a:moveTo>
                  <a:pt x="126492" y="47048"/>
                </a:moveTo>
                <a:lnTo>
                  <a:pt x="126492" y="17525"/>
                </a:lnTo>
                <a:lnTo>
                  <a:pt x="121986" y="32500"/>
                </a:lnTo>
                <a:lnTo>
                  <a:pt x="126492" y="47048"/>
                </a:lnTo>
                <a:close/>
              </a:path>
              <a:path w="245110" h="245744">
                <a:moveTo>
                  <a:pt x="124968" y="189257"/>
                </a:moveTo>
                <a:lnTo>
                  <a:pt x="124968" y="185165"/>
                </a:lnTo>
                <a:lnTo>
                  <a:pt x="122300" y="187211"/>
                </a:lnTo>
                <a:lnTo>
                  <a:pt x="124968" y="189257"/>
                </a:lnTo>
                <a:close/>
              </a:path>
              <a:path w="245110" h="245744">
                <a:moveTo>
                  <a:pt x="152400" y="97535"/>
                </a:moveTo>
                <a:lnTo>
                  <a:pt x="151209" y="93725"/>
                </a:lnTo>
                <a:lnTo>
                  <a:pt x="147828" y="93725"/>
                </a:lnTo>
                <a:lnTo>
                  <a:pt x="152400" y="97535"/>
                </a:lnTo>
                <a:close/>
              </a:path>
              <a:path w="245110" h="245744">
                <a:moveTo>
                  <a:pt x="152400" y="103631"/>
                </a:moveTo>
                <a:lnTo>
                  <a:pt x="152400" y="97535"/>
                </a:lnTo>
                <a:lnTo>
                  <a:pt x="147828" y="93725"/>
                </a:lnTo>
                <a:lnTo>
                  <a:pt x="147828" y="103631"/>
                </a:lnTo>
                <a:lnTo>
                  <a:pt x="152400" y="103631"/>
                </a:lnTo>
                <a:close/>
              </a:path>
              <a:path w="245110" h="245744">
                <a:moveTo>
                  <a:pt x="244602" y="93725"/>
                </a:moveTo>
                <a:lnTo>
                  <a:pt x="151209" y="93725"/>
                </a:lnTo>
                <a:lnTo>
                  <a:pt x="152400" y="97535"/>
                </a:lnTo>
                <a:lnTo>
                  <a:pt x="152400" y="103631"/>
                </a:lnTo>
                <a:lnTo>
                  <a:pt x="216021" y="103631"/>
                </a:lnTo>
                <a:lnTo>
                  <a:pt x="227076" y="95249"/>
                </a:lnTo>
                <a:lnTo>
                  <a:pt x="230124" y="103631"/>
                </a:lnTo>
                <a:lnTo>
                  <a:pt x="230124" y="104689"/>
                </a:lnTo>
                <a:lnTo>
                  <a:pt x="244602" y="93725"/>
                </a:lnTo>
                <a:close/>
              </a:path>
              <a:path w="245110" h="245744">
                <a:moveTo>
                  <a:pt x="230124" y="104689"/>
                </a:moveTo>
                <a:lnTo>
                  <a:pt x="230124" y="103631"/>
                </a:lnTo>
                <a:lnTo>
                  <a:pt x="216021" y="103631"/>
                </a:lnTo>
                <a:lnTo>
                  <a:pt x="157734" y="147827"/>
                </a:lnTo>
                <a:lnTo>
                  <a:pt x="166116" y="174889"/>
                </a:lnTo>
                <a:lnTo>
                  <a:pt x="166116" y="153161"/>
                </a:lnTo>
                <a:lnTo>
                  <a:pt x="168402" y="148589"/>
                </a:lnTo>
                <a:lnTo>
                  <a:pt x="169109" y="150894"/>
                </a:lnTo>
                <a:lnTo>
                  <a:pt x="230124" y="104689"/>
                </a:lnTo>
                <a:close/>
              </a:path>
              <a:path w="245110" h="245744">
                <a:moveTo>
                  <a:pt x="169109" y="150894"/>
                </a:moveTo>
                <a:lnTo>
                  <a:pt x="168402" y="148589"/>
                </a:lnTo>
                <a:lnTo>
                  <a:pt x="166116" y="153161"/>
                </a:lnTo>
                <a:lnTo>
                  <a:pt x="169109" y="150894"/>
                </a:lnTo>
                <a:close/>
              </a:path>
              <a:path w="245110" h="245744">
                <a:moveTo>
                  <a:pt x="198120" y="245363"/>
                </a:moveTo>
                <a:lnTo>
                  <a:pt x="169109" y="150894"/>
                </a:lnTo>
                <a:lnTo>
                  <a:pt x="166116" y="153161"/>
                </a:lnTo>
                <a:lnTo>
                  <a:pt x="166116" y="174889"/>
                </a:lnTo>
                <a:lnTo>
                  <a:pt x="179892" y="219369"/>
                </a:lnTo>
                <a:lnTo>
                  <a:pt x="192024" y="228599"/>
                </a:lnTo>
                <a:lnTo>
                  <a:pt x="192024" y="240688"/>
                </a:lnTo>
                <a:lnTo>
                  <a:pt x="198120" y="245363"/>
                </a:lnTo>
                <a:close/>
              </a:path>
              <a:path w="245110" h="245744">
                <a:moveTo>
                  <a:pt x="192024" y="228599"/>
                </a:moveTo>
                <a:lnTo>
                  <a:pt x="179892" y="219369"/>
                </a:lnTo>
                <a:lnTo>
                  <a:pt x="184404" y="233933"/>
                </a:lnTo>
                <a:lnTo>
                  <a:pt x="192024" y="228599"/>
                </a:lnTo>
                <a:close/>
              </a:path>
              <a:path w="245110" h="245744">
                <a:moveTo>
                  <a:pt x="230124" y="103631"/>
                </a:moveTo>
                <a:lnTo>
                  <a:pt x="227076" y="95249"/>
                </a:lnTo>
                <a:lnTo>
                  <a:pt x="216021" y="103631"/>
                </a:lnTo>
                <a:lnTo>
                  <a:pt x="230124" y="10363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3850" y="2415539"/>
            <a:ext cx="664210" cy="979169"/>
          </a:xfrm>
          <a:custGeom>
            <a:avLst/>
            <a:gdLst/>
            <a:ahLst/>
            <a:cxnLst/>
            <a:rect l="l" t="t" r="r" b="b"/>
            <a:pathLst>
              <a:path w="664209" h="979170">
                <a:moveTo>
                  <a:pt x="663625" y="979170"/>
                </a:moveTo>
                <a:lnTo>
                  <a:pt x="11804" y="0"/>
                </a:lnTo>
                <a:lnTo>
                  <a:pt x="0" y="0"/>
                </a:lnTo>
                <a:lnTo>
                  <a:pt x="652396" y="979170"/>
                </a:lnTo>
                <a:lnTo>
                  <a:pt x="663625" y="97917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79511" y="2415539"/>
            <a:ext cx="795655" cy="979169"/>
          </a:xfrm>
          <a:custGeom>
            <a:avLst/>
            <a:gdLst/>
            <a:ahLst/>
            <a:cxnLst/>
            <a:rect l="l" t="t" r="r" b="b"/>
            <a:pathLst>
              <a:path w="795654" h="979170">
                <a:moveTo>
                  <a:pt x="795349" y="979170"/>
                </a:moveTo>
                <a:lnTo>
                  <a:pt x="11737" y="0"/>
                </a:lnTo>
                <a:lnTo>
                  <a:pt x="0" y="0"/>
                </a:lnTo>
                <a:lnTo>
                  <a:pt x="782921" y="979170"/>
                </a:lnTo>
                <a:lnTo>
                  <a:pt x="795349" y="97917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8902" y="2624327"/>
            <a:ext cx="777240" cy="770890"/>
          </a:xfrm>
          <a:custGeom>
            <a:avLst/>
            <a:gdLst/>
            <a:ahLst/>
            <a:cxnLst/>
            <a:rect l="l" t="t" r="r" b="b"/>
            <a:pathLst>
              <a:path w="777240" h="770889">
                <a:moveTo>
                  <a:pt x="777239" y="770381"/>
                </a:moveTo>
                <a:lnTo>
                  <a:pt x="6857" y="0"/>
                </a:lnTo>
                <a:lnTo>
                  <a:pt x="0" y="6858"/>
                </a:lnTo>
                <a:lnTo>
                  <a:pt x="763523" y="770381"/>
                </a:lnTo>
                <a:lnTo>
                  <a:pt x="777239" y="77038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79664" y="2839973"/>
            <a:ext cx="745490" cy="554990"/>
          </a:xfrm>
          <a:custGeom>
            <a:avLst/>
            <a:gdLst/>
            <a:ahLst/>
            <a:cxnLst/>
            <a:rect l="l" t="t" r="r" b="b"/>
            <a:pathLst>
              <a:path w="745490" h="554989">
                <a:moveTo>
                  <a:pt x="745417" y="554736"/>
                </a:moveTo>
                <a:lnTo>
                  <a:pt x="5333" y="0"/>
                </a:lnTo>
                <a:lnTo>
                  <a:pt x="0" y="7620"/>
                </a:lnTo>
                <a:lnTo>
                  <a:pt x="729273" y="554736"/>
                </a:lnTo>
                <a:lnTo>
                  <a:pt x="745417" y="55473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80426" y="3054857"/>
            <a:ext cx="683895" cy="340360"/>
          </a:xfrm>
          <a:custGeom>
            <a:avLst/>
            <a:gdLst/>
            <a:ahLst/>
            <a:cxnLst/>
            <a:rect l="l" t="t" r="r" b="b"/>
            <a:pathLst>
              <a:path w="683895" h="340360">
                <a:moveTo>
                  <a:pt x="683513" y="339851"/>
                </a:moveTo>
                <a:lnTo>
                  <a:pt x="3809" y="0"/>
                </a:lnTo>
                <a:lnTo>
                  <a:pt x="0" y="9144"/>
                </a:lnTo>
                <a:lnTo>
                  <a:pt x="662000" y="339851"/>
                </a:lnTo>
                <a:lnTo>
                  <a:pt x="683513" y="339851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81188" y="3270503"/>
            <a:ext cx="497840" cy="124460"/>
          </a:xfrm>
          <a:custGeom>
            <a:avLst/>
            <a:gdLst/>
            <a:ahLst/>
            <a:cxnLst/>
            <a:rect l="l" t="t" r="r" b="b"/>
            <a:pathLst>
              <a:path w="497840" h="124460">
                <a:moveTo>
                  <a:pt x="497798" y="124206"/>
                </a:moveTo>
                <a:lnTo>
                  <a:pt x="2285" y="0"/>
                </a:lnTo>
                <a:lnTo>
                  <a:pt x="0" y="9144"/>
                </a:lnTo>
                <a:lnTo>
                  <a:pt x="459033" y="124206"/>
                </a:lnTo>
                <a:lnTo>
                  <a:pt x="497798" y="12420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86637" y="2497256"/>
            <a:ext cx="94424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latin typeface="Arial"/>
                <a:cs typeface="Arial"/>
              </a:rPr>
              <a:t>O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200" b="1" i="1" spc="-5" dirty="0">
                <a:latin typeface="Arial"/>
                <a:cs typeface="Arial"/>
              </a:rPr>
              <a:t>1</a:t>
            </a:r>
            <a:r>
              <a:rPr sz="1800" b="1" i="1" spc="-5" dirty="0">
                <a:latin typeface="Arial"/>
                <a:cs typeface="Arial"/>
              </a:rPr>
              <a:t>/O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200" b="1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8830" y="3049730"/>
            <a:ext cx="652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050"/>
                </a:solidFill>
                <a:latin typeface="Arial"/>
                <a:cs typeface="Arial"/>
              </a:rPr>
              <a:t>3</a:t>
            </a:r>
            <a:r>
              <a:rPr sz="1200" b="1" spc="-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/>
                <a:cs typeface="Arial"/>
              </a:rPr>
              <a:t>arcmin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87973" y="2692145"/>
            <a:ext cx="2466975" cy="702945"/>
          </a:xfrm>
          <a:custGeom>
            <a:avLst/>
            <a:gdLst/>
            <a:ahLst/>
            <a:cxnLst/>
            <a:rect l="l" t="t" r="r" b="b"/>
            <a:pathLst>
              <a:path w="2466975" h="702945">
                <a:moveTo>
                  <a:pt x="120395" y="30479"/>
                </a:moveTo>
                <a:lnTo>
                  <a:pt x="10667" y="0"/>
                </a:lnTo>
                <a:lnTo>
                  <a:pt x="0" y="36576"/>
                </a:lnTo>
                <a:lnTo>
                  <a:pt x="109727" y="67817"/>
                </a:lnTo>
                <a:lnTo>
                  <a:pt x="120395" y="30479"/>
                </a:lnTo>
                <a:close/>
              </a:path>
              <a:path w="2466975" h="702945">
                <a:moveTo>
                  <a:pt x="266699" y="72389"/>
                </a:moveTo>
                <a:lnTo>
                  <a:pt x="156971" y="41147"/>
                </a:lnTo>
                <a:lnTo>
                  <a:pt x="146303" y="77723"/>
                </a:lnTo>
                <a:lnTo>
                  <a:pt x="256793" y="108965"/>
                </a:lnTo>
                <a:lnTo>
                  <a:pt x="266699" y="72389"/>
                </a:lnTo>
                <a:close/>
              </a:path>
              <a:path w="2466975" h="702945">
                <a:moveTo>
                  <a:pt x="413765" y="113537"/>
                </a:moveTo>
                <a:lnTo>
                  <a:pt x="303275" y="83057"/>
                </a:lnTo>
                <a:lnTo>
                  <a:pt x="293369" y="119633"/>
                </a:lnTo>
                <a:lnTo>
                  <a:pt x="403097" y="150113"/>
                </a:lnTo>
                <a:lnTo>
                  <a:pt x="413765" y="113537"/>
                </a:lnTo>
                <a:close/>
              </a:path>
              <a:path w="2466975" h="702945">
                <a:moveTo>
                  <a:pt x="560069" y="155447"/>
                </a:moveTo>
                <a:lnTo>
                  <a:pt x="450341" y="124205"/>
                </a:lnTo>
                <a:lnTo>
                  <a:pt x="439673" y="160781"/>
                </a:lnTo>
                <a:lnTo>
                  <a:pt x="550163" y="192023"/>
                </a:lnTo>
                <a:lnTo>
                  <a:pt x="560069" y="155447"/>
                </a:lnTo>
                <a:close/>
              </a:path>
              <a:path w="2466975" h="702945">
                <a:moveTo>
                  <a:pt x="707135" y="196595"/>
                </a:moveTo>
                <a:lnTo>
                  <a:pt x="596645" y="165353"/>
                </a:lnTo>
                <a:lnTo>
                  <a:pt x="586739" y="202691"/>
                </a:lnTo>
                <a:lnTo>
                  <a:pt x="696467" y="233171"/>
                </a:lnTo>
                <a:lnTo>
                  <a:pt x="707135" y="196595"/>
                </a:lnTo>
                <a:close/>
              </a:path>
              <a:path w="2466975" h="702945">
                <a:moveTo>
                  <a:pt x="853439" y="238505"/>
                </a:moveTo>
                <a:lnTo>
                  <a:pt x="743711" y="207263"/>
                </a:lnTo>
                <a:lnTo>
                  <a:pt x="733043" y="243839"/>
                </a:lnTo>
                <a:lnTo>
                  <a:pt x="842771" y="275081"/>
                </a:lnTo>
                <a:lnTo>
                  <a:pt x="853439" y="238505"/>
                </a:lnTo>
                <a:close/>
              </a:path>
              <a:path w="2466975" h="702945">
                <a:moveTo>
                  <a:pt x="1000505" y="279653"/>
                </a:moveTo>
                <a:lnTo>
                  <a:pt x="890015" y="248411"/>
                </a:lnTo>
                <a:lnTo>
                  <a:pt x="880109" y="285749"/>
                </a:lnTo>
                <a:lnTo>
                  <a:pt x="989837" y="316229"/>
                </a:lnTo>
                <a:lnTo>
                  <a:pt x="1000505" y="279653"/>
                </a:lnTo>
                <a:close/>
              </a:path>
              <a:path w="2466975" h="702945">
                <a:moveTo>
                  <a:pt x="1146809" y="321563"/>
                </a:moveTo>
                <a:lnTo>
                  <a:pt x="1037081" y="290321"/>
                </a:lnTo>
                <a:lnTo>
                  <a:pt x="1026413" y="326897"/>
                </a:lnTo>
                <a:lnTo>
                  <a:pt x="1136141" y="358139"/>
                </a:lnTo>
                <a:lnTo>
                  <a:pt x="1146809" y="321563"/>
                </a:lnTo>
                <a:close/>
              </a:path>
              <a:path w="2466975" h="702945">
                <a:moveTo>
                  <a:pt x="1293113" y="362711"/>
                </a:moveTo>
                <a:lnTo>
                  <a:pt x="1183385" y="331469"/>
                </a:lnTo>
                <a:lnTo>
                  <a:pt x="1172717" y="368045"/>
                </a:lnTo>
                <a:lnTo>
                  <a:pt x="1283207" y="399287"/>
                </a:lnTo>
                <a:lnTo>
                  <a:pt x="1293113" y="362711"/>
                </a:lnTo>
                <a:close/>
              </a:path>
              <a:path w="2466975" h="702945">
                <a:moveTo>
                  <a:pt x="1440179" y="404621"/>
                </a:moveTo>
                <a:lnTo>
                  <a:pt x="1330451" y="373379"/>
                </a:lnTo>
                <a:lnTo>
                  <a:pt x="1319783" y="409955"/>
                </a:lnTo>
                <a:lnTo>
                  <a:pt x="1429511" y="441197"/>
                </a:lnTo>
                <a:lnTo>
                  <a:pt x="1440179" y="404621"/>
                </a:lnTo>
                <a:close/>
              </a:path>
              <a:path w="2466975" h="702945">
                <a:moveTo>
                  <a:pt x="1586483" y="445769"/>
                </a:moveTo>
                <a:lnTo>
                  <a:pt x="1476755" y="414527"/>
                </a:lnTo>
                <a:lnTo>
                  <a:pt x="1466087" y="451103"/>
                </a:lnTo>
                <a:lnTo>
                  <a:pt x="1576577" y="482345"/>
                </a:lnTo>
                <a:lnTo>
                  <a:pt x="1586483" y="445769"/>
                </a:lnTo>
                <a:close/>
              </a:path>
              <a:path w="2466975" h="702945">
                <a:moveTo>
                  <a:pt x="1733549" y="487679"/>
                </a:moveTo>
                <a:lnTo>
                  <a:pt x="1623059" y="456437"/>
                </a:lnTo>
                <a:lnTo>
                  <a:pt x="1613153" y="493013"/>
                </a:lnTo>
                <a:lnTo>
                  <a:pt x="1722881" y="524255"/>
                </a:lnTo>
                <a:lnTo>
                  <a:pt x="1733549" y="487679"/>
                </a:lnTo>
                <a:close/>
              </a:path>
              <a:path w="2466975" h="702945">
                <a:moveTo>
                  <a:pt x="1879853" y="528827"/>
                </a:moveTo>
                <a:lnTo>
                  <a:pt x="1770125" y="497585"/>
                </a:lnTo>
                <a:lnTo>
                  <a:pt x="1759457" y="534161"/>
                </a:lnTo>
                <a:lnTo>
                  <a:pt x="1869947" y="565404"/>
                </a:lnTo>
                <a:lnTo>
                  <a:pt x="1879853" y="528827"/>
                </a:lnTo>
                <a:close/>
              </a:path>
              <a:path w="2466975" h="702945">
                <a:moveTo>
                  <a:pt x="2026919" y="570737"/>
                </a:moveTo>
                <a:lnTo>
                  <a:pt x="1916429" y="539495"/>
                </a:lnTo>
                <a:lnTo>
                  <a:pt x="1906523" y="576071"/>
                </a:lnTo>
                <a:lnTo>
                  <a:pt x="2016251" y="607313"/>
                </a:lnTo>
                <a:lnTo>
                  <a:pt x="2026919" y="570737"/>
                </a:lnTo>
                <a:close/>
              </a:path>
              <a:path w="2466975" h="702945">
                <a:moveTo>
                  <a:pt x="2173223" y="611885"/>
                </a:moveTo>
                <a:lnTo>
                  <a:pt x="2063495" y="580643"/>
                </a:lnTo>
                <a:lnTo>
                  <a:pt x="2052827" y="617219"/>
                </a:lnTo>
                <a:lnTo>
                  <a:pt x="2162555" y="648461"/>
                </a:lnTo>
                <a:lnTo>
                  <a:pt x="2173223" y="611885"/>
                </a:lnTo>
                <a:close/>
              </a:path>
              <a:path w="2466975" h="702945">
                <a:moveTo>
                  <a:pt x="2319528" y="653795"/>
                </a:moveTo>
                <a:lnTo>
                  <a:pt x="2209799" y="622554"/>
                </a:lnTo>
                <a:lnTo>
                  <a:pt x="2199893" y="659129"/>
                </a:lnTo>
                <a:lnTo>
                  <a:pt x="2309622" y="690371"/>
                </a:lnTo>
                <a:lnTo>
                  <a:pt x="2319528" y="653795"/>
                </a:lnTo>
                <a:close/>
              </a:path>
              <a:path w="2466975" h="702945">
                <a:moveTo>
                  <a:pt x="2466593" y="694943"/>
                </a:moveTo>
                <a:lnTo>
                  <a:pt x="2356866" y="663701"/>
                </a:lnTo>
                <a:lnTo>
                  <a:pt x="2346197" y="700277"/>
                </a:lnTo>
                <a:lnTo>
                  <a:pt x="2354226" y="702563"/>
                </a:lnTo>
                <a:lnTo>
                  <a:pt x="2464371" y="702563"/>
                </a:lnTo>
                <a:lnTo>
                  <a:pt x="2466593" y="69494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7973" y="2692145"/>
            <a:ext cx="2466975" cy="702945"/>
          </a:xfrm>
          <a:custGeom>
            <a:avLst/>
            <a:gdLst/>
            <a:ahLst/>
            <a:cxnLst/>
            <a:rect l="l" t="t" r="r" b="b"/>
            <a:pathLst>
              <a:path w="2466975" h="702945">
                <a:moveTo>
                  <a:pt x="120395" y="30479"/>
                </a:moveTo>
                <a:lnTo>
                  <a:pt x="10667" y="0"/>
                </a:lnTo>
                <a:lnTo>
                  <a:pt x="0" y="36576"/>
                </a:lnTo>
                <a:lnTo>
                  <a:pt x="109727" y="67817"/>
                </a:lnTo>
                <a:lnTo>
                  <a:pt x="120395" y="30479"/>
                </a:lnTo>
                <a:close/>
              </a:path>
              <a:path w="2466975" h="702945">
                <a:moveTo>
                  <a:pt x="266699" y="72389"/>
                </a:moveTo>
                <a:lnTo>
                  <a:pt x="156971" y="41147"/>
                </a:lnTo>
                <a:lnTo>
                  <a:pt x="146303" y="77723"/>
                </a:lnTo>
                <a:lnTo>
                  <a:pt x="256793" y="108965"/>
                </a:lnTo>
                <a:lnTo>
                  <a:pt x="266699" y="72389"/>
                </a:lnTo>
                <a:close/>
              </a:path>
              <a:path w="2466975" h="702945">
                <a:moveTo>
                  <a:pt x="413765" y="113537"/>
                </a:moveTo>
                <a:lnTo>
                  <a:pt x="303275" y="83057"/>
                </a:lnTo>
                <a:lnTo>
                  <a:pt x="293369" y="119633"/>
                </a:lnTo>
                <a:lnTo>
                  <a:pt x="403097" y="150113"/>
                </a:lnTo>
                <a:lnTo>
                  <a:pt x="413765" y="113537"/>
                </a:lnTo>
                <a:close/>
              </a:path>
              <a:path w="2466975" h="702945">
                <a:moveTo>
                  <a:pt x="560069" y="155447"/>
                </a:moveTo>
                <a:lnTo>
                  <a:pt x="450341" y="124205"/>
                </a:lnTo>
                <a:lnTo>
                  <a:pt x="439673" y="160781"/>
                </a:lnTo>
                <a:lnTo>
                  <a:pt x="550163" y="192023"/>
                </a:lnTo>
                <a:lnTo>
                  <a:pt x="560069" y="155447"/>
                </a:lnTo>
                <a:close/>
              </a:path>
              <a:path w="2466975" h="702945">
                <a:moveTo>
                  <a:pt x="707135" y="196595"/>
                </a:moveTo>
                <a:lnTo>
                  <a:pt x="596645" y="165353"/>
                </a:lnTo>
                <a:lnTo>
                  <a:pt x="586739" y="202691"/>
                </a:lnTo>
                <a:lnTo>
                  <a:pt x="696467" y="233171"/>
                </a:lnTo>
                <a:lnTo>
                  <a:pt x="707135" y="196595"/>
                </a:lnTo>
                <a:close/>
              </a:path>
              <a:path w="2466975" h="702945">
                <a:moveTo>
                  <a:pt x="853439" y="238505"/>
                </a:moveTo>
                <a:lnTo>
                  <a:pt x="743711" y="207263"/>
                </a:lnTo>
                <a:lnTo>
                  <a:pt x="733043" y="243839"/>
                </a:lnTo>
                <a:lnTo>
                  <a:pt x="842771" y="275081"/>
                </a:lnTo>
                <a:lnTo>
                  <a:pt x="853439" y="238505"/>
                </a:lnTo>
                <a:close/>
              </a:path>
              <a:path w="2466975" h="702945">
                <a:moveTo>
                  <a:pt x="1000505" y="279653"/>
                </a:moveTo>
                <a:lnTo>
                  <a:pt x="890015" y="248411"/>
                </a:lnTo>
                <a:lnTo>
                  <a:pt x="880109" y="285749"/>
                </a:lnTo>
                <a:lnTo>
                  <a:pt x="989837" y="316229"/>
                </a:lnTo>
                <a:lnTo>
                  <a:pt x="1000505" y="279653"/>
                </a:lnTo>
                <a:close/>
              </a:path>
              <a:path w="2466975" h="702945">
                <a:moveTo>
                  <a:pt x="1146809" y="321563"/>
                </a:moveTo>
                <a:lnTo>
                  <a:pt x="1037081" y="290321"/>
                </a:lnTo>
                <a:lnTo>
                  <a:pt x="1026413" y="326897"/>
                </a:lnTo>
                <a:lnTo>
                  <a:pt x="1136141" y="358139"/>
                </a:lnTo>
                <a:lnTo>
                  <a:pt x="1146809" y="321563"/>
                </a:lnTo>
                <a:close/>
              </a:path>
              <a:path w="2466975" h="702945">
                <a:moveTo>
                  <a:pt x="1293113" y="362711"/>
                </a:moveTo>
                <a:lnTo>
                  <a:pt x="1183385" y="331469"/>
                </a:lnTo>
                <a:lnTo>
                  <a:pt x="1172717" y="368045"/>
                </a:lnTo>
                <a:lnTo>
                  <a:pt x="1283207" y="399287"/>
                </a:lnTo>
                <a:lnTo>
                  <a:pt x="1293113" y="362711"/>
                </a:lnTo>
                <a:close/>
              </a:path>
              <a:path w="2466975" h="702945">
                <a:moveTo>
                  <a:pt x="1440179" y="404621"/>
                </a:moveTo>
                <a:lnTo>
                  <a:pt x="1330451" y="373379"/>
                </a:lnTo>
                <a:lnTo>
                  <a:pt x="1319783" y="409955"/>
                </a:lnTo>
                <a:lnTo>
                  <a:pt x="1429511" y="441197"/>
                </a:lnTo>
                <a:lnTo>
                  <a:pt x="1440179" y="404621"/>
                </a:lnTo>
                <a:close/>
              </a:path>
              <a:path w="2466975" h="702945">
                <a:moveTo>
                  <a:pt x="1586483" y="445769"/>
                </a:moveTo>
                <a:lnTo>
                  <a:pt x="1476755" y="414527"/>
                </a:lnTo>
                <a:lnTo>
                  <a:pt x="1466087" y="451103"/>
                </a:lnTo>
                <a:lnTo>
                  <a:pt x="1576577" y="482345"/>
                </a:lnTo>
                <a:lnTo>
                  <a:pt x="1586483" y="445769"/>
                </a:lnTo>
                <a:close/>
              </a:path>
              <a:path w="2466975" h="702945">
                <a:moveTo>
                  <a:pt x="1733549" y="487679"/>
                </a:moveTo>
                <a:lnTo>
                  <a:pt x="1623059" y="456437"/>
                </a:lnTo>
                <a:lnTo>
                  <a:pt x="1613153" y="493013"/>
                </a:lnTo>
                <a:lnTo>
                  <a:pt x="1722881" y="524255"/>
                </a:lnTo>
                <a:lnTo>
                  <a:pt x="1733549" y="487679"/>
                </a:lnTo>
                <a:close/>
              </a:path>
              <a:path w="2466975" h="702945">
                <a:moveTo>
                  <a:pt x="1879853" y="528827"/>
                </a:moveTo>
                <a:lnTo>
                  <a:pt x="1770125" y="497585"/>
                </a:lnTo>
                <a:lnTo>
                  <a:pt x="1759457" y="534161"/>
                </a:lnTo>
                <a:lnTo>
                  <a:pt x="1869947" y="565404"/>
                </a:lnTo>
                <a:lnTo>
                  <a:pt x="1879853" y="528827"/>
                </a:lnTo>
                <a:close/>
              </a:path>
              <a:path w="2466975" h="702945">
                <a:moveTo>
                  <a:pt x="2026919" y="570737"/>
                </a:moveTo>
                <a:lnTo>
                  <a:pt x="1916429" y="539495"/>
                </a:lnTo>
                <a:lnTo>
                  <a:pt x="1906523" y="576071"/>
                </a:lnTo>
                <a:lnTo>
                  <a:pt x="2016251" y="607313"/>
                </a:lnTo>
                <a:lnTo>
                  <a:pt x="2026919" y="570737"/>
                </a:lnTo>
                <a:close/>
              </a:path>
              <a:path w="2466975" h="702945">
                <a:moveTo>
                  <a:pt x="2173223" y="611885"/>
                </a:moveTo>
                <a:lnTo>
                  <a:pt x="2063495" y="580643"/>
                </a:lnTo>
                <a:lnTo>
                  <a:pt x="2052827" y="617219"/>
                </a:lnTo>
                <a:lnTo>
                  <a:pt x="2162555" y="648461"/>
                </a:lnTo>
                <a:lnTo>
                  <a:pt x="2173223" y="611885"/>
                </a:lnTo>
                <a:close/>
              </a:path>
              <a:path w="2466975" h="702945">
                <a:moveTo>
                  <a:pt x="2319528" y="653795"/>
                </a:moveTo>
                <a:lnTo>
                  <a:pt x="2209799" y="622554"/>
                </a:lnTo>
                <a:lnTo>
                  <a:pt x="2199893" y="659129"/>
                </a:lnTo>
                <a:lnTo>
                  <a:pt x="2309622" y="690371"/>
                </a:lnTo>
                <a:lnTo>
                  <a:pt x="2319528" y="653795"/>
                </a:lnTo>
                <a:close/>
              </a:path>
              <a:path w="2466975" h="702945">
                <a:moveTo>
                  <a:pt x="2466593" y="694943"/>
                </a:moveTo>
                <a:lnTo>
                  <a:pt x="2356866" y="663701"/>
                </a:lnTo>
                <a:lnTo>
                  <a:pt x="2346197" y="700277"/>
                </a:lnTo>
                <a:lnTo>
                  <a:pt x="2354226" y="702563"/>
                </a:lnTo>
                <a:lnTo>
                  <a:pt x="2464371" y="702563"/>
                </a:lnTo>
                <a:lnTo>
                  <a:pt x="2466593" y="69494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594" y="3521964"/>
            <a:ext cx="295909" cy="225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33800" y="3394709"/>
            <a:ext cx="4248150" cy="167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42200" y="3394709"/>
            <a:ext cx="894657" cy="3179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730486" y="3777415"/>
            <a:ext cx="481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OFF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684649" y="3394710"/>
            <a:ext cx="241300" cy="102235"/>
          </a:xfrm>
          <a:custGeom>
            <a:avLst/>
            <a:gdLst/>
            <a:ahLst/>
            <a:cxnLst/>
            <a:rect l="l" t="t" r="r" b="b"/>
            <a:pathLst>
              <a:path w="241300" h="102235">
                <a:moveTo>
                  <a:pt x="240823" y="0"/>
                </a:moveTo>
                <a:lnTo>
                  <a:pt x="211623" y="0"/>
                </a:lnTo>
                <a:lnTo>
                  <a:pt x="210253" y="5844"/>
                </a:lnTo>
                <a:lnTo>
                  <a:pt x="205902" y="17266"/>
                </a:lnTo>
                <a:lnTo>
                  <a:pt x="175697" y="54591"/>
                </a:lnTo>
                <a:lnTo>
                  <a:pt x="131046" y="72687"/>
                </a:lnTo>
                <a:lnTo>
                  <a:pt x="118570" y="73293"/>
                </a:lnTo>
                <a:lnTo>
                  <a:pt x="105821" y="72088"/>
                </a:lnTo>
                <a:lnTo>
                  <a:pt x="67188" y="56387"/>
                </a:lnTo>
                <a:lnTo>
                  <a:pt x="36708" y="21335"/>
                </a:lnTo>
                <a:lnTo>
                  <a:pt x="29609" y="0"/>
                </a:lnTo>
                <a:lnTo>
                  <a:pt x="0" y="0"/>
                </a:lnTo>
                <a:lnTo>
                  <a:pt x="17658" y="46481"/>
                </a:lnTo>
                <a:lnTo>
                  <a:pt x="52710" y="80771"/>
                </a:lnTo>
                <a:lnTo>
                  <a:pt x="88506" y="96990"/>
                </a:lnTo>
                <a:lnTo>
                  <a:pt x="123542" y="101677"/>
                </a:lnTo>
                <a:lnTo>
                  <a:pt x="140355" y="100161"/>
                </a:lnTo>
                <a:lnTo>
                  <a:pt x="185955" y="82406"/>
                </a:lnTo>
                <a:lnTo>
                  <a:pt x="220763" y="48742"/>
                </a:lnTo>
                <a:lnTo>
                  <a:pt x="240237" y="4185"/>
                </a:lnTo>
                <a:lnTo>
                  <a:pt x="240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37869" y="4091359"/>
            <a:ext cx="5670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OFF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2414" y="3394709"/>
            <a:ext cx="851180" cy="6525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867916" y="3452042"/>
            <a:ext cx="1471930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ts val="2145"/>
              </a:lnSpc>
            </a:pP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Sampling: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b="1" i="1" spc="-10" dirty="0">
                <a:latin typeface="Arial"/>
                <a:cs typeface="Arial"/>
              </a:rPr>
              <a:t>Fixed: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10,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20, 40”</a:t>
            </a:r>
            <a:endParaRPr sz="1400">
              <a:latin typeface="Arial"/>
              <a:cs typeface="Arial"/>
            </a:endParaRPr>
          </a:p>
          <a:p>
            <a:pPr marL="12700" marR="592455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Half-beam Nyquist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55796" y="3524432"/>
            <a:ext cx="326390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Possible</a:t>
            </a: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referencing</a:t>
            </a:r>
            <a:r>
              <a:rPr sz="1800" b="1" i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333CC"/>
                </a:solidFill>
                <a:latin typeface="Arial"/>
                <a:cs typeface="Arial"/>
              </a:rPr>
              <a:t>scheme: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400" b="1" i="1" spc="-10" dirty="0">
                <a:latin typeface="Arial"/>
                <a:cs typeface="Arial"/>
              </a:rPr>
              <a:t>Position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Switching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(“stan</a:t>
            </a:r>
            <a:r>
              <a:rPr sz="1400" b="1" i="1" spc="-20" dirty="0">
                <a:latin typeface="Arial"/>
                <a:cs typeface="Arial"/>
              </a:rPr>
              <a:t>d</a:t>
            </a:r>
            <a:r>
              <a:rPr sz="1400" b="1" i="1" spc="-1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rd”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OTF),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55796" y="4090054"/>
            <a:ext cx="42011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Load-Chop,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Frequency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Switch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(Sky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REF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optional)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35850" y="3478685"/>
            <a:ext cx="54927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050"/>
                </a:solidFill>
                <a:latin typeface="Symbol"/>
                <a:cs typeface="Symbol"/>
              </a:rPr>
              <a:t></a:t>
            </a:r>
            <a:r>
              <a:rPr sz="1200" b="1" spc="3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r>
              <a:rPr sz="1200" b="1" spc="-5" dirty="0">
                <a:solidFill>
                  <a:srgbClr val="00B050"/>
                </a:solidFill>
                <a:latin typeface="Arial"/>
                <a:cs typeface="Arial"/>
              </a:rPr>
              <a:t> deg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2554" y="4373880"/>
            <a:ext cx="2837180" cy="32384"/>
          </a:xfrm>
          <a:custGeom>
            <a:avLst/>
            <a:gdLst/>
            <a:ahLst/>
            <a:cxnLst/>
            <a:rect l="l" t="t" r="r" b="b"/>
            <a:pathLst>
              <a:path w="2837179" h="32385">
                <a:moveTo>
                  <a:pt x="28956" y="3047"/>
                </a:moveTo>
                <a:lnTo>
                  <a:pt x="28956" y="0"/>
                </a:lnTo>
                <a:lnTo>
                  <a:pt x="0" y="0"/>
                </a:lnTo>
                <a:lnTo>
                  <a:pt x="0" y="25145"/>
                </a:lnTo>
                <a:lnTo>
                  <a:pt x="6858" y="32003"/>
                </a:lnTo>
                <a:lnTo>
                  <a:pt x="14477" y="32003"/>
                </a:lnTo>
                <a:lnTo>
                  <a:pt x="14478" y="3047"/>
                </a:lnTo>
                <a:lnTo>
                  <a:pt x="28956" y="3047"/>
                </a:lnTo>
                <a:close/>
              </a:path>
              <a:path w="2837179" h="32385">
                <a:moveTo>
                  <a:pt x="2822448" y="3047"/>
                </a:moveTo>
                <a:lnTo>
                  <a:pt x="14478" y="3047"/>
                </a:lnTo>
                <a:lnTo>
                  <a:pt x="28956" y="17525"/>
                </a:lnTo>
                <a:lnTo>
                  <a:pt x="28956" y="32003"/>
                </a:lnTo>
                <a:lnTo>
                  <a:pt x="2808731" y="32003"/>
                </a:lnTo>
                <a:lnTo>
                  <a:pt x="2808732" y="17525"/>
                </a:lnTo>
                <a:lnTo>
                  <a:pt x="2822448" y="3047"/>
                </a:lnTo>
                <a:close/>
              </a:path>
              <a:path w="2837179" h="32385">
                <a:moveTo>
                  <a:pt x="28956" y="32003"/>
                </a:moveTo>
                <a:lnTo>
                  <a:pt x="28956" y="17525"/>
                </a:lnTo>
                <a:lnTo>
                  <a:pt x="14478" y="3047"/>
                </a:lnTo>
                <a:lnTo>
                  <a:pt x="14477" y="32003"/>
                </a:lnTo>
                <a:lnTo>
                  <a:pt x="28956" y="32003"/>
                </a:lnTo>
                <a:close/>
              </a:path>
              <a:path w="2837179" h="32385">
                <a:moveTo>
                  <a:pt x="2836926" y="25145"/>
                </a:moveTo>
                <a:lnTo>
                  <a:pt x="2836926" y="0"/>
                </a:lnTo>
                <a:lnTo>
                  <a:pt x="2808731" y="0"/>
                </a:lnTo>
                <a:lnTo>
                  <a:pt x="2808732" y="3047"/>
                </a:lnTo>
                <a:lnTo>
                  <a:pt x="2822448" y="3047"/>
                </a:lnTo>
                <a:lnTo>
                  <a:pt x="2822448" y="32003"/>
                </a:lnTo>
                <a:lnTo>
                  <a:pt x="2830830" y="32003"/>
                </a:lnTo>
                <a:lnTo>
                  <a:pt x="2836926" y="25145"/>
                </a:lnTo>
                <a:close/>
              </a:path>
              <a:path w="2837179" h="32385">
                <a:moveTo>
                  <a:pt x="2822448" y="32003"/>
                </a:moveTo>
                <a:lnTo>
                  <a:pt x="2822448" y="3047"/>
                </a:lnTo>
                <a:lnTo>
                  <a:pt x="2808732" y="17525"/>
                </a:lnTo>
                <a:lnTo>
                  <a:pt x="2808731" y="32003"/>
                </a:lnTo>
                <a:lnTo>
                  <a:pt x="2822448" y="32003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46932" y="4373880"/>
            <a:ext cx="5861685" cy="32384"/>
          </a:xfrm>
          <a:custGeom>
            <a:avLst/>
            <a:gdLst/>
            <a:ahLst/>
            <a:cxnLst/>
            <a:rect l="l" t="t" r="r" b="b"/>
            <a:pathLst>
              <a:path w="5861684" h="32385">
                <a:moveTo>
                  <a:pt x="28194" y="3047"/>
                </a:moveTo>
                <a:lnTo>
                  <a:pt x="28194" y="0"/>
                </a:lnTo>
                <a:lnTo>
                  <a:pt x="0" y="0"/>
                </a:lnTo>
                <a:lnTo>
                  <a:pt x="0" y="25145"/>
                </a:lnTo>
                <a:lnTo>
                  <a:pt x="6096" y="32003"/>
                </a:lnTo>
                <a:lnTo>
                  <a:pt x="14478" y="32003"/>
                </a:lnTo>
                <a:lnTo>
                  <a:pt x="14478" y="3047"/>
                </a:lnTo>
                <a:lnTo>
                  <a:pt x="28194" y="3047"/>
                </a:lnTo>
                <a:close/>
              </a:path>
              <a:path w="5861684" h="32385">
                <a:moveTo>
                  <a:pt x="5846826" y="3047"/>
                </a:moveTo>
                <a:lnTo>
                  <a:pt x="14478" y="3047"/>
                </a:lnTo>
                <a:lnTo>
                  <a:pt x="28194" y="17525"/>
                </a:lnTo>
                <a:lnTo>
                  <a:pt x="28194" y="32003"/>
                </a:lnTo>
                <a:lnTo>
                  <a:pt x="5832348" y="32003"/>
                </a:lnTo>
                <a:lnTo>
                  <a:pt x="5832348" y="17525"/>
                </a:lnTo>
                <a:lnTo>
                  <a:pt x="5846826" y="3047"/>
                </a:lnTo>
                <a:close/>
              </a:path>
              <a:path w="5861684" h="32385">
                <a:moveTo>
                  <a:pt x="28194" y="32003"/>
                </a:moveTo>
                <a:lnTo>
                  <a:pt x="28194" y="17525"/>
                </a:lnTo>
                <a:lnTo>
                  <a:pt x="14478" y="3047"/>
                </a:lnTo>
                <a:lnTo>
                  <a:pt x="14478" y="32003"/>
                </a:lnTo>
                <a:lnTo>
                  <a:pt x="28194" y="32003"/>
                </a:lnTo>
                <a:close/>
              </a:path>
              <a:path w="5861684" h="32385">
                <a:moveTo>
                  <a:pt x="5861304" y="25145"/>
                </a:moveTo>
                <a:lnTo>
                  <a:pt x="5861304" y="0"/>
                </a:lnTo>
                <a:lnTo>
                  <a:pt x="5832348" y="0"/>
                </a:lnTo>
                <a:lnTo>
                  <a:pt x="5832348" y="3047"/>
                </a:lnTo>
                <a:lnTo>
                  <a:pt x="5846826" y="3047"/>
                </a:lnTo>
                <a:lnTo>
                  <a:pt x="5846826" y="32003"/>
                </a:lnTo>
                <a:lnTo>
                  <a:pt x="5854446" y="32003"/>
                </a:lnTo>
                <a:lnTo>
                  <a:pt x="5861304" y="25145"/>
                </a:lnTo>
                <a:close/>
              </a:path>
              <a:path w="5861684" h="32385">
                <a:moveTo>
                  <a:pt x="5846826" y="32003"/>
                </a:moveTo>
                <a:lnTo>
                  <a:pt x="5846826" y="3047"/>
                </a:lnTo>
                <a:lnTo>
                  <a:pt x="5832348" y="17525"/>
                </a:lnTo>
                <a:lnTo>
                  <a:pt x="5832348" y="32003"/>
                </a:lnTo>
                <a:lnTo>
                  <a:pt x="5846826" y="32003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380997" y="4545512"/>
            <a:ext cx="8010653" cy="231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06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purpose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positions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provide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baseline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removal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drift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 standing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waves.</a:t>
            </a: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marR="14351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OFFs may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sometimes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contaminated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line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emission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(most often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[CII],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sometimes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because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fixed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DBS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throw). </a:t>
            </a:r>
            <a:r>
              <a:rPr sz="1600" i="1" spc="-105" dirty="0">
                <a:latin typeface="Arial"/>
                <a:cs typeface="Arial"/>
              </a:rPr>
              <a:t>Y</a:t>
            </a:r>
            <a:r>
              <a:rPr sz="1600" i="1" dirty="0">
                <a:latin typeface="Arial"/>
                <a:cs typeface="Arial"/>
              </a:rPr>
              <a:t>ou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lang="en-US" sz="1600" i="1" dirty="0" smtClean="0">
                <a:latin typeface="Arial"/>
                <a:cs typeface="Arial"/>
              </a:rPr>
              <a:t>can </a:t>
            </a:r>
            <a:r>
              <a:rPr sz="1600" i="1" dirty="0" smtClean="0">
                <a:latin typeface="Arial"/>
                <a:cs typeface="Arial"/>
              </a:rPr>
              <a:t>check</a:t>
            </a:r>
            <a:r>
              <a:rPr sz="1600" i="1" spc="-10" dirty="0" smtClean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for this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the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 smtClean="0">
                <a:latin typeface="Arial"/>
                <a:cs typeface="Arial"/>
              </a:rPr>
              <a:t>data</a:t>
            </a:r>
            <a:r>
              <a:rPr lang="en-US" sz="1600" i="1" dirty="0" smtClean="0">
                <a:latin typeface="Arial"/>
                <a:cs typeface="Arial"/>
              </a:rPr>
              <a:t> --- response calibrated OFF spectra part of the data tree in HIPE </a:t>
            </a:r>
            <a:r>
              <a:rPr lang="en-US" sz="1600" i="1" dirty="0" smtClean="0">
                <a:latin typeface="Arial"/>
                <a:cs typeface="Arial"/>
                <a:sym typeface="Symbol" panose="05050102010706020507" pitchFamily="18" charset="2"/>
              </a:rPr>
              <a:t> </a:t>
            </a:r>
            <a:r>
              <a:rPr lang="en-US" sz="1600" i="1" dirty="0" smtClean="0">
                <a:latin typeface="Arial"/>
                <a:cs typeface="Arial"/>
              </a:rPr>
              <a:t>13.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AutoNum type="arabicPeriod"/>
            </a:pPr>
            <a:endParaRPr sz="16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sometimes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fully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correct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ripples,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short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Allan</a:t>
            </a:r>
            <a:r>
              <a:rPr lang="en-US" sz="1600" dirty="0" smtClean="0">
                <a:latin typeface="Arial"/>
                <a:cs typeface="Arial"/>
              </a:rPr>
              <a:t> times (rapid drift cross-over from radiometric noise).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2650" y="6839154"/>
            <a:ext cx="5835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pag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735" y="1320549"/>
            <a:ext cx="6179058" cy="4650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2514" y="6049855"/>
            <a:ext cx="3907154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22228B"/>
                </a:solidFill>
                <a:latin typeface="Arial"/>
                <a:cs typeface="Arial"/>
              </a:rPr>
              <a:t>C</a:t>
            </a:r>
            <a:r>
              <a:rPr sz="1950" spc="22" baseline="25641" dirty="0">
                <a:solidFill>
                  <a:srgbClr val="22228B"/>
                </a:solidFill>
                <a:latin typeface="Arial"/>
                <a:cs typeface="Arial"/>
              </a:rPr>
              <a:t>+</a:t>
            </a:r>
            <a:r>
              <a:rPr sz="1950" baseline="25641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1950" spc="-254" baseline="25641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2228B"/>
                </a:solidFill>
                <a:latin typeface="Arial"/>
                <a:cs typeface="Arial"/>
              </a:rPr>
              <a:t>+ </a:t>
            </a:r>
            <a:r>
              <a:rPr sz="2000" spc="-20" dirty="0">
                <a:solidFill>
                  <a:srgbClr val="22228B"/>
                </a:solidFill>
                <a:latin typeface="Arial"/>
                <a:cs typeface="Arial"/>
              </a:rPr>
              <a:t>190</a:t>
            </a:r>
            <a:r>
              <a:rPr sz="2000" spc="-15" dirty="0">
                <a:solidFill>
                  <a:srgbClr val="22228B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2228B"/>
                </a:solidFill>
                <a:latin typeface="Arial"/>
                <a:cs typeface="Arial"/>
              </a:rPr>
              <a:t>GH</a:t>
            </a:r>
            <a:r>
              <a:rPr sz="2000" spc="-10" dirty="0">
                <a:solidFill>
                  <a:srgbClr val="22228B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2228B"/>
                </a:solidFill>
                <a:latin typeface="Arial"/>
                <a:cs typeface="Arial"/>
              </a:rPr>
              <a:t>+ continuu</a:t>
            </a:r>
            <a:r>
              <a:rPr sz="2000" spc="-20" dirty="0">
                <a:solidFill>
                  <a:srgbClr val="22228B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2228B"/>
                </a:solidFill>
                <a:latin typeface="Arial"/>
                <a:cs typeface="Arial"/>
              </a:rPr>
              <a:t>+</a:t>
            </a:r>
            <a:r>
              <a:rPr sz="2000" dirty="0">
                <a:solidFill>
                  <a:srgbClr val="22228B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2228B"/>
                </a:solidFill>
                <a:latin typeface="Arial"/>
                <a:cs typeface="Arial"/>
              </a:rPr>
              <a:t>drift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544830"/>
            <a:ext cx="1667255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76131" y="554736"/>
            <a:ext cx="731520" cy="598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82062" y="381000"/>
            <a:ext cx="5142738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465"/>
              </a:lnSpc>
            </a:pPr>
            <a:r>
              <a:rPr lang="en-US"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Effects of imperfect line scanning on </a:t>
            </a:r>
            <a:r>
              <a:rPr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OTF</a:t>
            </a:r>
            <a:r>
              <a:rPr sz="2900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20" dirty="0" smtClean="0">
                <a:solidFill>
                  <a:srgbClr val="800000"/>
                </a:solidFill>
                <a:latin typeface="Times New Roman"/>
                <a:cs typeface="Times New Roman"/>
              </a:rPr>
              <a:t>maps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1493381"/>
            <a:ext cx="75368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20675" algn="l"/>
              </a:tabLst>
            </a:pPr>
            <a:r>
              <a:rPr lang="en-US" sz="2000" spc="-10" dirty="0" smtClean="0">
                <a:latin typeface="Franklin Gothic Book"/>
                <a:cs typeface="Franklin Gothic Book"/>
              </a:rPr>
              <a:t>Drift and slew effects (over- / under-shoot </a:t>
            </a:r>
            <a:r>
              <a:rPr lang="en-US" sz="2000" spc="-10" dirty="0" smtClean="0">
                <a:latin typeface="Franklin Gothic Book"/>
                <a:cs typeface="Franklin Gothic Book"/>
              </a:rPr>
              <a:t>after slews) p</a:t>
            </a:r>
            <a:r>
              <a:rPr sz="2000" spc="-15" dirty="0" smtClean="0">
                <a:latin typeface="Franklin Gothic Book"/>
                <a:cs typeface="Franklin Gothic Book"/>
              </a:rPr>
              <a:t>roducin</a:t>
            </a:r>
            <a:r>
              <a:rPr sz="2000" spc="-10" dirty="0" smtClean="0">
                <a:latin typeface="Franklin Gothic Book"/>
                <a:cs typeface="Franklin Gothic Book"/>
              </a:rPr>
              <a:t>g</a:t>
            </a:r>
            <a:r>
              <a:rPr sz="2000" spc="35" dirty="0" smtClean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departures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alon</a:t>
            </a:r>
            <a:r>
              <a:rPr sz="2000" spc="-10" dirty="0">
                <a:latin typeface="Franklin Gothic Book"/>
                <a:cs typeface="Franklin Gothic Book"/>
              </a:rPr>
              <a:t>g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the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intended</a:t>
            </a:r>
            <a:r>
              <a:rPr sz="2000" spc="35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scan</a:t>
            </a:r>
            <a:r>
              <a:rPr sz="2000" spc="2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Franklin Gothic Book"/>
                <a:cs typeface="Franklin Gothic Book"/>
              </a:rPr>
              <a:t>path.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2522" y="2078735"/>
            <a:ext cx="4415790" cy="1315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3208" y="2895190"/>
            <a:ext cx="254000" cy="499745"/>
          </a:xfrm>
          <a:custGeom>
            <a:avLst/>
            <a:gdLst/>
            <a:ahLst/>
            <a:cxnLst/>
            <a:rect l="l" t="t" r="r" b="b"/>
            <a:pathLst>
              <a:path w="254000" h="499745">
                <a:moveTo>
                  <a:pt x="253745" y="484279"/>
                </a:moveTo>
                <a:lnTo>
                  <a:pt x="253745" y="437035"/>
                </a:lnTo>
                <a:lnTo>
                  <a:pt x="250815" y="358562"/>
                </a:lnTo>
                <a:lnTo>
                  <a:pt x="245051" y="287487"/>
                </a:lnTo>
                <a:lnTo>
                  <a:pt x="236756" y="223935"/>
                </a:lnTo>
                <a:lnTo>
                  <a:pt x="226232" y="168027"/>
                </a:lnTo>
                <a:lnTo>
                  <a:pt x="213779" y="119887"/>
                </a:lnTo>
                <a:lnTo>
                  <a:pt x="199700" y="79637"/>
                </a:lnTo>
                <a:lnTo>
                  <a:pt x="167870" y="23301"/>
                </a:lnTo>
                <a:lnTo>
                  <a:pt x="133154" y="0"/>
                </a:lnTo>
                <a:lnTo>
                  <a:pt x="115469" y="1044"/>
                </a:lnTo>
                <a:lnTo>
                  <a:pt x="80950" y="29138"/>
                </a:lnTo>
                <a:lnTo>
                  <a:pt x="49579" y="92724"/>
                </a:lnTo>
                <a:lnTo>
                  <a:pt x="35828" y="138134"/>
                </a:lnTo>
                <a:lnTo>
                  <a:pt x="23769" y="192784"/>
                </a:lnTo>
                <a:lnTo>
                  <a:pt x="13704" y="256799"/>
                </a:lnTo>
                <a:lnTo>
                  <a:pt x="5934" y="330301"/>
                </a:lnTo>
                <a:lnTo>
                  <a:pt x="761" y="413413"/>
                </a:lnTo>
                <a:lnTo>
                  <a:pt x="0" y="437035"/>
                </a:lnTo>
                <a:lnTo>
                  <a:pt x="0" y="460657"/>
                </a:lnTo>
                <a:lnTo>
                  <a:pt x="1523" y="456847"/>
                </a:lnTo>
                <a:lnTo>
                  <a:pt x="5333" y="455323"/>
                </a:lnTo>
                <a:lnTo>
                  <a:pt x="8381" y="456847"/>
                </a:lnTo>
                <a:lnTo>
                  <a:pt x="9905" y="460657"/>
                </a:lnTo>
                <a:lnTo>
                  <a:pt x="9905" y="437035"/>
                </a:lnTo>
                <a:lnTo>
                  <a:pt x="12191" y="368455"/>
                </a:lnTo>
                <a:lnTo>
                  <a:pt x="15239" y="325021"/>
                </a:lnTo>
                <a:lnTo>
                  <a:pt x="17525" y="304447"/>
                </a:lnTo>
                <a:lnTo>
                  <a:pt x="19049" y="283111"/>
                </a:lnTo>
                <a:lnTo>
                  <a:pt x="27053" y="226789"/>
                </a:lnTo>
                <a:lnTo>
                  <a:pt x="33937" y="188098"/>
                </a:lnTo>
                <a:lnTo>
                  <a:pt x="42514" y="150736"/>
                </a:lnTo>
                <a:lnTo>
                  <a:pt x="45719" y="139093"/>
                </a:lnTo>
                <a:lnTo>
                  <a:pt x="49529" y="123853"/>
                </a:lnTo>
                <a:lnTo>
                  <a:pt x="63903" y="81826"/>
                </a:lnTo>
                <a:lnTo>
                  <a:pt x="80950" y="46942"/>
                </a:lnTo>
                <a:lnTo>
                  <a:pt x="105536" y="17246"/>
                </a:lnTo>
                <a:lnTo>
                  <a:pt x="125129" y="8989"/>
                </a:lnTo>
                <a:lnTo>
                  <a:pt x="135635" y="10315"/>
                </a:lnTo>
                <a:lnTo>
                  <a:pt x="137921" y="11077"/>
                </a:lnTo>
                <a:lnTo>
                  <a:pt x="143255" y="14125"/>
                </a:lnTo>
                <a:lnTo>
                  <a:pt x="143255" y="13363"/>
                </a:lnTo>
                <a:lnTo>
                  <a:pt x="183547" y="66866"/>
                </a:lnTo>
                <a:lnTo>
                  <a:pt x="210154" y="142692"/>
                </a:lnTo>
                <a:lnTo>
                  <a:pt x="220609" y="188359"/>
                </a:lnTo>
                <a:lnTo>
                  <a:pt x="229163" y="238103"/>
                </a:lnTo>
                <a:lnTo>
                  <a:pt x="235815" y="291105"/>
                </a:lnTo>
                <a:lnTo>
                  <a:pt x="240564" y="346547"/>
                </a:lnTo>
                <a:lnTo>
                  <a:pt x="243407" y="403611"/>
                </a:lnTo>
                <a:lnTo>
                  <a:pt x="244344" y="461476"/>
                </a:lnTo>
                <a:lnTo>
                  <a:pt x="244344" y="499519"/>
                </a:lnTo>
                <a:lnTo>
                  <a:pt x="253199" y="499519"/>
                </a:lnTo>
                <a:lnTo>
                  <a:pt x="253745" y="484279"/>
                </a:lnTo>
                <a:close/>
              </a:path>
              <a:path w="254000" h="499745">
                <a:moveTo>
                  <a:pt x="9905" y="460657"/>
                </a:moveTo>
                <a:lnTo>
                  <a:pt x="8381" y="456847"/>
                </a:lnTo>
                <a:lnTo>
                  <a:pt x="5333" y="455323"/>
                </a:lnTo>
                <a:lnTo>
                  <a:pt x="1523" y="456847"/>
                </a:lnTo>
                <a:lnTo>
                  <a:pt x="0" y="460657"/>
                </a:lnTo>
                <a:lnTo>
                  <a:pt x="9905" y="460657"/>
                </a:lnTo>
                <a:close/>
              </a:path>
              <a:path w="254000" h="499745">
                <a:moveTo>
                  <a:pt x="9905" y="460657"/>
                </a:moveTo>
                <a:lnTo>
                  <a:pt x="0" y="460657"/>
                </a:lnTo>
                <a:lnTo>
                  <a:pt x="1523" y="463705"/>
                </a:lnTo>
                <a:lnTo>
                  <a:pt x="5333" y="465229"/>
                </a:lnTo>
                <a:lnTo>
                  <a:pt x="8381" y="463705"/>
                </a:lnTo>
                <a:lnTo>
                  <a:pt x="9905" y="460657"/>
                </a:lnTo>
                <a:close/>
              </a:path>
              <a:path w="254000" h="499745">
                <a:moveTo>
                  <a:pt x="10422" y="499519"/>
                </a:moveTo>
                <a:lnTo>
                  <a:pt x="9905" y="483517"/>
                </a:lnTo>
                <a:lnTo>
                  <a:pt x="9905" y="460657"/>
                </a:lnTo>
                <a:lnTo>
                  <a:pt x="8381" y="463705"/>
                </a:lnTo>
                <a:lnTo>
                  <a:pt x="5333" y="465229"/>
                </a:lnTo>
                <a:lnTo>
                  <a:pt x="1523" y="463705"/>
                </a:lnTo>
                <a:lnTo>
                  <a:pt x="0" y="460657"/>
                </a:lnTo>
                <a:lnTo>
                  <a:pt x="0" y="484279"/>
                </a:lnTo>
                <a:lnTo>
                  <a:pt x="508" y="499519"/>
                </a:lnTo>
                <a:lnTo>
                  <a:pt x="10422" y="499519"/>
                </a:lnTo>
                <a:close/>
              </a:path>
              <a:path w="254000" h="499745">
                <a:moveTo>
                  <a:pt x="244344" y="499519"/>
                </a:moveTo>
                <a:lnTo>
                  <a:pt x="244344" y="461476"/>
                </a:lnTo>
                <a:lnTo>
                  <a:pt x="243706" y="499519"/>
                </a:lnTo>
                <a:lnTo>
                  <a:pt x="244344" y="499519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2522" y="3394709"/>
            <a:ext cx="4415790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3715" y="3394710"/>
            <a:ext cx="252729" cy="421640"/>
          </a:xfrm>
          <a:custGeom>
            <a:avLst/>
            <a:gdLst/>
            <a:ahLst/>
            <a:cxnLst/>
            <a:rect l="l" t="t" r="r" b="b"/>
            <a:pathLst>
              <a:path w="252729" h="421639">
                <a:moveTo>
                  <a:pt x="110743" y="418154"/>
                </a:moveTo>
                <a:lnTo>
                  <a:pt x="110743" y="408431"/>
                </a:lnTo>
                <a:lnTo>
                  <a:pt x="104647" y="403859"/>
                </a:lnTo>
                <a:lnTo>
                  <a:pt x="98644" y="398566"/>
                </a:lnTo>
                <a:lnTo>
                  <a:pt x="71368" y="357119"/>
                </a:lnTo>
                <a:lnTo>
                  <a:pt x="56326" y="320205"/>
                </a:lnTo>
                <a:lnTo>
                  <a:pt x="44776" y="281698"/>
                </a:lnTo>
                <a:lnTo>
                  <a:pt x="35683" y="244661"/>
                </a:lnTo>
                <a:lnTo>
                  <a:pt x="23626" y="175739"/>
                </a:lnTo>
                <a:lnTo>
                  <a:pt x="18911" y="137925"/>
                </a:lnTo>
                <a:lnTo>
                  <a:pt x="14129" y="87352"/>
                </a:lnTo>
                <a:lnTo>
                  <a:pt x="9914" y="0"/>
                </a:lnTo>
                <a:lnTo>
                  <a:pt x="0" y="0"/>
                </a:lnTo>
                <a:lnTo>
                  <a:pt x="5533" y="91492"/>
                </a:lnTo>
                <a:lnTo>
                  <a:pt x="13403" y="165526"/>
                </a:lnTo>
                <a:lnTo>
                  <a:pt x="23560" y="229870"/>
                </a:lnTo>
                <a:lnTo>
                  <a:pt x="35702" y="284672"/>
                </a:lnTo>
                <a:lnTo>
                  <a:pt x="49526" y="330079"/>
                </a:lnTo>
                <a:lnTo>
                  <a:pt x="64731" y="366241"/>
                </a:lnTo>
                <a:lnTo>
                  <a:pt x="98073" y="411422"/>
                </a:lnTo>
                <a:lnTo>
                  <a:pt x="110743" y="418154"/>
                </a:lnTo>
                <a:close/>
              </a:path>
              <a:path w="252729" h="421639">
                <a:moveTo>
                  <a:pt x="252691" y="0"/>
                </a:moveTo>
                <a:lnTo>
                  <a:pt x="243198" y="0"/>
                </a:lnTo>
                <a:lnTo>
                  <a:pt x="242866" y="19806"/>
                </a:lnTo>
                <a:lnTo>
                  <a:pt x="239987" y="76820"/>
                </a:lnTo>
                <a:lnTo>
                  <a:pt x="235198" y="132180"/>
                </a:lnTo>
                <a:lnTo>
                  <a:pt x="228498" y="185068"/>
                </a:lnTo>
                <a:lnTo>
                  <a:pt x="219885" y="234664"/>
                </a:lnTo>
                <a:lnTo>
                  <a:pt x="209357" y="280151"/>
                </a:lnTo>
                <a:lnTo>
                  <a:pt x="196915" y="320708"/>
                </a:lnTo>
                <a:lnTo>
                  <a:pt x="166278" y="383762"/>
                </a:lnTo>
                <a:lnTo>
                  <a:pt x="142747" y="408431"/>
                </a:lnTo>
                <a:lnTo>
                  <a:pt x="142747" y="407669"/>
                </a:lnTo>
                <a:lnTo>
                  <a:pt x="136651" y="410717"/>
                </a:lnTo>
                <a:lnTo>
                  <a:pt x="132079" y="412241"/>
                </a:lnTo>
                <a:lnTo>
                  <a:pt x="120649" y="412241"/>
                </a:lnTo>
                <a:lnTo>
                  <a:pt x="118363" y="411479"/>
                </a:lnTo>
                <a:lnTo>
                  <a:pt x="115315" y="410717"/>
                </a:lnTo>
                <a:lnTo>
                  <a:pt x="109981" y="407669"/>
                </a:lnTo>
                <a:lnTo>
                  <a:pt x="110743" y="408431"/>
                </a:lnTo>
                <a:lnTo>
                  <a:pt x="110743" y="418154"/>
                </a:lnTo>
                <a:lnTo>
                  <a:pt x="115605" y="420737"/>
                </a:lnTo>
                <a:lnTo>
                  <a:pt x="133308" y="421400"/>
                </a:lnTo>
                <a:lnTo>
                  <a:pt x="150880" y="413558"/>
                </a:lnTo>
                <a:lnTo>
                  <a:pt x="184421" y="372955"/>
                </a:lnTo>
                <a:lnTo>
                  <a:pt x="213809" y="300115"/>
                </a:lnTo>
                <a:lnTo>
                  <a:pt x="226190" y="251976"/>
                </a:lnTo>
                <a:lnTo>
                  <a:pt x="236625" y="196223"/>
                </a:lnTo>
                <a:lnTo>
                  <a:pt x="244813" y="133004"/>
                </a:lnTo>
                <a:lnTo>
                  <a:pt x="250451" y="62466"/>
                </a:lnTo>
                <a:lnTo>
                  <a:pt x="252691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2522" y="4373879"/>
            <a:ext cx="4415790" cy="1811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6331458"/>
            <a:ext cx="9144000" cy="984250"/>
          </a:xfrm>
          <a:custGeom>
            <a:avLst/>
            <a:gdLst/>
            <a:ahLst/>
            <a:cxnLst/>
            <a:rect l="l" t="t" r="r" b="b"/>
            <a:pathLst>
              <a:path w="9144000" h="984250">
                <a:moveTo>
                  <a:pt x="0" y="0"/>
                </a:moveTo>
                <a:lnTo>
                  <a:pt x="0" y="983742"/>
                </a:lnTo>
                <a:lnTo>
                  <a:pt x="9144000" y="98374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3138" y="6174601"/>
            <a:ext cx="75368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20675" algn="l"/>
              </a:tabLst>
            </a:pPr>
            <a:r>
              <a:rPr lang="en-US" sz="2000" spc="-15" dirty="0" smtClean="0">
                <a:latin typeface="Franklin Gothic Book"/>
                <a:cs typeface="Franklin Gothic Book"/>
              </a:rPr>
              <a:t>Improvements in pointing reconstruction, better jitter characterizations, provide more reliable WCS in gridded cubes.</a:t>
            </a:r>
            <a:endParaRPr sz="2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0">
              <a:lnSpc>
                <a:spcPct val="100000"/>
              </a:lnSpc>
            </a:pPr>
            <a:r>
              <a:rPr spc="-15" dirty="0"/>
              <a:t>Our</a:t>
            </a:r>
            <a:r>
              <a:rPr spc="-10" dirty="0"/>
              <a:t> </a:t>
            </a:r>
            <a:r>
              <a:rPr spc="-15" dirty="0"/>
              <a:t>current</a:t>
            </a:r>
            <a:r>
              <a:rPr spc="-10" dirty="0"/>
              <a:t> </a:t>
            </a:r>
            <a:r>
              <a:rPr spc="-15" dirty="0"/>
              <a:t>picture</a:t>
            </a:r>
          </a:p>
        </p:txBody>
      </p:sp>
      <p:sp>
        <p:nvSpPr>
          <p:cNvPr id="3" name="object 3"/>
          <p:cNvSpPr/>
          <p:nvPr/>
        </p:nvSpPr>
        <p:spPr>
          <a:xfrm>
            <a:off x="3781805" y="1510283"/>
            <a:ext cx="5784341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41477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3141" y="2057400"/>
            <a:ext cx="3288664" cy="1669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“zig-zag”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 components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slewing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errors </a:t>
            </a:r>
            <a:r>
              <a:rPr lang="en-US" dirty="0" smtClean="0">
                <a:latin typeface="Arial"/>
                <a:cs typeface="Arial"/>
              </a:rPr>
              <a:t>(not due </a:t>
            </a:r>
            <a:r>
              <a:rPr sz="1800" dirty="0" smtClean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timing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errors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 smtClean="0">
                <a:latin typeface="Arial"/>
                <a:cs typeface="Arial"/>
              </a:rPr>
              <a:t>HIFI</a:t>
            </a:r>
            <a:r>
              <a:rPr lang="en-US" sz="1800" spc="-5" dirty="0" smtClean="0">
                <a:latin typeface="Arial"/>
                <a:cs typeface="Arial"/>
              </a:rPr>
              <a:t>)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220979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Errors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projected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  <a:sym typeface="Symbol" panose="05050102010706020507" pitchFamily="18" charset="2"/>
              </a:rPr>
              <a:t>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smtClean="0">
                <a:latin typeface="Arial"/>
                <a:cs typeface="Arial"/>
                <a:sym typeface="Symbol" panose="05050102010706020507" pitchFamily="18" charset="2"/>
              </a:rPr>
              <a:t>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1805" y="2415539"/>
            <a:ext cx="5784341" cy="3432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2650" y="6048372"/>
            <a:ext cx="822325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04" marR="1071245">
              <a:lnSpc>
                <a:spcPct val="100000"/>
              </a:lnSpc>
            </a:pPr>
            <a:r>
              <a:rPr sz="2000" spc="-1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deviations are clearly correlated with the slews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OF</a:t>
            </a:r>
            <a:r>
              <a:rPr sz="2000" spc="-24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, Looks like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slew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→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Arial"/>
                <a:cs typeface="Arial"/>
              </a:rPr>
              <a:t>deceleration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→</a:t>
            </a:r>
            <a:r>
              <a:rPr sz="2000" dirty="0">
                <a:latin typeface="Franklin Gothic Book"/>
                <a:cs typeface="Franklin Gothic Book"/>
              </a:rPr>
              <a:t> </a:t>
            </a:r>
            <a:r>
              <a:rPr sz="2000" spc="-15" dirty="0">
                <a:latin typeface="Arial"/>
                <a:cs typeface="Arial"/>
              </a:rPr>
              <a:t>scan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transition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bugs.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pag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6635" y="668627"/>
            <a:ext cx="47371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Times New Roman"/>
                <a:cs typeface="Times New Roman"/>
              </a:rPr>
              <a:t>Impact</a:t>
            </a:r>
            <a:r>
              <a:rPr sz="2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00000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00000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00000"/>
                </a:solidFill>
                <a:latin typeface="Times New Roman"/>
                <a:cs typeface="Times New Roman"/>
              </a:rPr>
              <a:t>anomalous</a:t>
            </a:r>
            <a:r>
              <a:rPr sz="2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00000"/>
                </a:solidFill>
                <a:latin typeface="Times New Roman"/>
                <a:cs typeface="Times New Roman"/>
              </a:rPr>
              <a:t>line</a:t>
            </a:r>
            <a:r>
              <a:rPr sz="2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800000"/>
                </a:solidFill>
                <a:latin typeface="Times New Roman"/>
                <a:cs typeface="Times New Roman"/>
              </a:rPr>
              <a:t>scanning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1219200"/>
            <a:ext cx="845566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sz="2400" spc="-5" dirty="0">
                <a:latin typeface="Franklin Gothic Book"/>
                <a:cs typeface="Franklin Gothic Book"/>
              </a:rPr>
              <a:t>T</a:t>
            </a:r>
            <a:r>
              <a:rPr sz="2400" spc="-15" dirty="0">
                <a:latin typeface="Franklin Gothic Book"/>
                <a:cs typeface="Franklin Gothic Book"/>
              </a:rPr>
              <a:t>he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consequence</a:t>
            </a:r>
            <a:r>
              <a:rPr sz="2400" spc="-5" dirty="0">
                <a:latin typeface="Franklin Gothic Book"/>
                <a:cs typeface="Franklin Gothic Book"/>
              </a:rPr>
              <a:t> i</a:t>
            </a:r>
            <a:r>
              <a:rPr sz="2400" dirty="0">
                <a:latin typeface="Franklin Gothic Book"/>
                <a:cs typeface="Franklin Gothic Book"/>
              </a:rPr>
              <a:t>s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that</a:t>
            </a:r>
            <a:r>
              <a:rPr sz="2400" spc="-1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sampling</a:t>
            </a:r>
            <a:r>
              <a:rPr sz="2400" spc="-10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requested </a:t>
            </a:r>
            <a:r>
              <a:rPr sz="2400" spc="-5" dirty="0">
                <a:latin typeface="Franklin Gothic Book"/>
                <a:cs typeface="Franklin Gothic Book"/>
              </a:rPr>
              <a:t>i</a:t>
            </a:r>
            <a:r>
              <a:rPr sz="2400" dirty="0">
                <a:latin typeface="Franklin Gothic Book"/>
                <a:cs typeface="Franklin Gothic Book"/>
              </a:rPr>
              <a:t>n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HSpot</a:t>
            </a:r>
            <a:r>
              <a:rPr sz="2400" spc="-10" dirty="0">
                <a:latin typeface="Franklin Gothic Book"/>
                <a:cs typeface="Franklin Gothic Book"/>
              </a:rPr>
              <a:t> </a:t>
            </a:r>
            <a:r>
              <a:rPr sz="2400" spc="-5" dirty="0">
                <a:latin typeface="Franklin Gothic Book"/>
                <a:cs typeface="Franklin Gothic Book"/>
              </a:rPr>
              <a:t>i</a:t>
            </a:r>
            <a:r>
              <a:rPr sz="2400" dirty="0">
                <a:latin typeface="Franklin Gothic Book"/>
                <a:cs typeface="Franklin Gothic Book"/>
              </a:rPr>
              <a:t>s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not</a:t>
            </a:r>
            <a:r>
              <a:rPr sz="2400" spc="-10" dirty="0">
                <a:latin typeface="Franklin Gothic Book"/>
                <a:cs typeface="Franklin Gothic Book"/>
              </a:rPr>
              <a:t> </a:t>
            </a:r>
            <a:r>
              <a:rPr sz="2400" spc="-20" dirty="0" smtClean="0">
                <a:latin typeface="Franklin Gothic Book"/>
                <a:cs typeface="Franklin Gothic Book"/>
              </a:rPr>
              <a:t>perfect</a:t>
            </a:r>
            <a:r>
              <a:rPr lang="en-US" sz="2400" spc="-10" dirty="0" smtClean="0">
                <a:latin typeface="Franklin Gothic Book"/>
                <a:cs typeface="Franklin Gothic Book"/>
              </a:rPr>
              <a:t>.</a:t>
            </a:r>
          </a:p>
          <a:p>
            <a:pPr marL="320040" marR="5080" indent="-307340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lang="en-US" sz="2400" spc="-15" dirty="0">
                <a:latin typeface="Franklin Gothic Book"/>
                <a:cs typeface="Franklin Gothic Book"/>
              </a:rPr>
              <a:t>N</a:t>
            </a:r>
            <a:r>
              <a:rPr sz="2400" spc="-15" dirty="0" smtClean="0">
                <a:latin typeface="Franklin Gothic Book"/>
                <a:cs typeface="Franklin Gothic Book"/>
              </a:rPr>
              <a:t>ew</a:t>
            </a:r>
            <a:r>
              <a:rPr sz="2400" dirty="0" smtClean="0">
                <a:latin typeface="Franklin Gothic Book"/>
                <a:cs typeface="Franklin Gothic Book"/>
              </a:rPr>
              <a:t> </a:t>
            </a:r>
            <a:r>
              <a:rPr sz="2400" spc="-5" dirty="0">
                <a:latin typeface="Franklin Gothic Book"/>
                <a:cs typeface="Franklin Gothic Book"/>
              </a:rPr>
              <a:t>pointin</a:t>
            </a:r>
            <a:r>
              <a:rPr sz="2400" dirty="0">
                <a:latin typeface="Franklin Gothic Book"/>
                <a:cs typeface="Franklin Gothic Book"/>
              </a:rPr>
              <a:t>g </a:t>
            </a:r>
            <a:r>
              <a:rPr sz="2400" spc="-15" dirty="0">
                <a:latin typeface="Franklin Gothic Book"/>
                <a:cs typeface="Franklin Gothic Book"/>
              </a:rPr>
              <a:t>reconstruction</a:t>
            </a:r>
            <a:r>
              <a:rPr sz="2400" spc="-45" dirty="0">
                <a:latin typeface="Franklin Gothic Book"/>
                <a:cs typeface="Franklin Gothic Book"/>
              </a:rPr>
              <a:t> </a:t>
            </a:r>
            <a:r>
              <a:rPr sz="2400" spc="-10" dirty="0" smtClean="0">
                <a:latin typeface="Franklin Gothic Book"/>
                <a:cs typeface="Franklin Gothic Book"/>
              </a:rPr>
              <a:t>available </a:t>
            </a:r>
            <a:r>
              <a:rPr lang="en-US" sz="2400" spc="-10" dirty="0" smtClean="0">
                <a:latin typeface="Franklin Gothic Book"/>
                <a:cs typeface="Franklin Gothic Book"/>
              </a:rPr>
              <a:t>in HIPE </a:t>
            </a:r>
            <a:r>
              <a:rPr lang="en-US" sz="2400" spc="-10" dirty="0" smtClean="0">
                <a:latin typeface="Franklin Gothic Book"/>
                <a:cs typeface="Franklin Gothic Book"/>
              </a:rPr>
              <a:t>13 </a:t>
            </a:r>
            <a:r>
              <a:rPr sz="2400" spc="-10" dirty="0" smtClean="0">
                <a:latin typeface="Franklin Gothic Book"/>
                <a:cs typeface="Franklin Gothic Book"/>
              </a:rPr>
              <a:t>for</a:t>
            </a:r>
            <a:r>
              <a:rPr sz="2400" spc="-5" dirty="0" smtClean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r</a:t>
            </a:r>
            <a:r>
              <a:rPr sz="2400" spc="-25" dirty="0">
                <a:latin typeface="Franklin Gothic Book"/>
                <a:cs typeface="Franklin Gothic Book"/>
              </a:rPr>
              <a:t>e</a:t>
            </a:r>
            <a:r>
              <a:rPr sz="2400" dirty="0">
                <a:latin typeface="Franklin Gothic Book"/>
                <a:cs typeface="Franklin Gothic Book"/>
              </a:rPr>
              <a:t>-</a:t>
            </a:r>
            <a:r>
              <a:rPr sz="2400" spc="-15" dirty="0">
                <a:latin typeface="Franklin Gothic Book"/>
                <a:cs typeface="Franklin Gothic Book"/>
              </a:rPr>
              <a:t>assignment </a:t>
            </a:r>
            <a:r>
              <a:rPr sz="2400" spc="-10" dirty="0">
                <a:latin typeface="Franklin Gothic Book"/>
                <a:cs typeface="Franklin Gothic Book"/>
              </a:rPr>
              <a:t>of attitude</a:t>
            </a:r>
            <a:r>
              <a:rPr sz="2400" spc="-25" dirty="0">
                <a:latin typeface="Franklin Gothic Book"/>
                <a:cs typeface="Franklin Gothic Book"/>
              </a:rPr>
              <a:t>s</a:t>
            </a:r>
            <a:r>
              <a:rPr sz="2400" dirty="0">
                <a:latin typeface="Franklin Gothic Book"/>
                <a:cs typeface="Franklin Gothic Book"/>
              </a:rPr>
              <a:t>, </a:t>
            </a:r>
            <a:r>
              <a:rPr lang="en-US" sz="2400" dirty="0" smtClean="0">
                <a:latin typeface="Franklin Gothic Book"/>
                <a:cs typeface="Franklin Gothic Book"/>
              </a:rPr>
              <a:t>will reduce “zig-</a:t>
            </a:r>
            <a:r>
              <a:rPr lang="en-US" sz="2400" dirty="0" err="1" smtClean="0">
                <a:latin typeface="Franklin Gothic Book"/>
                <a:cs typeface="Franklin Gothic Book"/>
              </a:rPr>
              <a:t>zag</a:t>
            </a:r>
            <a:r>
              <a:rPr lang="en-US" sz="2400" dirty="0" smtClean="0">
                <a:latin typeface="Franklin Gothic Book"/>
                <a:cs typeface="Franklin Gothic Book"/>
              </a:rPr>
              <a:t>” pattern noise.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9075" y="2999994"/>
            <a:ext cx="4251959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7226" y="2950464"/>
            <a:ext cx="3672840" cy="444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9075" y="3394709"/>
            <a:ext cx="792099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67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01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34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68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01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35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68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02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35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69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02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36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69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703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36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70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037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3726" y="424624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7076" y="4236720"/>
            <a:ext cx="48260" cy="19050"/>
          </a:xfrm>
          <a:custGeom>
            <a:avLst/>
            <a:gdLst/>
            <a:ahLst/>
            <a:cxnLst/>
            <a:rect l="l" t="t" r="r" b="b"/>
            <a:pathLst>
              <a:path w="48260" h="19050">
                <a:moveTo>
                  <a:pt x="0" y="9525"/>
                </a:moveTo>
                <a:lnTo>
                  <a:pt x="48005" y="9525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41670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5020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8370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1720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5070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08420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4176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7511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846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4181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7516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851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186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7521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0856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191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7526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8619" y="423252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41969" y="4223003"/>
            <a:ext cx="48260" cy="19050"/>
          </a:xfrm>
          <a:custGeom>
            <a:avLst/>
            <a:gdLst/>
            <a:ahLst/>
            <a:cxnLst/>
            <a:rect l="l" t="t" r="r" b="b"/>
            <a:pathLst>
              <a:path w="48259" h="19050">
                <a:moveTo>
                  <a:pt x="0" y="9525"/>
                </a:moveTo>
                <a:lnTo>
                  <a:pt x="48005" y="9525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2138" y="3881628"/>
            <a:ext cx="1666239" cy="492759"/>
          </a:xfrm>
          <a:custGeom>
            <a:avLst/>
            <a:gdLst/>
            <a:ahLst/>
            <a:cxnLst/>
            <a:rect l="l" t="t" r="r" b="b"/>
            <a:pathLst>
              <a:path w="1666239" h="492760">
                <a:moveTo>
                  <a:pt x="1665732" y="492251"/>
                </a:moveTo>
                <a:lnTo>
                  <a:pt x="1665732" y="4572"/>
                </a:lnTo>
                <a:lnTo>
                  <a:pt x="1664970" y="1524"/>
                </a:lnTo>
                <a:lnTo>
                  <a:pt x="1661160" y="0"/>
                </a:lnTo>
                <a:lnTo>
                  <a:pt x="5334" y="0"/>
                </a:lnTo>
                <a:lnTo>
                  <a:pt x="1523" y="1524"/>
                </a:lnTo>
                <a:lnTo>
                  <a:pt x="0" y="4572"/>
                </a:lnTo>
                <a:lnTo>
                  <a:pt x="0" y="492251"/>
                </a:lnTo>
                <a:lnTo>
                  <a:pt x="5334" y="492251"/>
                </a:lnTo>
                <a:lnTo>
                  <a:pt x="5334" y="9906"/>
                </a:lnTo>
                <a:lnTo>
                  <a:pt x="9906" y="4572"/>
                </a:lnTo>
                <a:lnTo>
                  <a:pt x="9906" y="9906"/>
                </a:lnTo>
                <a:lnTo>
                  <a:pt x="1656588" y="9906"/>
                </a:lnTo>
                <a:lnTo>
                  <a:pt x="1656588" y="4572"/>
                </a:lnTo>
                <a:lnTo>
                  <a:pt x="1661160" y="9906"/>
                </a:lnTo>
                <a:lnTo>
                  <a:pt x="1661160" y="492251"/>
                </a:lnTo>
                <a:lnTo>
                  <a:pt x="1665732" y="492251"/>
                </a:lnTo>
                <a:close/>
              </a:path>
              <a:path w="1666239" h="492760">
                <a:moveTo>
                  <a:pt x="9906" y="9906"/>
                </a:moveTo>
                <a:lnTo>
                  <a:pt x="9906" y="4572"/>
                </a:lnTo>
                <a:lnTo>
                  <a:pt x="5334" y="9906"/>
                </a:lnTo>
                <a:lnTo>
                  <a:pt x="9906" y="9906"/>
                </a:lnTo>
                <a:close/>
              </a:path>
              <a:path w="1666239" h="492760">
                <a:moveTo>
                  <a:pt x="9906" y="492251"/>
                </a:moveTo>
                <a:lnTo>
                  <a:pt x="9906" y="9906"/>
                </a:lnTo>
                <a:lnTo>
                  <a:pt x="5334" y="9906"/>
                </a:lnTo>
                <a:lnTo>
                  <a:pt x="5334" y="492251"/>
                </a:lnTo>
                <a:lnTo>
                  <a:pt x="9906" y="492251"/>
                </a:lnTo>
                <a:close/>
              </a:path>
              <a:path w="1666239" h="492760">
                <a:moveTo>
                  <a:pt x="1661160" y="9906"/>
                </a:moveTo>
                <a:lnTo>
                  <a:pt x="1656588" y="4572"/>
                </a:lnTo>
                <a:lnTo>
                  <a:pt x="1656588" y="9906"/>
                </a:lnTo>
                <a:lnTo>
                  <a:pt x="1661160" y="9906"/>
                </a:lnTo>
                <a:close/>
              </a:path>
              <a:path w="1666239" h="492760">
                <a:moveTo>
                  <a:pt x="1661160" y="492251"/>
                </a:moveTo>
                <a:lnTo>
                  <a:pt x="1661160" y="9906"/>
                </a:lnTo>
                <a:lnTo>
                  <a:pt x="1656588" y="9906"/>
                </a:lnTo>
                <a:lnTo>
                  <a:pt x="1656588" y="492251"/>
                </a:lnTo>
                <a:lnTo>
                  <a:pt x="1661160" y="49225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200" y="437311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9075" y="4373879"/>
            <a:ext cx="7920990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2138" y="4373879"/>
            <a:ext cx="1666239" cy="440690"/>
          </a:xfrm>
          <a:custGeom>
            <a:avLst/>
            <a:gdLst/>
            <a:ahLst/>
            <a:cxnLst/>
            <a:rect l="l" t="t" r="r" b="b"/>
            <a:pathLst>
              <a:path w="1666239" h="440689">
                <a:moveTo>
                  <a:pt x="9906" y="431292"/>
                </a:moveTo>
                <a:lnTo>
                  <a:pt x="9906" y="0"/>
                </a:lnTo>
                <a:lnTo>
                  <a:pt x="0" y="0"/>
                </a:lnTo>
                <a:lnTo>
                  <a:pt x="0" y="435864"/>
                </a:lnTo>
                <a:lnTo>
                  <a:pt x="1524" y="439674"/>
                </a:lnTo>
                <a:lnTo>
                  <a:pt x="5334" y="440436"/>
                </a:lnTo>
                <a:lnTo>
                  <a:pt x="5334" y="431292"/>
                </a:lnTo>
                <a:lnTo>
                  <a:pt x="9906" y="431292"/>
                </a:lnTo>
                <a:close/>
              </a:path>
              <a:path w="1666239" h="440689">
                <a:moveTo>
                  <a:pt x="1661160" y="431292"/>
                </a:moveTo>
                <a:lnTo>
                  <a:pt x="5334" y="431292"/>
                </a:lnTo>
                <a:lnTo>
                  <a:pt x="9906" y="435864"/>
                </a:lnTo>
                <a:lnTo>
                  <a:pt x="9906" y="440436"/>
                </a:lnTo>
                <a:lnTo>
                  <a:pt x="1656588" y="440436"/>
                </a:lnTo>
                <a:lnTo>
                  <a:pt x="1656588" y="435864"/>
                </a:lnTo>
                <a:lnTo>
                  <a:pt x="1661160" y="431292"/>
                </a:lnTo>
                <a:close/>
              </a:path>
              <a:path w="1666239" h="440689">
                <a:moveTo>
                  <a:pt x="9906" y="440436"/>
                </a:moveTo>
                <a:lnTo>
                  <a:pt x="9906" y="435864"/>
                </a:lnTo>
                <a:lnTo>
                  <a:pt x="5334" y="431292"/>
                </a:lnTo>
                <a:lnTo>
                  <a:pt x="5334" y="440436"/>
                </a:lnTo>
                <a:lnTo>
                  <a:pt x="9906" y="440436"/>
                </a:lnTo>
                <a:close/>
              </a:path>
              <a:path w="1666239" h="440689">
                <a:moveTo>
                  <a:pt x="1665732" y="435864"/>
                </a:moveTo>
                <a:lnTo>
                  <a:pt x="1665732" y="0"/>
                </a:lnTo>
                <a:lnTo>
                  <a:pt x="1656588" y="0"/>
                </a:lnTo>
                <a:lnTo>
                  <a:pt x="1656588" y="431292"/>
                </a:lnTo>
                <a:lnTo>
                  <a:pt x="1661160" y="431292"/>
                </a:lnTo>
                <a:lnTo>
                  <a:pt x="1661160" y="440436"/>
                </a:lnTo>
                <a:lnTo>
                  <a:pt x="1664970" y="439674"/>
                </a:lnTo>
                <a:lnTo>
                  <a:pt x="1665732" y="435864"/>
                </a:lnTo>
                <a:close/>
              </a:path>
              <a:path w="1666239" h="440689">
                <a:moveTo>
                  <a:pt x="1661160" y="440436"/>
                </a:moveTo>
                <a:lnTo>
                  <a:pt x="1661160" y="431292"/>
                </a:lnTo>
                <a:lnTo>
                  <a:pt x="1656588" y="435864"/>
                </a:lnTo>
                <a:lnTo>
                  <a:pt x="1656588" y="440436"/>
                </a:lnTo>
                <a:lnTo>
                  <a:pt x="1661160" y="44043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300988" y="2586221"/>
            <a:ext cx="6677659" cy="2172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Franklin Gothic Book"/>
                <a:cs typeface="Franklin Gothic Book"/>
              </a:rPr>
              <a:t>will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exhibit</a:t>
            </a:r>
            <a:r>
              <a:rPr sz="2400" spc="-20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a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spc="-15" dirty="0">
                <a:latin typeface="Franklin Gothic Book"/>
                <a:cs typeface="Franklin Gothic Book"/>
              </a:rPr>
              <a:t>form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of</a:t>
            </a:r>
            <a:r>
              <a:rPr sz="2400" spc="-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“zig-zag”</a:t>
            </a:r>
          </a:p>
          <a:p>
            <a:pPr marL="4945380" marR="5080" indent="-334645">
              <a:lnSpc>
                <a:spcPct val="100000"/>
              </a:lnSpc>
              <a:spcBef>
                <a:spcPts val="1789"/>
              </a:spcBef>
            </a:pPr>
            <a:r>
              <a:rPr sz="1800" i="1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isually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significant improvement!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947035" marR="2250440">
              <a:lnSpc>
                <a:spcPct val="100000"/>
              </a:lnSpc>
            </a:pPr>
            <a:r>
              <a:rPr sz="1800" spc="-5" dirty="0">
                <a:solidFill>
                  <a:srgbClr val="070707"/>
                </a:solidFill>
                <a:latin typeface="Times New Roman"/>
                <a:cs typeface="Times New Roman"/>
              </a:rPr>
              <a:t>Spectra</a:t>
            </a:r>
            <a:r>
              <a:rPr sz="1800" dirty="0">
                <a:solidFill>
                  <a:srgbClr val="070707"/>
                </a:solidFill>
                <a:latin typeface="Times New Roman"/>
                <a:cs typeface="Times New Roman"/>
              </a:rPr>
              <a:t>l</a:t>
            </a:r>
            <a:r>
              <a:rPr sz="1800" spc="-5" dirty="0">
                <a:solidFill>
                  <a:srgbClr val="070707"/>
                </a:solidFill>
                <a:latin typeface="Times New Roman"/>
                <a:cs typeface="Times New Roman"/>
              </a:rPr>
              <a:t> cuts take</a:t>
            </a:r>
            <a:r>
              <a:rPr sz="1800" dirty="0">
                <a:solidFill>
                  <a:srgbClr val="070707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070707"/>
                </a:solidFill>
                <a:latin typeface="Times New Roman"/>
                <a:cs typeface="Times New Roman"/>
              </a:rPr>
              <a:t> her</a:t>
            </a:r>
            <a:r>
              <a:rPr sz="1800" dirty="0">
                <a:solidFill>
                  <a:srgbClr val="070707"/>
                </a:solidFill>
                <a:latin typeface="Times New Roman"/>
                <a:cs typeface="Times New Roman"/>
              </a:rPr>
              <a:t>e (</a:t>
            </a:r>
            <a:r>
              <a:rPr sz="1800" spc="-5" dirty="0">
                <a:solidFill>
                  <a:srgbClr val="070707"/>
                </a:solidFill>
                <a:latin typeface="Times New Roman"/>
                <a:cs typeface="Times New Roman"/>
              </a:rPr>
              <a:t>next slide)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45508" y="5110734"/>
            <a:ext cx="978535" cy="242570"/>
          </a:xfrm>
          <a:custGeom>
            <a:avLst/>
            <a:gdLst/>
            <a:ahLst/>
            <a:cxnLst/>
            <a:rect l="l" t="t" r="r" b="b"/>
            <a:pathLst>
              <a:path w="978535" h="242570">
                <a:moveTo>
                  <a:pt x="15239" y="242315"/>
                </a:moveTo>
                <a:lnTo>
                  <a:pt x="15239" y="121158"/>
                </a:lnTo>
                <a:lnTo>
                  <a:pt x="0" y="121158"/>
                </a:lnTo>
                <a:lnTo>
                  <a:pt x="0" y="242315"/>
                </a:lnTo>
                <a:lnTo>
                  <a:pt x="15239" y="242315"/>
                </a:lnTo>
                <a:close/>
              </a:path>
              <a:path w="978535" h="242570">
                <a:moveTo>
                  <a:pt x="60197" y="242315"/>
                </a:moveTo>
                <a:lnTo>
                  <a:pt x="60197" y="121158"/>
                </a:lnTo>
                <a:lnTo>
                  <a:pt x="29717" y="121158"/>
                </a:lnTo>
                <a:lnTo>
                  <a:pt x="29717" y="242315"/>
                </a:lnTo>
                <a:lnTo>
                  <a:pt x="60197" y="242315"/>
                </a:lnTo>
                <a:close/>
              </a:path>
              <a:path w="978535" h="242570">
                <a:moveTo>
                  <a:pt x="978407" y="242315"/>
                </a:moveTo>
                <a:lnTo>
                  <a:pt x="736091" y="0"/>
                </a:lnTo>
                <a:lnTo>
                  <a:pt x="736091" y="121157"/>
                </a:lnTo>
                <a:lnTo>
                  <a:pt x="75437" y="121157"/>
                </a:lnTo>
                <a:lnTo>
                  <a:pt x="75437" y="242315"/>
                </a:lnTo>
                <a:lnTo>
                  <a:pt x="978407" y="24231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40173" y="5099303"/>
            <a:ext cx="990600" cy="254000"/>
          </a:xfrm>
          <a:custGeom>
            <a:avLst/>
            <a:gdLst/>
            <a:ahLst/>
            <a:cxnLst/>
            <a:rect l="l" t="t" r="r" b="b"/>
            <a:pathLst>
              <a:path w="990600" h="254000">
                <a:moveTo>
                  <a:pt x="25146" y="253746"/>
                </a:moveTo>
                <a:lnTo>
                  <a:pt x="25146" y="128015"/>
                </a:lnTo>
                <a:lnTo>
                  <a:pt x="0" y="128015"/>
                </a:lnTo>
                <a:lnTo>
                  <a:pt x="0" y="253746"/>
                </a:lnTo>
                <a:lnTo>
                  <a:pt x="5334" y="253746"/>
                </a:lnTo>
                <a:lnTo>
                  <a:pt x="5334" y="137160"/>
                </a:lnTo>
                <a:lnTo>
                  <a:pt x="9905" y="132587"/>
                </a:lnTo>
                <a:lnTo>
                  <a:pt x="9905" y="137160"/>
                </a:lnTo>
                <a:lnTo>
                  <a:pt x="15239" y="137160"/>
                </a:lnTo>
                <a:lnTo>
                  <a:pt x="15239" y="132587"/>
                </a:lnTo>
                <a:lnTo>
                  <a:pt x="20574" y="137160"/>
                </a:lnTo>
                <a:lnTo>
                  <a:pt x="20574" y="253746"/>
                </a:lnTo>
                <a:lnTo>
                  <a:pt x="25146" y="253746"/>
                </a:lnTo>
                <a:close/>
              </a:path>
              <a:path w="990600" h="254000">
                <a:moveTo>
                  <a:pt x="9905" y="137160"/>
                </a:moveTo>
                <a:lnTo>
                  <a:pt x="9905" y="132587"/>
                </a:lnTo>
                <a:lnTo>
                  <a:pt x="5334" y="137160"/>
                </a:lnTo>
                <a:lnTo>
                  <a:pt x="9905" y="137160"/>
                </a:lnTo>
                <a:close/>
              </a:path>
              <a:path w="990600" h="254000">
                <a:moveTo>
                  <a:pt x="9905" y="253746"/>
                </a:moveTo>
                <a:lnTo>
                  <a:pt x="9905" y="137160"/>
                </a:lnTo>
                <a:lnTo>
                  <a:pt x="5334" y="137160"/>
                </a:lnTo>
                <a:lnTo>
                  <a:pt x="5334" y="253746"/>
                </a:lnTo>
                <a:lnTo>
                  <a:pt x="9905" y="253746"/>
                </a:lnTo>
                <a:close/>
              </a:path>
              <a:path w="990600" h="254000">
                <a:moveTo>
                  <a:pt x="20574" y="137160"/>
                </a:moveTo>
                <a:lnTo>
                  <a:pt x="15239" y="132587"/>
                </a:lnTo>
                <a:lnTo>
                  <a:pt x="15239" y="137160"/>
                </a:lnTo>
                <a:lnTo>
                  <a:pt x="20574" y="137160"/>
                </a:lnTo>
                <a:close/>
              </a:path>
              <a:path w="990600" h="254000">
                <a:moveTo>
                  <a:pt x="20574" y="253746"/>
                </a:moveTo>
                <a:lnTo>
                  <a:pt x="20574" y="137160"/>
                </a:lnTo>
                <a:lnTo>
                  <a:pt x="15239" y="137160"/>
                </a:lnTo>
                <a:lnTo>
                  <a:pt x="15239" y="253746"/>
                </a:lnTo>
                <a:lnTo>
                  <a:pt x="20574" y="253746"/>
                </a:lnTo>
                <a:close/>
              </a:path>
              <a:path w="990600" h="254000">
                <a:moveTo>
                  <a:pt x="70103" y="253746"/>
                </a:moveTo>
                <a:lnTo>
                  <a:pt x="70103" y="128015"/>
                </a:lnTo>
                <a:lnTo>
                  <a:pt x="30479" y="128015"/>
                </a:lnTo>
                <a:lnTo>
                  <a:pt x="30479" y="253746"/>
                </a:lnTo>
                <a:lnTo>
                  <a:pt x="35051" y="253746"/>
                </a:lnTo>
                <a:lnTo>
                  <a:pt x="35051" y="137160"/>
                </a:lnTo>
                <a:lnTo>
                  <a:pt x="40386" y="132587"/>
                </a:lnTo>
                <a:lnTo>
                  <a:pt x="40386" y="137160"/>
                </a:lnTo>
                <a:lnTo>
                  <a:pt x="60960" y="137160"/>
                </a:lnTo>
                <a:lnTo>
                  <a:pt x="60960" y="132587"/>
                </a:lnTo>
                <a:lnTo>
                  <a:pt x="65531" y="137160"/>
                </a:lnTo>
                <a:lnTo>
                  <a:pt x="65531" y="253746"/>
                </a:lnTo>
                <a:lnTo>
                  <a:pt x="70103" y="253746"/>
                </a:lnTo>
                <a:close/>
              </a:path>
              <a:path w="990600" h="254000">
                <a:moveTo>
                  <a:pt x="40386" y="137160"/>
                </a:moveTo>
                <a:lnTo>
                  <a:pt x="40386" y="132587"/>
                </a:lnTo>
                <a:lnTo>
                  <a:pt x="35051" y="137160"/>
                </a:lnTo>
                <a:lnTo>
                  <a:pt x="40386" y="137160"/>
                </a:lnTo>
                <a:close/>
              </a:path>
              <a:path w="990600" h="254000">
                <a:moveTo>
                  <a:pt x="40386" y="253746"/>
                </a:moveTo>
                <a:lnTo>
                  <a:pt x="40386" y="137160"/>
                </a:lnTo>
                <a:lnTo>
                  <a:pt x="35051" y="137160"/>
                </a:lnTo>
                <a:lnTo>
                  <a:pt x="35051" y="253746"/>
                </a:lnTo>
                <a:lnTo>
                  <a:pt x="40386" y="253746"/>
                </a:lnTo>
                <a:close/>
              </a:path>
              <a:path w="990600" h="254000">
                <a:moveTo>
                  <a:pt x="65531" y="137160"/>
                </a:moveTo>
                <a:lnTo>
                  <a:pt x="60960" y="132587"/>
                </a:lnTo>
                <a:lnTo>
                  <a:pt x="60960" y="137160"/>
                </a:lnTo>
                <a:lnTo>
                  <a:pt x="65531" y="137160"/>
                </a:lnTo>
                <a:close/>
              </a:path>
              <a:path w="990600" h="254000">
                <a:moveTo>
                  <a:pt x="65531" y="253746"/>
                </a:moveTo>
                <a:lnTo>
                  <a:pt x="65531" y="137160"/>
                </a:lnTo>
                <a:lnTo>
                  <a:pt x="60960" y="137160"/>
                </a:lnTo>
                <a:lnTo>
                  <a:pt x="60960" y="253746"/>
                </a:lnTo>
                <a:lnTo>
                  <a:pt x="65531" y="253746"/>
                </a:lnTo>
                <a:close/>
              </a:path>
              <a:path w="990600" h="254000">
                <a:moveTo>
                  <a:pt x="741426" y="128016"/>
                </a:moveTo>
                <a:lnTo>
                  <a:pt x="76200" y="128016"/>
                </a:lnTo>
                <a:lnTo>
                  <a:pt x="76200" y="253746"/>
                </a:lnTo>
                <a:lnTo>
                  <a:pt x="80772" y="253746"/>
                </a:lnTo>
                <a:lnTo>
                  <a:pt x="80772" y="137160"/>
                </a:lnTo>
                <a:lnTo>
                  <a:pt x="85343" y="132587"/>
                </a:lnTo>
                <a:lnTo>
                  <a:pt x="85343" y="137160"/>
                </a:lnTo>
                <a:lnTo>
                  <a:pt x="736091" y="137160"/>
                </a:lnTo>
                <a:lnTo>
                  <a:pt x="736091" y="132587"/>
                </a:lnTo>
                <a:lnTo>
                  <a:pt x="741426" y="128016"/>
                </a:lnTo>
                <a:close/>
              </a:path>
              <a:path w="990600" h="254000">
                <a:moveTo>
                  <a:pt x="745998" y="253746"/>
                </a:moveTo>
                <a:lnTo>
                  <a:pt x="745998" y="137160"/>
                </a:lnTo>
                <a:lnTo>
                  <a:pt x="80772" y="137160"/>
                </a:lnTo>
                <a:lnTo>
                  <a:pt x="80772" y="253746"/>
                </a:lnTo>
                <a:lnTo>
                  <a:pt x="745998" y="253746"/>
                </a:lnTo>
                <a:close/>
              </a:path>
              <a:path w="990600" h="254000">
                <a:moveTo>
                  <a:pt x="990600" y="253746"/>
                </a:moveTo>
                <a:lnTo>
                  <a:pt x="736091" y="0"/>
                </a:lnTo>
                <a:lnTo>
                  <a:pt x="736091" y="128016"/>
                </a:lnTo>
                <a:lnTo>
                  <a:pt x="737615" y="128016"/>
                </a:lnTo>
                <a:lnTo>
                  <a:pt x="737615" y="14478"/>
                </a:lnTo>
                <a:lnTo>
                  <a:pt x="745998" y="11430"/>
                </a:lnTo>
                <a:lnTo>
                  <a:pt x="745998" y="22860"/>
                </a:lnTo>
                <a:lnTo>
                  <a:pt x="976883" y="253746"/>
                </a:lnTo>
                <a:lnTo>
                  <a:pt x="979931" y="250698"/>
                </a:lnTo>
                <a:lnTo>
                  <a:pt x="979931" y="253746"/>
                </a:lnTo>
                <a:lnTo>
                  <a:pt x="990600" y="253746"/>
                </a:lnTo>
                <a:close/>
              </a:path>
              <a:path w="990600" h="254000">
                <a:moveTo>
                  <a:pt x="741426" y="137160"/>
                </a:moveTo>
                <a:lnTo>
                  <a:pt x="741426" y="128016"/>
                </a:lnTo>
                <a:lnTo>
                  <a:pt x="736091" y="132587"/>
                </a:lnTo>
                <a:lnTo>
                  <a:pt x="736091" y="137160"/>
                </a:lnTo>
                <a:lnTo>
                  <a:pt x="741426" y="137160"/>
                </a:lnTo>
                <a:close/>
              </a:path>
              <a:path w="990600" h="254000">
                <a:moveTo>
                  <a:pt x="976883" y="253746"/>
                </a:moveTo>
                <a:lnTo>
                  <a:pt x="737615" y="14478"/>
                </a:lnTo>
                <a:lnTo>
                  <a:pt x="737615" y="128016"/>
                </a:lnTo>
                <a:lnTo>
                  <a:pt x="741426" y="128016"/>
                </a:lnTo>
                <a:lnTo>
                  <a:pt x="741426" y="137160"/>
                </a:lnTo>
                <a:lnTo>
                  <a:pt x="745998" y="137160"/>
                </a:lnTo>
                <a:lnTo>
                  <a:pt x="745998" y="253746"/>
                </a:lnTo>
                <a:lnTo>
                  <a:pt x="976883" y="253746"/>
                </a:lnTo>
                <a:close/>
              </a:path>
              <a:path w="990600" h="254000">
                <a:moveTo>
                  <a:pt x="979931" y="253746"/>
                </a:moveTo>
                <a:lnTo>
                  <a:pt x="979931" y="250698"/>
                </a:lnTo>
                <a:lnTo>
                  <a:pt x="976883" y="253746"/>
                </a:lnTo>
                <a:lnTo>
                  <a:pt x="979931" y="253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9075" y="5353050"/>
            <a:ext cx="7920990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45508" y="5353050"/>
            <a:ext cx="978535" cy="242570"/>
          </a:xfrm>
          <a:custGeom>
            <a:avLst/>
            <a:gdLst/>
            <a:ahLst/>
            <a:cxnLst/>
            <a:rect l="l" t="t" r="r" b="b"/>
            <a:pathLst>
              <a:path w="978535" h="242570">
                <a:moveTo>
                  <a:pt x="15239" y="121158"/>
                </a:moveTo>
                <a:lnTo>
                  <a:pt x="15239" y="0"/>
                </a:lnTo>
                <a:lnTo>
                  <a:pt x="0" y="0"/>
                </a:lnTo>
                <a:lnTo>
                  <a:pt x="0" y="121158"/>
                </a:lnTo>
                <a:lnTo>
                  <a:pt x="15239" y="121158"/>
                </a:lnTo>
                <a:close/>
              </a:path>
              <a:path w="978535" h="242570">
                <a:moveTo>
                  <a:pt x="60197" y="121158"/>
                </a:moveTo>
                <a:lnTo>
                  <a:pt x="60197" y="0"/>
                </a:lnTo>
                <a:lnTo>
                  <a:pt x="29717" y="0"/>
                </a:lnTo>
                <a:lnTo>
                  <a:pt x="29717" y="121158"/>
                </a:lnTo>
                <a:lnTo>
                  <a:pt x="60197" y="121158"/>
                </a:lnTo>
                <a:close/>
              </a:path>
              <a:path w="978535" h="242570">
                <a:moveTo>
                  <a:pt x="978407" y="0"/>
                </a:moveTo>
                <a:lnTo>
                  <a:pt x="75437" y="0"/>
                </a:lnTo>
                <a:lnTo>
                  <a:pt x="75437" y="121158"/>
                </a:lnTo>
                <a:lnTo>
                  <a:pt x="736091" y="121158"/>
                </a:lnTo>
                <a:lnTo>
                  <a:pt x="736091" y="242315"/>
                </a:lnTo>
                <a:lnTo>
                  <a:pt x="978407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40173" y="5353050"/>
            <a:ext cx="990600" cy="254000"/>
          </a:xfrm>
          <a:custGeom>
            <a:avLst/>
            <a:gdLst/>
            <a:ahLst/>
            <a:cxnLst/>
            <a:rect l="l" t="t" r="r" b="b"/>
            <a:pathLst>
              <a:path w="990600" h="254000">
                <a:moveTo>
                  <a:pt x="9905" y="116586"/>
                </a:moveTo>
                <a:lnTo>
                  <a:pt x="9905" y="0"/>
                </a:lnTo>
                <a:lnTo>
                  <a:pt x="0" y="0"/>
                </a:lnTo>
                <a:lnTo>
                  <a:pt x="0" y="125729"/>
                </a:lnTo>
                <a:lnTo>
                  <a:pt x="5334" y="125729"/>
                </a:lnTo>
                <a:lnTo>
                  <a:pt x="5334" y="116586"/>
                </a:lnTo>
                <a:lnTo>
                  <a:pt x="9905" y="116586"/>
                </a:lnTo>
                <a:close/>
              </a:path>
              <a:path w="990600" h="254000">
                <a:moveTo>
                  <a:pt x="20574" y="116586"/>
                </a:moveTo>
                <a:lnTo>
                  <a:pt x="5334" y="116586"/>
                </a:lnTo>
                <a:lnTo>
                  <a:pt x="9905" y="121158"/>
                </a:lnTo>
                <a:lnTo>
                  <a:pt x="9905" y="125729"/>
                </a:lnTo>
                <a:lnTo>
                  <a:pt x="15239" y="125729"/>
                </a:lnTo>
                <a:lnTo>
                  <a:pt x="15239" y="121158"/>
                </a:lnTo>
                <a:lnTo>
                  <a:pt x="20574" y="116586"/>
                </a:lnTo>
                <a:close/>
              </a:path>
              <a:path w="990600" h="254000">
                <a:moveTo>
                  <a:pt x="9905" y="125729"/>
                </a:moveTo>
                <a:lnTo>
                  <a:pt x="9905" y="121158"/>
                </a:lnTo>
                <a:lnTo>
                  <a:pt x="5334" y="116586"/>
                </a:lnTo>
                <a:lnTo>
                  <a:pt x="5334" y="125729"/>
                </a:lnTo>
                <a:lnTo>
                  <a:pt x="9905" y="125729"/>
                </a:lnTo>
                <a:close/>
              </a:path>
              <a:path w="990600" h="254000">
                <a:moveTo>
                  <a:pt x="25146" y="125729"/>
                </a:moveTo>
                <a:lnTo>
                  <a:pt x="25146" y="0"/>
                </a:lnTo>
                <a:lnTo>
                  <a:pt x="15239" y="0"/>
                </a:lnTo>
                <a:lnTo>
                  <a:pt x="15239" y="116586"/>
                </a:lnTo>
                <a:lnTo>
                  <a:pt x="20574" y="116586"/>
                </a:lnTo>
                <a:lnTo>
                  <a:pt x="20574" y="125729"/>
                </a:lnTo>
                <a:lnTo>
                  <a:pt x="25146" y="125729"/>
                </a:lnTo>
                <a:close/>
              </a:path>
              <a:path w="990600" h="254000">
                <a:moveTo>
                  <a:pt x="20574" y="125729"/>
                </a:moveTo>
                <a:lnTo>
                  <a:pt x="20574" y="116586"/>
                </a:lnTo>
                <a:lnTo>
                  <a:pt x="15239" y="121158"/>
                </a:lnTo>
                <a:lnTo>
                  <a:pt x="15239" y="125729"/>
                </a:lnTo>
                <a:lnTo>
                  <a:pt x="20574" y="125729"/>
                </a:lnTo>
                <a:close/>
              </a:path>
              <a:path w="990600" h="254000">
                <a:moveTo>
                  <a:pt x="40386" y="116586"/>
                </a:moveTo>
                <a:lnTo>
                  <a:pt x="40386" y="0"/>
                </a:lnTo>
                <a:lnTo>
                  <a:pt x="30479" y="0"/>
                </a:lnTo>
                <a:lnTo>
                  <a:pt x="30479" y="125729"/>
                </a:lnTo>
                <a:lnTo>
                  <a:pt x="35051" y="125729"/>
                </a:lnTo>
                <a:lnTo>
                  <a:pt x="35051" y="116586"/>
                </a:lnTo>
                <a:lnTo>
                  <a:pt x="40386" y="116586"/>
                </a:lnTo>
                <a:close/>
              </a:path>
              <a:path w="990600" h="254000">
                <a:moveTo>
                  <a:pt x="65531" y="116586"/>
                </a:moveTo>
                <a:lnTo>
                  <a:pt x="35051" y="116586"/>
                </a:lnTo>
                <a:lnTo>
                  <a:pt x="40386" y="121158"/>
                </a:lnTo>
                <a:lnTo>
                  <a:pt x="40386" y="125729"/>
                </a:lnTo>
                <a:lnTo>
                  <a:pt x="60960" y="125729"/>
                </a:lnTo>
                <a:lnTo>
                  <a:pt x="60960" y="121158"/>
                </a:lnTo>
                <a:lnTo>
                  <a:pt x="65531" y="116586"/>
                </a:lnTo>
                <a:close/>
              </a:path>
              <a:path w="990600" h="254000">
                <a:moveTo>
                  <a:pt x="40386" y="125729"/>
                </a:moveTo>
                <a:lnTo>
                  <a:pt x="40386" y="121158"/>
                </a:lnTo>
                <a:lnTo>
                  <a:pt x="35051" y="116586"/>
                </a:lnTo>
                <a:lnTo>
                  <a:pt x="35051" y="125729"/>
                </a:lnTo>
                <a:lnTo>
                  <a:pt x="40386" y="125729"/>
                </a:lnTo>
                <a:close/>
              </a:path>
              <a:path w="990600" h="254000">
                <a:moveTo>
                  <a:pt x="70103" y="125729"/>
                </a:moveTo>
                <a:lnTo>
                  <a:pt x="70103" y="0"/>
                </a:lnTo>
                <a:lnTo>
                  <a:pt x="60960" y="0"/>
                </a:lnTo>
                <a:lnTo>
                  <a:pt x="60960" y="116586"/>
                </a:lnTo>
                <a:lnTo>
                  <a:pt x="65531" y="116586"/>
                </a:lnTo>
                <a:lnTo>
                  <a:pt x="65531" y="125729"/>
                </a:lnTo>
                <a:lnTo>
                  <a:pt x="70103" y="125729"/>
                </a:lnTo>
                <a:close/>
              </a:path>
              <a:path w="990600" h="254000">
                <a:moveTo>
                  <a:pt x="65531" y="125729"/>
                </a:moveTo>
                <a:lnTo>
                  <a:pt x="65531" y="116586"/>
                </a:lnTo>
                <a:lnTo>
                  <a:pt x="60960" y="121158"/>
                </a:lnTo>
                <a:lnTo>
                  <a:pt x="60960" y="125729"/>
                </a:lnTo>
                <a:lnTo>
                  <a:pt x="65531" y="125729"/>
                </a:lnTo>
                <a:close/>
              </a:path>
              <a:path w="990600" h="254000">
                <a:moveTo>
                  <a:pt x="85343" y="116586"/>
                </a:moveTo>
                <a:lnTo>
                  <a:pt x="85343" y="0"/>
                </a:lnTo>
                <a:lnTo>
                  <a:pt x="76200" y="0"/>
                </a:lnTo>
                <a:lnTo>
                  <a:pt x="76200" y="125729"/>
                </a:lnTo>
                <a:lnTo>
                  <a:pt x="80772" y="125729"/>
                </a:lnTo>
                <a:lnTo>
                  <a:pt x="80772" y="116586"/>
                </a:lnTo>
                <a:lnTo>
                  <a:pt x="85343" y="116586"/>
                </a:lnTo>
                <a:close/>
              </a:path>
              <a:path w="990600" h="254000">
                <a:moveTo>
                  <a:pt x="745998" y="230885"/>
                </a:moveTo>
                <a:lnTo>
                  <a:pt x="745998" y="116586"/>
                </a:lnTo>
                <a:lnTo>
                  <a:pt x="80772" y="116586"/>
                </a:lnTo>
                <a:lnTo>
                  <a:pt x="85343" y="121158"/>
                </a:lnTo>
                <a:lnTo>
                  <a:pt x="85343" y="125729"/>
                </a:lnTo>
                <a:lnTo>
                  <a:pt x="736091" y="125729"/>
                </a:lnTo>
                <a:lnTo>
                  <a:pt x="736091" y="121158"/>
                </a:lnTo>
                <a:lnTo>
                  <a:pt x="741426" y="125729"/>
                </a:lnTo>
                <a:lnTo>
                  <a:pt x="741426" y="235457"/>
                </a:lnTo>
                <a:lnTo>
                  <a:pt x="745998" y="230885"/>
                </a:lnTo>
                <a:close/>
              </a:path>
              <a:path w="990600" h="254000">
                <a:moveTo>
                  <a:pt x="85343" y="125729"/>
                </a:moveTo>
                <a:lnTo>
                  <a:pt x="85343" y="121158"/>
                </a:lnTo>
                <a:lnTo>
                  <a:pt x="80772" y="116586"/>
                </a:lnTo>
                <a:lnTo>
                  <a:pt x="80772" y="125729"/>
                </a:lnTo>
                <a:lnTo>
                  <a:pt x="85343" y="125729"/>
                </a:lnTo>
                <a:close/>
              </a:path>
              <a:path w="990600" h="254000">
                <a:moveTo>
                  <a:pt x="741426" y="125729"/>
                </a:moveTo>
                <a:lnTo>
                  <a:pt x="736091" y="121158"/>
                </a:lnTo>
                <a:lnTo>
                  <a:pt x="736091" y="125729"/>
                </a:lnTo>
                <a:lnTo>
                  <a:pt x="741426" y="125729"/>
                </a:lnTo>
                <a:close/>
              </a:path>
              <a:path w="990600" h="254000">
                <a:moveTo>
                  <a:pt x="741426" y="235457"/>
                </a:moveTo>
                <a:lnTo>
                  <a:pt x="741426" y="125729"/>
                </a:lnTo>
                <a:lnTo>
                  <a:pt x="736091" y="125729"/>
                </a:lnTo>
                <a:lnTo>
                  <a:pt x="736091" y="253746"/>
                </a:lnTo>
                <a:lnTo>
                  <a:pt x="737615" y="252226"/>
                </a:lnTo>
                <a:lnTo>
                  <a:pt x="737615" y="239267"/>
                </a:lnTo>
                <a:lnTo>
                  <a:pt x="741426" y="235457"/>
                </a:lnTo>
                <a:close/>
              </a:path>
              <a:path w="990600" h="254000">
                <a:moveTo>
                  <a:pt x="990600" y="0"/>
                </a:moveTo>
                <a:lnTo>
                  <a:pt x="979931" y="0"/>
                </a:lnTo>
                <a:lnTo>
                  <a:pt x="979931" y="3048"/>
                </a:lnTo>
                <a:lnTo>
                  <a:pt x="976883" y="0"/>
                </a:lnTo>
                <a:lnTo>
                  <a:pt x="737615" y="239267"/>
                </a:lnTo>
                <a:lnTo>
                  <a:pt x="745998" y="242315"/>
                </a:lnTo>
                <a:lnTo>
                  <a:pt x="745998" y="243869"/>
                </a:lnTo>
                <a:lnTo>
                  <a:pt x="990600" y="0"/>
                </a:lnTo>
                <a:close/>
              </a:path>
              <a:path w="990600" h="254000">
                <a:moveTo>
                  <a:pt x="745998" y="243869"/>
                </a:moveTo>
                <a:lnTo>
                  <a:pt x="745998" y="242315"/>
                </a:lnTo>
                <a:lnTo>
                  <a:pt x="737615" y="239267"/>
                </a:lnTo>
                <a:lnTo>
                  <a:pt x="737615" y="252226"/>
                </a:lnTo>
                <a:lnTo>
                  <a:pt x="745998" y="243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82650" y="6839154"/>
            <a:ext cx="5835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pag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9075" y="6332220"/>
            <a:ext cx="4251959" cy="5783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37226" y="6332220"/>
            <a:ext cx="3672840" cy="5570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5320" y="420377"/>
            <a:ext cx="3736975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 marR="5080" indent="-436880">
              <a:lnSpc>
                <a:spcPct val="100000"/>
              </a:lnSpc>
            </a:pP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The 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new 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pointi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n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g</a:t>
            </a:r>
            <a:r>
              <a:rPr sz="29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history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reduce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s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th</a:t>
            </a:r>
            <a:r>
              <a:rPr sz="2900" spc="-15" dirty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sz="29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2900" spc="-20" dirty="0">
                <a:solidFill>
                  <a:srgbClr val="800000"/>
                </a:solidFill>
                <a:latin typeface="Times New Roman"/>
                <a:cs typeface="Times New Roman"/>
              </a:rPr>
              <a:t>zig-zag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086" y="1560576"/>
            <a:ext cx="4472940" cy="1834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60084" y="2156642"/>
            <a:ext cx="2856865" cy="272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fluxe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spectra </a:t>
            </a:r>
            <a:r>
              <a:rPr sz="1800" dirty="0">
                <a:latin typeface="Arial"/>
                <a:cs typeface="Arial"/>
              </a:rPr>
              <a:t>extracted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cube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slice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across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8636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based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New pointing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~2x lower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noise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around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 approximating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5" dirty="0">
                <a:latin typeface="Arial"/>
                <a:cs typeface="Arial"/>
              </a:rPr>
              <a:t>3</a:t>
            </a:r>
            <a:r>
              <a:rPr sz="1800" baseline="25462" dirty="0">
                <a:latin typeface="Arial"/>
                <a:cs typeface="Arial"/>
              </a:rPr>
              <a:t>rd</a:t>
            </a:r>
            <a:r>
              <a:rPr sz="1800" spc="232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fit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flu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gradien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across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PDR.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9086" y="3394709"/>
            <a:ext cx="4472940" cy="2455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2650" y="6839154"/>
            <a:ext cx="822325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pag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120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641357"/>
            <a:ext cx="45407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075">
              <a:lnSpc>
                <a:spcPct val="100000"/>
              </a:lnSpc>
            </a:pPr>
            <a:r>
              <a:rPr lang="en-US" spc="-20" dirty="0" smtClean="0"/>
              <a:t>Browsing Map Products</a:t>
            </a:r>
            <a:endParaRPr spc="-20" dirty="0"/>
          </a:p>
        </p:txBody>
      </p:sp>
      <p:sp>
        <p:nvSpPr>
          <p:cNvPr id="3" name="object 3"/>
          <p:cNvSpPr/>
          <p:nvPr/>
        </p:nvSpPr>
        <p:spPr>
          <a:xfrm>
            <a:off x="457200" y="3393947"/>
            <a:ext cx="9144000" cy="980440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488941"/>
            <a:ext cx="7872095" cy="497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675" indent="-307975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lang="en-US" sz="2400" spc="-5" dirty="0" smtClean="0">
                <a:latin typeface="Franklin Gothic Book"/>
                <a:cs typeface="Franklin Gothic Book"/>
              </a:rPr>
              <a:t>This is a tour.   A detailed set of tutorials using HIPE will be given in </a:t>
            </a:r>
            <a:r>
              <a:rPr lang="en-US" sz="2400" spc="-5" dirty="0" smtClean="0">
                <a:latin typeface="Franklin Gothic Book"/>
                <a:cs typeface="Franklin Gothic Book"/>
              </a:rPr>
              <a:t>NHSC’s workshop for newcomers in </a:t>
            </a:r>
            <a:r>
              <a:rPr lang="en-US" sz="2400" spc="-5" dirty="0" smtClean="0">
                <a:latin typeface="Franklin Gothic Book"/>
                <a:cs typeface="Franklin Gothic Book"/>
              </a:rPr>
              <a:t>October.</a:t>
            </a:r>
          </a:p>
          <a:p>
            <a:pPr marL="320675" indent="-307975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endParaRPr lang="en-US" sz="2400" spc="-5" dirty="0">
              <a:latin typeface="Franklin Gothic Book"/>
              <a:cs typeface="Franklin Gothic Book"/>
            </a:endParaRPr>
          </a:p>
          <a:p>
            <a:pPr marL="320675" indent="-307975">
              <a:lnSpc>
                <a:spcPct val="100000"/>
              </a:lnSpc>
              <a:buFont typeface="Franklin Gothic Book"/>
              <a:buChar char="•"/>
              <a:tabLst>
                <a:tab pos="321310" algn="l"/>
              </a:tabLst>
            </a:pPr>
            <a:r>
              <a:rPr lang="en-US" sz="2400" spc="-5" dirty="0" smtClean="0">
                <a:latin typeface="Franklin Gothic Book"/>
                <a:cs typeface="Franklin Gothic Book"/>
              </a:rPr>
              <a:t>Today</a:t>
            </a:r>
            <a:r>
              <a:rPr sz="2400" spc="-15" dirty="0" smtClean="0">
                <a:latin typeface="Franklin Gothic Book"/>
                <a:cs typeface="Franklin Gothic Book"/>
              </a:rPr>
              <a:t>:</a:t>
            </a:r>
            <a:endParaRPr sz="2400" dirty="0">
              <a:latin typeface="Franklin Gothic Book"/>
              <a:cs typeface="Franklin Gothic Book"/>
            </a:endParaRPr>
          </a:p>
          <a:p>
            <a:pPr marL="936625" lvl="1" indent="-514350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7260" algn="l"/>
              </a:tabLst>
            </a:pP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Load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H</a:t>
            </a:r>
            <a:r>
              <a:rPr sz="2400" baseline="-20833" dirty="0">
                <a:solidFill>
                  <a:srgbClr val="00009A"/>
                </a:solidFill>
                <a:latin typeface="Franklin Gothic Book"/>
                <a:cs typeface="Franklin Gothic Book"/>
              </a:rPr>
              <a:t>2</a:t>
            </a:r>
            <a:r>
              <a:rPr sz="24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O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 and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7" baseline="24305" dirty="0">
                <a:solidFill>
                  <a:srgbClr val="00009A"/>
                </a:solidFill>
                <a:latin typeface="Franklin Gothic Book"/>
                <a:cs typeface="Franklin Gothic Book"/>
              </a:rPr>
              <a:t>13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CO</a:t>
            </a:r>
            <a:r>
              <a:rPr sz="2400" spc="-3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OTF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map</a:t>
            </a:r>
            <a:r>
              <a:rPr sz="24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of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massive </a:t>
            </a:r>
            <a:r>
              <a:rPr sz="24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SF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R</a:t>
            </a:r>
            <a:r>
              <a:rPr sz="24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W51.</a:t>
            </a:r>
            <a:endParaRPr sz="2400" dirty="0">
              <a:latin typeface="Franklin Gothic Book"/>
              <a:cs typeface="Franklin Gothic Book"/>
            </a:endParaRPr>
          </a:p>
          <a:p>
            <a:pPr marL="936625" marR="5080" lvl="1" indent="-514350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7260" algn="l"/>
              </a:tabLst>
            </a:pP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Inspect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metadata</a:t>
            </a:r>
            <a:r>
              <a:rPr sz="24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for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map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layout</a:t>
            </a:r>
            <a:r>
              <a:rPr sz="24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on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sky,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noise performance</a:t>
            </a:r>
            <a:r>
              <a:rPr sz="2400" spc="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parameters.</a:t>
            </a:r>
            <a:endParaRPr sz="2400" dirty="0">
              <a:latin typeface="Franklin Gothic Book"/>
              <a:cs typeface="Franklin Gothic Book"/>
            </a:endParaRPr>
          </a:p>
          <a:p>
            <a:pPr marL="936625" lvl="1" indent="-514350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7260" algn="l"/>
              </a:tabLst>
            </a:pPr>
            <a:r>
              <a:rPr lang="en-US"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Visually </a:t>
            </a:r>
            <a:r>
              <a:rPr lang="en-US"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ID </a:t>
            </a:r>
            <a:r>
              <a:rPr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“</a:t>
            </a:r>
            <a:r>
              <a:rPr sz="2400" spc="-10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artifact</a:t>
            </a:r>
            <a:r>
              <a:rPr sz="2400" spc="-20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s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”</a:t>
            </a:r>
            <a:r>
              <a:rPr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in </a:t>
            </a:r>
            <a:r>
              <a:rPr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the</a:t>
            </a:r>
            <a:r>
              <a:rPr sz="2400" spc="-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Level</a:t>
            </a:r>
            <a:r>
              <a:rPr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2</a:t>
            </a:r>
            <a:r>
              <a:rPr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spectr</a:t>
            </a:r>
            <a:r>
              <a:rPr sz="24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a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.</a:t>
            </a:r>
            <a:endParaRPr sz="2400" dirty="0">
              <a:latin typeface="Franklin Gothic Book"/>
              <a:cs typeface="Franklin Gothic Book"/>
            </a:endParaRPr>
          </a:p>
          <a:p>
            <a:pPr marL="936625" lvl="1" indent="-514350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7260" algn="l"/>
              </a:tabLst>
            </a:pP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More</a:t>
            </a:r>
            <a:r>
              <a:rPr sz="2400" spc="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discussion</a:t>
            </a:r>
            <a:r>
              <a:rPr sz="2400" spc="-4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of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artifacts</a:t>
            </a:r>
            <a:r>
              <a:rPr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(ripples).</a:t>
            </a:r>
            <a:endParaRPr sz="2400" dirty="0">
              <a:latin typeface="Franklin Gothic Book"/>
              <a:cs typeface="Franklin Gothic Book"/>
            </a:endParaRPr>
          </a:p>
          <a:p>
            <a:pPr marL="935990" lvl="1" indent="-513715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6625" algn="l"/>
              </a:tabLst>
            </a:pP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Regrid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into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spectral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cubes.</a:t>
            </a:r>
            <a:endParaRPr sz="2400" dirty="0">
              <a:latin typeface="Franklin Gothic Book"/>
              <a:cs typeface="Franklin Gothic Book"/>
            </a:endParaRPr>
          </a:p>
          <a:p>
            <a:pPr marL="935990" lvl="1" indent="-513715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6625" algn="l"/>
              </a:tabLst>
            </a:pPr>
            <a:r>
              <a:rPr lang="en-US"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Show the C</a:t>
            </a:r>
            <a:r>
              <a:rPr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ube</a:t>
            </a:r>
            <a:r>
              <a:rPr sz="2400" spc="-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S</a:t>
            </a:r>
            <a:r>
              <a:rPr lang="en-US" sz="2400" spc="-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pectrum </a:t>
            </a:r>
            <a:r>
              <a:rPr lang="en-US"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</a:t>
            </a:r>
            <a:r>
              <a:rPr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nalysis</a:t>
            </a:r>
            <a:r>
              <a:rPr sz="2400" spc="-10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T</a:t>
            </a:r>
            <a:r>
              <a:rPr sz="2400" spc="-15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oolbox</a:t>
            </a:r>
            <a:r>
              <a:rPr sz="2400" spc="-10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(CSAT)</a:t>
            </a:r>
            <a:endParaRPr sz="2400" dirty="0">
              <a:latin typeface="Franklin Gothic Book"/>
              <a:cs typeface="Franklin Gothic Book"/>
            </a:endParaRPr>
          </a:p>
          <a:p>
            <a:pPr marL="935990" lvl="1" indent="-513715">
              <a:lnSpc>
                <a:spcPct val="100000"/>
              </a:lnSpc>
              <a:spcBef>
                <a:spcPts val="575"/>
              </a:spcBef>
              <a:buClr>
                <a:srgbClr val="00009A"/>
              </a:buClr>
              <a:buFont typeface="Franklin Gothic Book"/>
              <a:buAutoNum type="arabicPeriod"/>
              <a:tabLst>
                <a:tab pos="936625" algn="l"/>
              </a:tabLst>
            </a:pP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Highlight</a:t>
            </a:r>
            <a:r>
              <a:rPr sz="2400" spc="-2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some</a:t>
            </a:r>
            <a:r>
              <a:rPr sz="2400" spc="-5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20" dirty="0">
                <a:solidFill>
                  <a:srgbClr val="00009A"/>
                </a:solidFill>
                <a:latin typeface="Franklin Gothic Book"/>
                <a:cs typeface="Franklin Gothic Book"/>
              </a:rPr>
              <a:t>imag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e</a:t>
            </a:r>
            <a:r>
              <a:rPr sz="2400" dirty="0">
                <a:solidFill>
                  <a:srgbClr val="00009A"/>
                </a:solidFill>
                <a:latin typeface="Franklin Gothic Book"/>
                <a:cs typeface="Franklin Gothic Book"/>
              </a:rPr>
              <a:t> </a:t>
            </a:r>
            <a:r>
              <a:rPr sz="2400" spc="-15" dirty="0">
                <a:solidFill>
                  <a:srgbClr val="00009A"/>
                </a:solidFill>
                <a:latin typeface="Franklin Gothic Book"/>
                <a:cs typeface="Franklin Gothic Book"/>
              </a:rPr>
              <a:t>analysis </a:t>
            </a:r>
            <a:r>
              <a:rPr sz="2400" spc="-10" dirty="0">
                <a:solidFill>
                  <a:srgbClr val="00009A"/>
                </a:solidFill>
                <a:latin typeface="Franklin Gothic Book"/>
                <a:cs typeface="Franklin Gothic Book"/>
              </a:rPr>
              <a:t>tools</a:t>
            </a:r>
            <a:r>
              <a:rPr sz="2400" spc="-10" dirty="0" smtClean="0">
                <a:solidFill>
                  <a:srgbClr val="00009A"/>
                </a:solidFill>
                <a:latin typeface="Franklin Gothic Book"/>
                <a:cs typeface="Franklin Gothic Book"/>
              </a:rPr>
              <a:t>.</a:t>
            </a:r>
            <a:endParaRPr sz="24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3780" y="6740652"/>
            <a:ext cx="991590" cy="422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7250" y="6671309"/>
            <a:ext cx="91440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pag</a:t>
            </a:r>
            <a:r>
              <a:rPr dirty="0"/>
              <a:t>e</a:t>
            </a:r>
            <a:r>
              <a:rPr spc="-15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1487</Words>
  <Application>Microsoft Office PowerPoint</Application>
  <PresentationFormat>Custom</PresentationFormat>
  <Paragraphs>179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current picture</vt:lpstr>
      <vt:lpstr>PowerPoint Presentation</vt:lpstr>
      <vt:lpstr>PowerPoint Presentation</vt:lpstr>
      <vt:lpstr>Browsing Map Products</vt:lpstr>
      <vt:lpstr>2. Browsing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hebCorrection task</vt:lpstr>
      <vt:lpstr>PowerPoint Presentation</vt:lpstr>
      <vt:lpstr>PowerPoint Presentation</vt:lpstr>
      <vt:lpstr>5. Resample with doGridding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HIFI_Mapping_PMorris_130828</dc:title>
  <dc:creator>pmorris</dc:creator>
  <cp:lastModifiedBy>Patrick Morris</cp:lastModifiedBy>
  <cp:revision>27</cp:revision>
  <dcterms:created xsi:type="dcterms:W3CDTF">2014-07-21T09:19:02Z</dcterms:created>
  <dcterms:modified xsi:type="dcterms:W3CDTF">2014-07-22T20:40:23Z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2013-08-28T00:00:00Z</vt:filetime>
  </property>
  <property fmtid="{D5CDD505-2E9C-101B-9397-08002B2CF9AE}" pid="3" name="LastSaved">
    <vt:filetime>2014-07-21T00:00:00Z</vt:filetime>
  </property>
</Properties>
</file>