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mp4" ContentType="video/unknown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1"/>
  </p:sldMasterIdLst>
  <p:notesMasterIdLst>
    <p:notesMasterId r:id="rId63"/>
  </p:notesMasterIdLst>
  <p:handoutMasterIdLst>
    <p:handoutMasterId r:id="rId64"/>
  </p:handoutMasterIdLst>
  <p:sldIdLst>
    <p:sldId id="474" r:id="rId2"/>
    <p:sldId id="346" r:id="rId3"/>
    <p:sldId id="411" r:id="rId4"/>
    <p:sldId id="455" r:id="rId5"/>
    <p:sldId id="424" r:id="rId6"/>
    <p:sldId id="425" r:id="rId7"/>
    <p:sldId id="430" r:id="rId8"/>
    <p:sldId id="431" r:id="rId9"/>
    <p:sldId id="432" r:id="rId10"/>
    <p:sldId id="433" r:id="rId11"/>
    <p:sldId id="434" r:id="rId12"/>
    <p:sldId id="435" r:id="rId13"/>
    <p:sldId id="469" r:id="rId14"/>
    <p:sldId id="436" r:id="rId15"/>
    <p:sldId id="437" r:id="rId16"/>
    <p:sldId id="438" r:id="rId17"/>
    <p:sldId id="439" r:id="rId18"/>
    <p:sldId id="440" r:id="rId19"/>
    <p:sldId id="441" r:id="rId20"/>
    <p:sldId id="442" r:id="rId21"/>
    <p:sldId id="470" r:id="rId22"/>
    <p:sldId id="401" r:id="rId23"/>
    <p:sldId id="387" r:id="rId24"/>
    <p:sldId id="380" r:id="rId25"/>
    <p:sldId id="450" r:id="rId26"/>
    <p:sldId id="451" r:id="rId27"/>
    <p:sldId id="452" r:id="rId28"/>
    <p:sldId id="453" r:id="rId29"/>
    <p:sldId id="427" r:id="rId30"/>
    <p:sldId id="414" r:id="rId31"/>
    <p:sldId id="428" r:id="rId32"/>
    <p:sldId id="429" r:id="rId33"/>
    <p:sldId id="396" r:id="rId34"/>
    <p:sldId id="388" r:id="rId35"/>
    <p:sldId id="418" r:id="rId36"/>
    <p:sldId id="416" r:id="rId37"/>
    <p:sldId id="397" r:id="rId38"/>
    <p:sldId id="400" r:id="rId39"/>
    <p:sldId id="406" r:id="rId40"/>
    <p:sldId id="407" r:id="rId41"/>
    <p:sldId id="472" r:id="rId42"/>
    <p:sldId id="456" r:id="rId43"/>
    <p:sldId id="459" r:id="rId44"/>
    <p:sldId id="393" r:id="rId45"/>
    <p:sldId id="395" r:id="rId46"/>
    <p:sldId id="367" r:id="rId47"/>
    <p:sldId id="471" r:id="rId48"/>
    <p:sldId id="405" r:id="rId49"/>
    <p:sldId id="462" r:id="rId50"/>
    <p:sldId id="417" r:id="rId51"/>
    <p:sldId id="409" r:id="rId52"/>
    <p:sldId id="404" r:id="rId53"/>
    <p:sldId id="444" r:id="rId54"/>
    <p:sldId id="448" r:id="rId55"/>
    <p:sldId id="449" r:id="rId56"/>
    <p:sldId id="463" r:id="rId57"/>
    <p:sldId id="473" r:id="rId58"/>
    <p:sldId id="466" r:id="rId59"/>
    <p:sldId id="413" r:id="rId60"/>
    <p:sldId id="467" r:id="rId61"/>
    <p:sldId id="468" r:id="rId62"/>
  </p:sldIdLst>
  <p:sldSz cx="9144000" cy="6858000" type="screen4x3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CC0000"/>
    <a:srgbClr val="9900FF"/>
    <a:srgbClr val="009900"/>
    <a:srgbClr val="FF6600"/>
    <a:srgbClr val="FFFFCC"/>
    <a:srgbClr val="CCFFFF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988" autoAdjust="0"/>
    <p:restoredTop sz="94660"/>
  </p:normalViewPr>
  <p:slideViewPr>
    <p:cSldViewPr snapToGrid="0" showGuides="1">
      <p:cViewPr varScale="1">
        <p:scale>
          <a:sx n="123" d="100"/>
          <a:sy n="123" d="100"/>
        </p:scale>
        <p:origin x="-83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5" d="100"/>
        <a:sy n="85" d="100"/>
      </p:scale>
      <p:origin x="0" y="6240"/>
    </p:cViewPr>
  </p:sorterViewPr>
  <p:notesViewPr>
    <p:cSldViewPr snapToGrid="0" showGuides="1">
      <p:cViewPr varScale="1">
        <p:scale>
          <a:sx n="119" d="100"/>
          <a:sy n="119" d="100"/>
        </p:scale>
        <p:origin x="-3920" y="-112"/>
      </p:cViewPr>
      <p:guideLst>
        <p:guide orient="horz" pos="3024"/>
        <p:guide pos="2304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notesMaster" Target="notesMasters/notesMaster1.xml"/><Relationship Id="rId64" Type="http://schemas.openxmlformats.org/officeDocument/2006/relationships/handoutMaster" Target="handoutMasters/handoutMaster1.xml"/><Relationship Id="rId65" Type="http://schemas.openxmlformats.org/officeDocument/2006/relationships/printerSettings" Target="printerSettings/printerSettings1.bin"/><Relationship Id="rId66" Type="http://schemas.openxmlformats.org/officeDocument/2006/relationships/presProps" Target="presProps.xml"/><Relationship Id="rId67" Type="http://schemas.openxmlformats.org/officeDocument/2006/relationships/viewProps" Target="viewProps.xml"/><Relationship Id="rId68" Type="http://schemas.openxmlformats.org/officeDocument/2006/relationships/theme" Target="theme/theme1.xml"/><Relationship Id="rId69" Type="http://schemas.openxmlformats.org/officeDocument/2006/relationships/tableStyles" Target="tableStyles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70238" cy="479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143375" y="0"/>
            <a:ext cx="3170238" cy="479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40C6EDD-361B-E64D-A197-89FF88D67D2E}" type="datetime1">
              <a:rPr lang="en-US"/>
              <a:pPr>
                <a:defRPr/>
              </a:pPr>
              <a:t>7/14/14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120188"/>
            <a:ext cx="3170238" cy="479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143375" y="9120188"/>
            <a:ext cx="3170238" cy="479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8B32F4D-00BA-8944-A8A7-E9E5F0C9B8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5826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44" tIns="48322" rIns="96644" bIns="48322" numCol="1" anchor="t" anchorCtr="0" compatLnSpc="1">
            <a:prstTxWarp prst="textNoShape">
              <a:avLst/>
            </a:prstTxWarp>
          </a:bodyPr>
          <a:lstStyle>
            <a:lvl1pPr defTabSz="966788">
              <a:defRPr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44" tIns="48322" rIns="96644" bIns="48322" numCol="1" anchor="t" anchorCtr="0" compatLnSpc="1">
            <a:prstTxWarp prst="textNoShape">
              <a:avLst/>
            </a:prstTxWarp>
          </a:bodyPr>
          <a:lstStyle>
            <a:lvl1pPr algn="r" defTabSz="966788">
              <a:defRPr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85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44" tIns="48322" rIns="96644" bIns="4832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85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44" tIns="48322" rIns="96644" bIns="48322" numCol="1" anchor="b" anchorCtr="0" compatLnSpc="1">
            <a:prstTxWarp prst="textNoShape">
              <a:avLst/>
            </a:prstTxWarp>
          </a:bodyPr>
          <a:lstStyle>
            <a:lvl1pPr defTabSz="966788">
              <a:defRPr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85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44" tIns="48322" rIns="96644" bIns="48322" numCol="1" anchor="b" anchorCtr="0" compatLnSpc="1">
            <a:prstTxWarp prst="textNoShape">
              <a:avLst/>
            </a:prstTxWarp>
          </a:bodyPr>
          <a:lstStyle>
            <a:lvl1pPr algn="r" defTabSz="966788">
              <a:defRPr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fld id="{661EB63F-FE3A-284C-B49A-2421CC88C8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1782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Demo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1EB63F-FE3A-284C-B49A-2421CC88C8C4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769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Demo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1EB63F-FE3A-284C-B49A-2421CC88C8C4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449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Demo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1EB63F-FE3A-284C-B49A-2421CC88C8C4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4957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Good but limited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1EB63F-FE3A-284C-B49A-2421CC88C8C4}" type="slidenum">
              <a:rPr lang="en-US" smtClean="0"/>
              <a:pPr>
                <a:defRPr/>
              </a:pPr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04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Add save with fits, no spire, registration, on demand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1EB63F-FE3A-284C-B49A-2421CC88C8C4}" type="slidenum">
              <a:rPr lang="en-US" smtClean="0"/>
              <a:pPr>
                <a:defRPr/>
              </a:pPr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3526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Demo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1EB63F-FE3A-284C-B49A-2421CC88C8C4}" type="slidenum">
              <a:rPr lang="en-US" smtClean="0"/>
              <a:pPr>
                <a:defRPr/>
              </a:pPr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1138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jpe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7" Type="http://schemas.openxmlformats.org/officeDocument/2006/relationships/image" Target="../media/image7.jpeg"/><Relationship Id="rId8" Type="http://schemas.openxmlformats.org/officeDocument/2006/relationships/image" Target="../media/image8.png"/><Relationship Id="rId9" Type="http://schemas.openxmlformats.org/officeDocument/2006/relationships/image" Target="../media/image9.jpeg"/><Relationship Id="rId10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443788" y="5637213"/>
            <a:ext cx="642937" cy="4032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pPr>
              <a:defRPr/>
            </a:pP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/>
        </p:nvSpPr>
        <p:spPr bwMode="auto">
          <a:xfrm>
            <a:off x="-76200" y="152400"/>
            <a:ext cx="3733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algn="ctr" eaLnBrk="0" hangingPunct="0">
              <a:defRPr/>
            </a:pPr>
            <a:r>
              <a:rPr lang="en-US" sz="1100" b="1" baseline="0" dirty="0" smtClean="0">
                <a:solidFill>
                  <a:srgbClr val="FF0066"/>
                </a:solidFill>
              </a:rPr>
              <a:t>Herschel Intro Webinar</a:t>
            </a:r>
          </a:p>
          <a:p>
            <a:pPr algn="ctr" eaLnBrk="0" hangingPunct="0">
              <a:defRPr/>
            </a:pPr>
            <a:r>
              <a:rPr lang="en-US" sz="1100" b="1" baseline="0" dirty="0" smtClean="0">
                <a:solidFill>
                  <a:srgbClr val="FF0066"/>
                </a:solidFill>
              </a:rPr>
              <a:t>July</a:t>
            </a:r>
            <a:r>
              <a:rPr lang="en-US" sz="1100" b="1" dirty="0" smtClean="0">
                <a:solidFill>
                  <a:srgbClr val="FF0066"/>
                </a:solidFill>
              </a:rPr>
              <a:t> 2014</a:t>
            </a:r>
            <a:endParaRPr lang="en-US" sz="1100" b="1" dirty="0">
              <a:solidFill>
                <a:srgbClr val="FF0066"/>
              </a:solidFill>
            </a:endParaRPr>
          </a:p>
        </p:txBody>
      </p:sp>
      <p:sp>
        <p:nvSpPr>
          <p:cNvPr id="6" name="Line 26"/>
          <p:cNvSpPr>
            <a:spLocks noChangeShapeType="1"/>
          </p:cNvSpPr>
          <p:nvPr/>
        </p:nvSpPr>
        <p:spPr bwMode="auto">
          <a:xfrm>
            <a:off x="0" y="685800"/>
            <a:ext cx="9144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pPr>
              <a:defRPr/>
            </a:pPr>
            <a:endParaRPr lang="en-US" sz="2400">
              <a:latin typeface="Times New Roman" charset="0"/>
              <a:ea typeface="+mn-ea"/>
              <a:cs typeface="+mn-cs"/>
            </a:endParaRPr>
          </a:p>
        </p:txBody>
      </p:sp>
      <p:pic>
        <p:nvPicPr>
          <p:cNvPr id="7" name="Picture 2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01050" y="19050"/>
            <a:ext cx="619125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0" descr="NHSCLogo2d_long_20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81400" y="68263"/>
            <a:ext cx="914400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1" descr="NAS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95800" y="0"/>
            <a:ext cx="685800" cy="617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 Box 42"/>
          <p:cNvSpPr txBox="1">
            <a:spLocks noChangeArrowheads="1"/>
          </p:cNvSpPr>
          <p:nvPr/>
        </p:nvSpPr>
        <p:spPr bwMode="auto">
          <a:xfrm>
            <a:off x="4191000" y="-68263"/>
            <a:ext cx="4953000" cy="768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 eaLnBrk="0" hangingPunct="0">
              <a:defRPr/>
            </a:pPr>
            <a:r>
              <a:rPr lang="en-GB" sz="2200" b="1" i="1">
                <a:solidFill>
                  <a:srgbClr val="0033CC"/>
                </a:solidFill>
                <a:latin typeface="Times New Roman" charset="0"/>
              </a:rPr>
              <a:t>NASA Herschel</a:t>
            </a:r>
          </a:p>
          <a:p>
            <a:pPr algn="ctr" eaLnBrk="0" hangingPunct="0">
              <a:defRPr/>
            </a:pPr>
            <a:r>
              <a:rPr lang="en-GB" sz="2200" b="1" i="1">
                <a:solidFill>
                  <a:srgbClr val="0033CC"/>
                </a:solidFill>
                <a:latin typeface="Times New Roman" charset="0"/>
              </a:rPr>
              <a:t> Science Center </a:t>
            </a:r>
            <a:endParaRPr lang="en-GB" sz="2200" i="1">
              <a:latin typeface="Times New Roman" charset="0"/>
            </a:endParaRPr>
          </a:p>
        </p:txBody>
      </p:sp>
      <p:sp>
        <p:nvSpPr>
          <p:cNvPr id="11" name="Rectangle 9"/>
          <p:cNvSpPr>
            <a:spLocks noGrp="1" noChangeArrowheads="1"/>
          </p:cNvSpPr>
          <p:nvPr/>
        </p:nvSpPr>
        <p:spPr bwMode="auto">
          <a:xfrm>
            <a:off x="304800" y="6324600"/>
            <a:ext cx="9144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eaLnBrk="0" hangingPunct="0">
              <a:defRPr/>
            </a:pPr>
            <a:r>
              <a:rPr lang="en-US"/>
              <a:t> - page </a:t>
            </a:r>
            <a:fld id="{FF9F74B5-FA53-0646-AE0F-6174C5426130}" type="slidenum">
              <a:rPr lang="en-US"/>
              <a:pPr eaLnBrk="0" hangingPunct="0">
                <a:defRPr/>
              </a:pPr>
              <a:t>‹#›</a:t>
            </a:fld>
            <a:endParaRPr lang="en-US"/>
          </a:p>
        </p:txBody>
      </p:sp>
      <p:sp>
        <p:nvSpPr>
          <p:cNvPr id="12" name="Line 27"/>
          <p:cNvSpPr>
            <a:spLocks noChangeShapeType="1"/>
          </p:cNvSpPr>
          <p:nvPr/>
        </p:nvSpPr>
        <p:spPr bwMode="auto">
          <a:xfrm>
            <a:off x="0" y="6096000"/>
            <a:ext cx="9144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pPr>
              <a:defRPr/>
            </a:pPr>
            <a:endParaRPr lang="en-US" sz="2400">
              <a:latin typeface="Times New Roman" charset="0"/>
              <a:ea typeface="+mn-ea"/>
              <a:cs typeface="+mn-cs"/>
            </a:endParaRPr>
          </a:p>
        </p:txBody>
      </p:sp>
      <p:pic>
        <p:nvPicPr>
          <p:cNvPr id="13" name="Picture 32" descr="ICC-logo-notransparant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30775" y="6286500"/>
            <a:ext cx="990600" cy="42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4" name="Group 33"/>
          <p:cNvGrpSpPr>
            <a:grpSpLocks noChangeAspect="1"/>
          </p:cNvGrpSpPr>
          <p:nvPr/>
        </p:nvGrpSpPr>
        <p:grpSpPr bwMode="auto">
          <a:xfrm>
            <a:off x="7011988" y="6215063"/>
            <a:ext cx="914400" cy="566737"/>
            <a:chOff x="4320" y="3072"/>
            <a:chExt cx="1056" cy="653"/>
          </a:xfrm>
        </p:grpSpPr>
        <p:pic>
          <p:nvPicPr>
            <p:cNvPr id="15" name="Picture 34" descr="QM_FPU_schematics"/>
            <p:cNvPicPr>
              <a:picLocks noChangeAspect="1" noChangeArrowheads="1"/>
            </p:cNvPicPr>
            <p:nvPr userDrawn="1"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4320" y="3072"/>
              <a:ext cx="1008" cy="6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" name="Text Box 35"/>
            <p:cNvSpPr txBox="1">
              <a:spLocks noChangeAspect="1" noChangeArrowheads="1"/>
            </p:cNvSpPr>
            <p:nvPr userDrawn="1"/>
          </p:nvSpPr>
          <p:spPr bwMode="auto">
            <a:xfrm>
              <a:off x="4320" y="3072"/>
              <a:ext cx="1056" cy="653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b">
              <a:prstTxWarp prst="textNoShape">
                <a:avLst/>
              </a:prstTxWarp>
            </a:bodyPr>
            <a:lstStyle/>
            <a:p>
              <a:pPr algn="r" eaLnBrk="0" hangingPunct="0">
                <a:defRPr/>
              </a:pPr>
              <a:r>
                <a:rPr lang="en-US" sz="1800" b="1">
                  <a:latin typeface="Arial Rounded MT Bold" charset="0"/>
                </a:rPr>
                <a:t>PACS</a:t>
              </a:r>
            </a:p>
          </p:txBody>
        </p:sp>
      </p:grpSp>
      <p:pic>
        <p:nvPicPr>
          <p:cNvPr id="17" name="Picture 36"/>
          <p:cNvPicPr>
            <a:picLocks noChangeAspect="1" noChangeArrowheads="1"/>
          </p:cNvPicPr>
          <p:nvPr/>
        </p:nvPicPr>
        <p:blipFill>
          <a:blip r:embed="rId7">
            <a:lum bright="24000" contrast="20000"/>
          </a:blip>
          <a:srcRect/>
          <a:stretch>
            <a:fillRect/>
          </a:stretch>
        </p:blipFill>
        <p:spPr bwMode="auto">
          <a:xfrm>
            <a:off x="6127750" y="6308725"/>
            <a:ext cx="685800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7" descr="CFLAG"/>
          <p:cNvPicPr>
            <a:picLocks noChangeAspect="1" noChangeArrowheads="1"/>
          </p:cNvPicPr>
          <p:nvPr/>
        </p:nvPicPr>
        <p:blipFill>
          <a:blip r:embed="rId8"/>
          <a:srcRect r="67694" b="-3482"/>
          <a:stretch>
            <a:fillRect/>
          </a:stretch>
        </p:blipFill>
        <p:spPr bwMode="auto">
          <a:xfrm>
            <a:off x="3752850" y="6332538"/>
            <a:ext cx="898525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8" descr="SPIRE_Logo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001000" y="6288088"/>
            <a:ext cx="83820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48" descr="LogoIPAC copy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5725" y="90488"/>
            <a:ext cx="884238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a typeface="ＭＳ Ｐゴシック" charset="-128"/>
                <a:cs typeface="ＭＳ Ｐゴシック" charset="-128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7427" name="Rectangle 46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sz="4900">
                <a:ea typeface="ＭＳ Ｐゴシック" charset="-128"/>
                <a:cs typeface="ＭＳ Ｐゴシック" charset="-128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87388"/>
            <a:ext cx="2057400" cy="54848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87388"/>
            <a:ext cx="6019800" cy="54848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8.png"/><Relationship Id="rId21" Type="http://schemas.openxmlformats.org/officeDocument/2006/relationships/image" Target="../media/image9.jpe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4" Type="http://schemas.openxmlformats.org/officeDocument/2006/relationships/image" Target="../media/image2.jpe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png"/><Relationship Id="rId19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481138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7443788" y="5637213"/>
            <a:ext cx="642937" cy="4032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pPr>
              <a:defRPr/>
            </a:pPr>
            <a:endParaRPr lang="en-US"/>
          </a:p>
        </p:txBody>
      </p:sp>
      <p:sp>
        <p:nvSpPr>
          <p:cNvPr id="1050" name="Line 26"/>
          <p:cNvSpPr>
            <a:spLocks noChangeShapeType="1"/>
          </p:cNvSpPr>
          <p:nvPr/>
        </p:nvSpPr>
        <p:spPr bwMode="auto">
          <a:xfrm>
            <a:off x="0" y="685800"/>
            <a:ext cx="9144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pPr>
              <a:defRPr/>
            </a:pPr>
            <a:endParaRPr lang="en-US" sz="2400">
              <a:latin typeface="Times New Roman" charset="0"/>
              <a:ea typeface="+mn-ea"/>
              <a:cs typeface="+mn-cs"/>
            </a:endParaRPr>
          </a:p>
        </p:txBody>
      </p:sp>
      <p:pic>
        <p:nvPicPr>
          <p:cNvPr id="1029" name="Picture 28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8401050" y="19050"/>
            <a:ext cx="619125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40" descr="NHSCLogo2d_long_200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3581400" y="68263"/>
            <a:ext cx="914400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41" descr="NASA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4495800" y="0"/>
            <a:ext cx="685800" cy="617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66" name="Text Box 42"/>
          <p:cNvSpPr txBox="1">
            <a:spLocks noChangeArrowheads="1"/>
          </p:cNvSpPr>
          <p:nvPr/>
        </p:nvSpPr>
        <p:spPr bwMode="auto">
          <a:xfrm>
            <a:off x="4191000" y="-68263"/>
            <a:ext cx="4953000" cy="768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 eaLnBrk="0" hangingPunct="0">
              <a:defRPr/>
            </a:pPr>
            <a:r>
              <a:rPr lang="en-GB" sz="2200" b="1" i="1">
                <a:solidFill>
                  <a:srgbClr val="0033CC"/>
                </a:solidFill>
                <a:latin typeface="Times New Roman" charset="0"/>
              </a:rPr>
              <a:t>NASA Herschel</a:t>
            </a:r>
          </a:p>
          <a:p>
            <a:pPr algn="ctr" eaLnBrk="0" hangingPunct="0">
              <a:defRPr/>
            </a:pPr>
            <a:r>
              <a:rPr lang="en-GB" sz="2200" b="1" i="1">
                <a:solidFill>
                  <a:srgbClr val="0033CC"/>
                </a:solidFill>
                <a:latin typeface="Times New Roman" charset="0"/>
              </a:rPr>
              <a:t> Science Center </a:t>
            </a:r>
            <a:endParaRPr lang="en-GB" sz="2200" i="1">
              <a:latin typeface="Times New Roman" charset="0"/>
            </a:endParaRPr>
          </a:p>
        </p:txBody>
      </p:sp>
      <p:sp>
        <p:nvSpPr>
          <p:cNvPr id="1033" name="Rectangle 9"/>
          <p:cNvSpPr>
            <a:spLocks noGrp="1" noChangeArrowheads="1"/>
          </p:cNvSpPr>
          <p:nvPr/>
        </p:nvSpPr>
        <p:spPr bwMode="auto">
          <a:xfrm>
            <a:off x="304800" y="6324600"/>
            <a:ext cx="9144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eaLnBrk="0" hangingPunct="0">
              <a:defRPr/>
            </a:pPr>
            <a:r>
              <a:rPr lang="en-US" dirty="0"/>
              <a:t> - page </a:t>
            </a:r>
            <a:fld id="{2E1E9E6A-51D8-A544-9900-E0B8B57579B1}" type="slidenum">
              <a:rPr lang="en-US"/>
              <a:pPr eaLnBrk="0" hangingPunct="0">
                <a:defRPr/>
              </a:pPr>
              <a:t>‹#›</a:t>
            </a:fld>
            <a:endParaRPr lang="en-US" dirty="0"/>
          </a:p>
        </p:txBody>
      </p:sp>
      <p:sp>
        <p:nvSpPr>
          <p:cNvPr id="1051" name="Line 27"/>
          <p:cNvSpPr>
            <a:spLocks noChangeShapeType="1"/>
          </p:cNvSpPr>
          <p:nvPr/>
        </p:nvSpPr>
        <p:spPr bwMode="auto">
          <a:xfrm>
            <a:off x="0" y="6096000"/>
            <a:ext cx="9144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pPr>
              <a:defRPr/>
            </a:pPr>
            <a:endParaRPr lang="en-US" sz="2400">
              <a:latin typeface="Times New Roman" charset="0"/>
              <a:ea typeface="+mn-ea"/>
              <a:cs typeface="+mn-cs"/>
            </a:endParaRPr>
          </a:p>
        </p:txBody>
      </p:sp>
      <p:sp>
        <p:nvSpPr>
          <p:cNvPr id="1035" name="Rectangle 46"/>
          <p:cNvSpPr>
            <a:spLocks noGrp="1" noChangeArrowheads="1"/>
          </p:cNvSpPr>
          <p:nvPr>
            <p:ph type="title"/>
          </p:nvPr>
        </p:nvSpPr>
        <p:spPr bwMode="auto">
          <a:xfrm>
            <a:off x="842963" y="687388"/>
            <a:ext cx="7548562" cy="71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pic>
        <p:nvPicPr>
          <p:cNvPr id="1036" name="Picture 48" descr="LogoIPAC copy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85725" y="90488"/>
            <a:ext cx="884238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32" descr="ICC-logo-notransparant"/>
          <p:cNvPicPr>
            <a:picLocks noChangeAspect="1" noChangeArrowheads="1"/>
          </p:cNvPicPr>
          <p:nvPr userDrawn="1"/>
        </p:nvPicPr>
        <p:blipFill>
          <a:blip r:embed="rId17"/>
          <a:srcRect/>
          <a:stretch>
            <a:fillRect/>
          </a:stretch>
        </p:blipFill>
        <p:spPr bwMode="auto">
          <a:xfrm>
            <a:off x="4930775" y="6286500"/>
            <a:ext cx="990600" cy="42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038" name="Group 33"/>
          <p:cNvGrpSpPr>
            <a:grpSpLocks noChangeAspect="1"/>
          </p:cNvGrpSpPr>
          <p:nvPr userDrawn="1"/>
        </p:nvGrpSpPr>
        <p:grpSpPr bwMode="auto">
          <a:xfrm>
            <a:off x="7011988" y="6215063"/>
            <a:ext cx="914400" cy="566737"/>
            <a:chOff x="4320" y="3072"/>
            <a:chExt cx="1056" cy="653"/>
          </a:xfrm>
        </p:grpSpPr>
        <p:pic>
          <p:nvPicPr>
            <p:cNvPr id="1043" name="Picture 34" descr="QM_FPU_schematics"/>
            <p:cNvPicPr>
              <a:picLocks noChangeAspect="1" noChangeArrowheads="1"/>
            </p:cNvPicPr>
            <p:nvPr userDrawn="1"/>
          </p:nvPicPr>
          <p:blipFill>
            <a:blip r:embed="rId18"/>
            <a:srcRect/>
            <a:stretch>
              <a:fillRect/>
            </a:stretch>
          </p:blipFill>
          <p:spPr bwMode="auto">
            <a:xfrm>
              <a:off x="4320" y="3072"/>
              <a:ext cx="1008" cy="6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59" name="Text Box 35"/>
            <p:cNvSpPr txBox="1">
              <a:spLocks noChangeAspect="1" noChangeArrowheads="1"/>
            </p:cNvSpPr>
            <p:nvPr userDrawn="1"/>
          </p:nvSpPr>
          <p:spPr bwMode="auto">
            <a:xfrm>
              <a:off x="4320" y="3072"/>
              <a:ext cx="1056" cy="653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b">
              <a:prstTxWarp prst="textNoShape">
                <a:avLst/>
              </a:prstTxWarp>
            </a:bodyPr>
            <a:lstStyle/>
            <a:p>
              <a:pPr algn="r" eaLnBrk="0" hangingPunct="0">
                <a:defRPr/>
              </a:pPr>
              <a:r>
                <a:rPr lang="en-US" sz="1800" b="1">
                  <a:latin typeface="Arial Rounded MT Bold" charset="0"/>
                </a:rPr>
                <a:t>PACS</a:t>
              </a:r>
            </a:p>
          </p:txBody>
        </p:sp>
      </p:grpSp>
      <p:pic>
        <p:nvPicPr>
          <p:cNvPr id="1039" name="Picture 36"/>
          <p:cNvPicPr>
            <a:picLocks noChangeAspect="1" noChangeArrowheads="1"/>
          </p:cNvPicPr>
          <p:nvPr userDrawn="1"/>
        </p:nvPicPr>
        <p:blipFill>
          <a:blip r:embed="rId19">
            <a:lum bright="24000" contrast="20000"/>
          </a:blip>
          <a:srcRect/>
          <a:stretch>
            <a:fillRect/>
          </a:stretch>
        </p:blipFill>
        <p:spPr bwMode="auto">
          <a:xfrm>
            <a:off x="6127750" y="6308725"/>
            <a:ext cx="685800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37" descr="CFLAG"/>
          <p:cNvPicPr>
            <a:picLocks noChangeAspect="1" noChangeArrowheads="1"/>
          </p:cNvPicPr>
          <p:nvPr userDrawn="1"/>
        </p:nvPicPr>
        <p:blipFill>
          <a:blip r:embed="rId20"/>
          <a:srcRect r="67694" b="-3482"/>
          <a:stretch>
            <a:fillRect/>
          </a:stretch>
        </p:blipFill>
        <p:spPr bwMode="auto">
          <a:xfrm>
            <a:off x="3752850" y="6332538"/>
            <a:ext cx="898525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1" name="Picture 38" descr="SPIRE_Logo"/>
          <p:cNvPicPr>
            <a:picLocks noChangeAspect="1" noChangeArrowheads="1"/>
          </p:cNvPicPr>
          <p:nvPr userDrawn="1"/>
        </p:nvPicPr>
        <p:blipFill>
          <a:blip r:embed="rId21"/>
          <a:srcRect/>
          <a:stretch>
            <a:fillRect/>
          </a:stretch>
        </p:blipFill>
        <p:spPr bwMode="auto">
          <a:xfrm>
            <a:off x="8001000" y="6288088"/>
            <a:ext cx="83820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4" name="Rectangle 10"/>
          <p:cNvSpPr>
            <a:spLocks noGrp="1" noChangeArrowheads="1"/>
          </p:cNvSpPr>
          <p:nvPr userDrawn="1"/>
        </p:nvSpPr>
        <p:spPr bwMode="auto">
          <a:xfrm>
            <a:off x="0" y="129585"/>
            <a:ext cx="3733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algn="ctr" eaLnBrk="0" hangingPunct="0">
              <a:defRPr/>
            </a:pPr>
            <a:r>
              <a:rPr lang="en-US" sz="1100" b="1" baseline="0" dirty="0" smtClean="0">
                <a:solidFill>
                  <a:srgbClr val="FF0066"/>
                </a:solidFill>
              </a:rPr>
              <a:t>Herschel Intro Webinar</a:t>
            </a:r>
          </a:p>
          <a:p>
            <a:pPr algn="ctr" eaLnBrk="0" hangingPunct="0">
              <a:defRPr/>
            </a:pPr>
            <a:r>
              <a:rPr lang="en-US" sz="1100" b="1" baseline="0" dirty="0" smtClean="0">
                <a:solidFill>
                  <a:srgbClr val="FF0066"/>
                </a:solidFill>
              </a:rPr>
              <a:t>July</a:t>
            </a:r>
            <a:r>
              <a:rPr lang="en-US" sz="1100" b="1" dirty="0" smtClean="0">
                <a:solidFill>
                  <a:srgbClr val="FF0066"/>
                </a:solidFill>
              </a:rPr>
              <a:t> 2014</a:t>
            </a:r>
            <a:endParaRPr lang="en-US" sz="1100" b="1" dirty="0">
              <a:solidFill>
                <a:srgbClr val="FF0066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8" r:id="rId1"/>
    <p:sldLayoutId id="2147484108" r:id="rId2"/>
    <p:sldLayoutId id="2147484109" r:id="rId3"/>
    <p:sldLayoutId id="2147484110" r:id="rId4"/>
    <p:sldLayoutId id="2147484111" r:id="rId5"/>
    <p:sldLayoutId id="2147484112" r:id="rId6"/>
    <p:sldLayoutId id="2147484113" r:id="rId7"/>
    <p:sldLayoutId id="2147484114" r:id="rId8"/>
    <p:sldLayoutId id="2147484115" r:id="rId9"/>
    <p:sldLayoutId id="2147484116" r:id="rId10"/>
    <p:sldLayoutId id="214748411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700">
          <a:solidFill>
            <a:srgbClr val="800000"/>
          </a:solidFill>
          <a:latin typeface="+mj-lt"/>
          <a:ea typeface="ＭＳ Ｐゴシック" pitchFamily="-112" charset="-128"/>
          <a:cs typeface="ＭＳ Ｐゴシック" pitchFamily="-11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700">
          <a:solidFill>
            <a:srgbClr val="800000"/>
          </a:solidFill>
          <a:latin typeface="Times New Roman" charset="0"/>
          <a:ea typeface="ＭＳ Ｐゴシック" pitchFamily="-112" charset="-128"/>
          <a:cs typeface="ＭＳ Ｐゴシック" pitchFamily="-11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700">
          <a:solidFill>
            <a:srgbClr val="800000"/>
          </a:solidFill>
          <a:latin typeface="Times New Roman" charset="0"/>
          <a:ea typeface="ＭＳ Ｐゴシック" pitchFamily="-112" charset="-128"/>
          <a:cs typeface="ＭＳ Ｐゴシック" pitchFamily="-11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700">
          <a:solidFill>
            <a:srgbClr val="800000"/>
          </a:solidFill>
          <a:latin typeface="Times New Roman" charset="0"/>
          <a:ea typeface="ＭＳ Ｐゴシック" pitchFamily="-112" charset="-128"/>
          <a:cs typeface="ＭＳ Ｐゴシック" pitchFamily="-11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700">
          <a:solidFill>
            <a:srgbClr val="800000"/>
          </a:solidFill>
          <a:latin typeface="Times New Roman" charset="0"/>
          <a:ea typeface="ＭＳ Ｐゴシック" pitchFamily="-112" charset="-128"/>
          <a:cs typeface="ＭＳ Ｐゴシック" pitchFamily="-11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2900">
          <a:solidFill>
            <a:srgbClr val="800000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900">
          <a:solidFill>
            <a:srgbClr val="800000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900">
          <a:solidFill>
            <a:srgbClr val="800000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900">
          <a:solidFill>
            <a:srgbClr val="800000"/>
          </a:solidFill>
          <a:latin typeface="Times New Roman" charset="0"/>
        </a:defRPr>
      </a:lvl9pPr>
    </p:titleStyle>
    <p:bodyStyle>
      <a:lvl1pPr marL="307975" indent="-307975" algn="l" defTabSz="820738" rtl="0" eaLnBrk="0" fontAlgn="base" hangingPunct="0">
        <a:spcBef>
          <a:spcPct val="20000"/>
        </a:spcBef>
        <a:spcAft>
          <a:spcPct val="0"/>
        </a:spcAft>
        <a:buChar char="•"/>
        <a:defRPr sz="2900">
          <a:solidFill>
            <a:schemeClr val="tx1"/>
          </a:solidFill>
          <a:latin typeface="+mn-lt"/>
          <a:ea typeface="ＭＳ Ｐゴシック" pitchFamily="-112" charset="-128"/>
          <a:cs typeface="ＭＳ Ｐゴシック" pitchFamily="-112" charset="-128"/>
        </a:defRPr>
      </a:lvl1pPr>
      <a:lvl2pPr marL="666750" indent="-257175" algn="l" defTabSz="820738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rgbClr val="000099"/>
          </a:solidFill>
          <a:latin typeface="+mn-lt"/>
          <a:ea typeface="ＭＳ Ｐゴシック" charset="-128"/>
        </a:defRPr>
      </a:lvl2pPr>
      <a:lvl3pPr marL="1025525" indent="-204788" algn="l" defTabSz="820738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rgbClr val="006699"/>
          </a:solidFill>
          <a:latin typeface="+mn-lt"/>
          <a:ea typeface="ＭＳ Ｐゴシック" charset="-128"/>
        </a:defRPr>
      </a:lvl3pPr>
      <a:lvl4pPr marL="1436688" indent="-206375" algn="l" defTabSz="820738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1846263" indent="-204788" algn="l" defTabSz="820738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303463" indent="-204788" algn="l" defTabSz="820738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760663" indent="-204788" algn="l" defTabSz="820738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217863" indent="-204788" algn="l" defTabSz="820738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675063" indent="-204788" algn="l" defTabSz="820738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nhscsci.ipac.caltech.edu/sc/index.php/Workshops/HomePage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4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4" Type="http://schemas.openxmlformats.org/officeDocument/2006/relationships/image" Target="../media/image31.png"/><Relationship Id="rId5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4" Type="http://schemas.openxmlformats.org/officeDocument/2006/relationships/image" Target="../media/image37.png"/><Relationship Id="rId5" Type="http://schemas.openxmlformats.org/officeDocument/2006/relationships/image" Target="../media/image38.png"/><Relationship Id="rId6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0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2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4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4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4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9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2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3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4" Type="http://schemas.openxmlformats.org/officeDocument/2006/relationships/image" Target="../media/image54.pn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6.png"/><Relationship Id="rId1" Type="http://schemas.microsoft.com/office/2007/relationships/media" Target="../media/media3.mp4"/><Relationship Id="rId2" Type="http://schemas.openxmlformats.org/officeDocument/2006/relationships/video" Target="../media/media3.mp4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6.xml"/><Relationship Id="rId5" Type="http://schemas.openxmlformats.org/officeDocument/2006/relationships/image" Target="../media/image57.png"/><Relationship Id="rId1" Type="http://schemas.microsoft.com/office/2007/relationships/media" Target="../media/media4.mp4"/><Relationship Id="rId2" Type="http://schemas.openxmlformats.org/officeDocument/2006/relationships/video" Target="../media/media4.mp4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nhsc.ipac.caltech.edu/helpdesk/index.php" TargetMode="External"/><Relationship Id="rId3" Type="http://schemas.openxmlformats.org/officeDocument/2006/relationships/hyperlink" Target="http://www.herschel.caltech.edu/newsletters" TargetMode="Externa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8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9.pn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0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://herschel.esac.esa.int/twiki/bin/view/Public/SpireCalibrationWeb?template=viewprint" TargetMode="External"/><Relationship Id="rId4" Type="http://schemas.openxmlformats.org/officeDocument/2006/relationships/hyperlink" Target="http://herschel.esac.esa.int/twiki/bin/view/Public/HifiCalibrationWeb?template=viewprint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herschel.esac.esa.int/twiki/bin/view/Public/PacsCalibrationWeb?template=viewprint" TargetMode="Externa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cosmos.esa.int/web/herschel/data-processing-over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Webinar series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43746"/>
            <a:ext cx="8229600" cy="4572000"/>
          </a:xfrm>
        </p:spPr>
        <p:txBody>
          <a:bodyPr/>
          <a:lstStyle/>
          <a:p>
            <a:r>
              <a:rPr lang="en-US" sz="2000" b="1" dirty="0">
                <a:solidFill>
                  <a:srgbClr val="FF0000"/>
                </a:solidFill>
              </a:rPr>
              <a:t>Monday, July 14th, 10:00–12:00 PDT: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An introduction to the Herschel Space Observatory and its Archive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Tuesday, July 15th, 10:00–12:00 PDT</a:t>
            </a:r>
            <a:r>
              <a:rPr lang="en-US" sz="2000" b="1" dirty="0"/>
              <a:t>:</a:t>
            </a:r>
            <a:r>
              <a:rPr lang="en-US" sz="2000" dirty="0"/>
              <a:t> An introduction to photometry with SPIRE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Wednesday, July 16th, 10:00–12:00 PDT: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An introduction to photometry and spectroscopy with PACS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Thursday, July </a:t>
            </a:r>
            <a:r>
              <a:rPr lang="en-US" sz="2000" b="1" dirty="0" smtClean="0">
                <a:solidFill>
                  <a:srgbClr val="FF0000"/>
                </a:solidFill>
              </a:rPr>
              <a:t>24th</a:t>
            </a:r>
            <a:r>
              <a:rPr lang="en-US" sz="2000" b="1" dirty="0">
                <a:solidFill>
                  <a:srgbClr val="FF0000"/>
                </a:solidFill>
              </a:rPr>
              <a:t>, 10:00–12:00 PDT:</a:t>
            </a:r>
            <a:r>
              <a:rPr lang="en-US" sz="2000" dirty="0"/>
              <a:t> An introduction to spectroscopy with HIFI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Wednesday, August 13th, 10:00–12:00 PDT: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An introduction to spectroscopy with SPIRE </a:t>
            </a:r>
            <a:endParaRPr lang="en-US" sz="2000" dirty="0" smtClean="0"/>
          </a:p>
          <a:p>
            <a:r>
              <a:rPr lang="en-US" sz="2000" dirty="0"/>
              <a:t>See </a:t>
            </a:r>
            <a:r>
              <a:rPr lang="en-US" sz="2000" dirty="0">
                <a:hlinkClick r:id="rId2"/>
              </a:rPr>
              <a:t>https://nhscsci.ipac.caltech.edu/sc/index.php/Workshops/</a:t>
            </a:r>
            <a:r>
              <a:rPr lang="en-US" sz="2000" dirty="0" smtClean="0">
                <a:hlinkClick r:id="rId2"/>
              </a:rPr>
              <a:t>HomePage</a:t>
            </a:r>
            <a:endParaRPr lang="en-US" sz="2000" dirty="0" smtClean="0"/>
          </a:p>
          <a:p>
            <a:r>
              <a:rPr lang="en-US" sz="2000" dirty="0" smtClean="0"/>
              <a:t>FOR QUESTIONS, PLEASE USE THE CHAT BOX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865019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David R. Ardila</a:t>
            </a:r>
          </a:p>
          <a:p>
            <a:r>
              <a:rPr lang="en-US" dirty="0" smtClean="0"/>
              <a:t>User Support coordinator / NHSC Archive Scientist</a:t>
            </a:r>
          </a:p>
        </p:txBody>
      </p:sp>
      <p:sp>
        <p:nvSpPr>
          <p:cNvPr id="15363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An introduction to the  Herschel Space Observatory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This webinar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webinar series</a:t>
            </a:r>
          </a:p>
          <a:p>
            <a:r>
              <a:rPr lang="en-US" dirty="0" smtClean="0"/>
              <a:t>What is Herschel?</a:t>
            </a:r>
          </a:p>
          <a:p>
            <a:pPr lvl="1"/>
            <a:r>
              <a:rPr lang="en-US" dirty="0" smtClean="0"/>
              <a:t>Instruments </a:t>
            </a:r>
          </a:p>
          <a:p>
            <a:pPr lvl="1"/>
            <a:r>
              <a:rPr lang="en-US" dirty="0" smtClean="0"/>
              <a:t>Capabilities</a:t>
            </a:r>
          </a:p>
          <a:p>
            <a:r>
              <a:rPr lang="en-US" dirty="0" smtClean="0"/>
              <a:t>The Archive</a:t>
            </a:r>
          </a:p>
          <a:p>
            <a:pPr lvl="1"/>
            <a:r>
              <a:rPr lang="en-US" dirty="0" smtClean="0"/>
              <a:t>How to get data </a:t>
            </a:r>
          </a:p>
          <a:p>
            <a:pPr lvl="1"/>
            <a:r>
              <a:rPr lang="en-US" dirty="0"/>
              <a:t>H</a:t>
            </a:r>
            <a:r>
              <a:rPr lang="en-US" dirty="0" smtClean="0"/>
              <a:t>ow to look at data</a:t>
            </a:r>
          </a:p>
          <a:p>
            <a:pPr lvl="1"/>
            <a:r>
              <a:rPr lang="en-US" dirty="0" smtClean="0"/>
              <a:t>Have I been scooped?</a:t>
            </a:r>
          </a:p>
        </p:txBody>
      </p:sp>
    </p:spTree>
    <p:extLst>
      <p:ext uri="{BB962C8B-B14F-4D97-AF65-F5344CB8AC3E}">
        <p14:creationId xmlns:p14="http://schemas.microsoft.com/office/powerpoint/2010/main" val="37494915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Webinar series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43746"/>
            <a:ext cx="8229600" cy="4572000"/>
          </a:xfrm>
        </p:spPr>
        <p:txBody>
          <a:bodyPr/>
          <a:lstStyle/>
          <a:p>
            <a:r>
              <a:rPr lang="en-US" sz="2000" b="1" dirty="0">
                <a:solidFill>
                  <a:srgbClr val="FF0000"/>
                </a:solidFill>
              </a:rPr>
              <a:t>Monday, July 14th, 10:00–12:00 PDT: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An introduction to the Herschel Space Observatory and its Archive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Tuesday, July 15th, 10:00–12:00 PDT</a:t>
            </a:r>
            <a:r>
              <a:rPr lang="en-US" sz="2000" b="1" dirty="0"/>
              <a:t>:</a:t>
            </a:r>
            <a:r>
              <a:rPr lang="en-US" sz="2000" dirty="0"/>
              <a:t> An introduction to photometry with SPIRE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Wednesday, July 16th, 10:00–12:00 PDT: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An introduction to photometry and spectroscopy with PACS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Thursday, </a:t>
            </a:r>
            <a:r>
              <a:rPr lang="en-US" sz="2000" b="1">
                <a:solidFill>
                  <a:srgbClr val="FF0000"/>
                </a:solidFill>
              </a:rPr>
              <a:t>July </a:t>
            </a:r>
            <a:r>
              <a:rPr lang="en-US" sz="2000" b="1" smtClean="0">
                <a:solidFill>
                  <a:srgbClr val="FF0000"/>
                </a:solidFill>
              </a:rPr>
              <a:t>24th</a:t>
            </a:r>
            <a:r>
              <a:rPr lang="en-US" sz="2000" b="1" dirty="0">
                <a:solidFill>
                  <a:srgbClr val="FF0000"/>
                </a:solidFill>
              </a:rPr>
              <a:t>, 10:00–12:00 PDT:</a:t>
            </a:r>
            <a:r>
              <a:rPr lang="en-US" sz="2000" dirty="0"/>
              <a:t> An introduction to spectroscopy with HIFI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Wednesday, August 13th, 10:00–12:00 PDT: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An introduction to spectroscopy with SPIRE </a:t>
            </a:r>
            <a:endParaRPr lang="en-US" sz="2000" dirty="0" smtClean="0"/>
          </a:p>
          <a:p>
            <a:r>
              <a:rPr lang="en-US" sz="2000" dirty="0"/>
              <a:t>See https://</a:t>
            </a:r>
            <a:r>
              <a:rPr lang="en-US" sz="2000" dirty="0" err="1"/>
              <a:t>nhscsci.ipac.caltech.edu</a:t>
            </a:r>
            <a:r>
              <a:rPr lang="en-US" sz="2000" dirty="0"/>
              <a:t>/</a:t>
            </a:r>
            <a:r>
              <a:rPr lang="en-US" sz="2000" dirty="0" err="1"/>
              <a:t>sc</a:t>
            </a:r>
            <a:r>
              <a:rPr lang="en-US" sz="2000" dirty="0"/>
              <a:t>/</a:t>
            </a:r>
            <a:r>
              <a:rPr lang="en-US" sz="2000" dirty="0" err="1"/>
              <a:t>index.php</a:t>
            </a:r>
            <a:r>
              <a:rPr lang="en-US" sz="2000" dirty="0"/>
              <a:t>/Workshops/</a:t>
            </a:r>
            <a:r>
              <a:rPr lang="en-US" sz="2000" dirty="0" err="1"/>
              <a:t>HomePage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979833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Herschel Space Observatory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138"/>
            <a:ext cx="7946400" cy="4572000"/>
          </a:xfrm>
        </p:spPr>
        <p:txBody>
          <a:bodyPr/>
          <a:lstStyle/>
          <a:p>
            <a:r>
              <a:rPr lang="en-US" dirty="0" smtClean="0"/>
              <a:t>3.5-m cryogenically cooled telescope, located in L2 – Range: 55 – 650 </a:t>
            </a:r>
            <a:r>
              <a:rPr lang="en-US" dirty="0" err="1" smtClean="0"/>
              <a:t>mic</a:t>
            </a:r>
            <a:endParaRPr lang="en-US" dirty="0" smtClean="0"/>
          </a:p>
          <a:p>
            <a:r>
              <a:rPr lang="en-US" dirty="0" smtClean="0"/>
              <a:t>Telescope launched in May 2009. Cryogenic exhaustion in April 2013. </a:t>
            </a:r>
            <a:r>
              <a:rPr lang="en-US" b="1" dirty="0" smtClean="0"/>
              <a:t>No warm mission</a:t>
            </a:r>
            <a:r>
              <a:rPr lang="en-US" dirty="0" smtClean="0"/>
              <a:t>.</a:t>
            </a:r>
          </a:p>
          <a:p>
            <a:r>
              <a:rPr lang="en-US" dirty="0" smtClean="0"/>
              <a:t>European Space Agency </a:t>
            </a:r>
          </a:p>
          <a:p>
            <a:pPr marL="0" indent="0">
              <a:buNone/>
            </a:pPr>
            <a:r>
              <a:rPr lang="en-US" dirty="0" smtClean="0"/>
              <a:t>– led mission with </a:t>
            </a:r>
          </a:p>
          <a:p>
            <a:pPr marL="0" indent="0">
              <a:buNone/>
            </a:pPr>
            <a:r>
              <a:rPr lang="en-US" dirty="0" smtClean="0"/>
              <a:t>participation by many </a:t>
            </a:r>
          </a:p>
          <a:p>
            <a:pPr marL="0" indent="0">
              <a:buNone/>
            </a:pPr>
            <a:r>
              <a:rPr lang="en-US" dirty="0" smtClean="0"/>
              <a:t>countries, including the US </a:t>
            </a:r>
          </a:p>
        </p:txBody>
      </p:sp>
      <p:pic>
        <p:nvPicPr>
          <p:cNvPr id="4" name="Picture 3" descr="hersche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972" y="3462483"/>
            <a:ext cx="4225816" cy="281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4504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NHSC / HSC and all that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NASA Herschel</a:t>
            </a:r>
            <a:r>
              <a:rPr lang="en-US" b="1" dirty="0"/>
              <a:t> </a:t>
            </a:r>
            <a:r>
              <a:rPr lang="en-US" b="1" dirty="0" smtClean="0"/>
              <a:t>Science</a:t>
            </a:r>
            <a:r>
              <a:rPr lang="en-US" b="1" dirty="0"/>
              <a:t> </a:t>
            </a:r>
            <a:r>
              <a:rPr lang="en-US" b="1" dirty="0" smtClean="0"/>
              <a:t>Center (NHSC):  </a:t>
            </a:r>
            <a:r>
              <a:rPr lang="en-US" dirty="0" smtClean="0"/>
              <a:t>Established in 2001 at the Infrared Processing and Analysis Center (IPAC), part of Caltech.</a:t>
            </a:r>
          </a:p>
          <a:p>
            <a:pPr lvl="1"/>
            <a:r>
              <a:rPr lang="en-US" dirty="0" smtClean="0"/>
              <a:t>Mission: To provide support to the US-based astronomical community for the exploitation of Herschel data. </a:t>
            </a:r>
            <a:r>
              <a:rPr lang="en-US" dirty="0"/>
              <a:t>See </a:t>
            </a:r>
            <a:r>
              <a:rPr lang="en-US" b="1" dirty="0" smtClean="0"/>
              <a:t>http://</a:t>
            </a:r>
            <a:r>
              <a:rPr lang="en-US" b="1" dirty="0" err="1" smtClean="0"/>
              <a:t>herschel.caltech.edu</a:t>
            </a:r>
            <a:endParaRPr lang="en-US" b="1" dirty="0" smtClean="0"/>
          </a:p>
          <a:p>
            <a:r>
              <a:rPr lang="en-US" dirty="0" smtClean="0"/>
              <a:t>Herschel Science Centre (HSC): Main ESA science center for Herschel, located in Spain. See </a:t>
            </a:r>
            <a:r>
              <a:rPr lang="en-US" b="1" dirty="0" smtClean="0"/>
              <a:t>http://</a:t>
            </a:r>
            <a:r>
              <a:rPr lang="en-US" b="1" dirty="0" err="1" smtClean="0"/>
              <a:t>www.cosmos.esa.int</a:t>
            </a:r>
            <a:r>
              <a:rPr lang="en-US" b="1" dirty="0" smtClean="0"/>
              <a:t>/web/</a:t>
            </a:r>
            <a:r>
              <a:rPr lang="en-US" b="1" dirty="0" err="1" smtClean="0"/>
              <a:t>herschel</a:t>
            </a:r>
            <a:r>
              <a:rPr lang="en-US" b="1" dirty="0" smtClean="0"/>
              <a:t>/home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2040866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866772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242052" cy="5111876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2133889" y="1918444"/>
            <a:ext cx="7010111" cy="4939556"/>
            <a:chOff x="2133889" y="1918444"/>
            <a:chExt cx="7010111" cy="4939556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133889" y="2159574"/>
              <a:ext cx="7010111" cy="4698426"/>
            </a:xfrm>
            <a:prstGeom prst="rect">
              <a:avLst/>
            </a:prstGeom>
          </p:spPr>
        </p:pic>
        <p:sp>
          <p:nvSpPr>
            <p:cNvPr id="2" name="Rectangle 1"/>
            <p:cNvSpPr/>
            <p:nvPr/>
          </p:nvSpPr>
          <p:spPr>
            <a:xfrm>
              <a:off x="7131924" y="1918444"/>
              <a:ext cx="1774845" cy="21544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800" dirty="0"/>
                <a:t>https://</a:t>
              </a:r>
              <a:r>
                <a:rPr lang="en-US" sz="800" dirty="0" err="1"/>
                <a:t>nhscsci.ipac.caltech.edu</a:t>
              </a:r>
              <a:r>
                <a:rPr lang="en-US" sz="800" dirty="0"/>
                <a:t>/</a:t>
              </a:r>
              <a:r>
                <a:rPr lang="en-US" sz="800" dirty="0" err="1"/>
                <a:t>sc</a:t>
              </a:r>
              <a:r>
                <a:rPr lang="en-US" sz="800" dirty="0"/>
                <a:t>/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037081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5877534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0"/>
            <a:ext cx="816627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 rot="16200000">
            <a:off x="-1140543" y="3820808"/>
            <a:ext cx="294628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/>
              <a:t>http://</a:t>
            </a:r>
            <a:r>
              <a:rPr lang="en-US" sz="1050" dirty="0" err="1"/>
              <a:t>www.cosmos.esa.int</a:t>
            </a:r>
            <a:r>
              <a:rPr lang="en-US" sz="1050" dirty="0"/>
              <a:t>/web/</a:t>
            </a:r>
            <a:r>
              <a:rPr lang="en-US" sz="1050" dirty="0" err="1"/>
              <a:t>herschel</a:t>
            </a:r>
            <a:r>
              <a:rPr lang="en-US" sz="1050" dirty="0"/>
              <a:t>/home</a:t>
            </a:r>
          </a:p>
        </p:txBody>
      </p:sp>
    </p:spTree>
    <p:extLst>
      <p:ext uri="{BB962C8B-B14F-4D97-AF65-F5344CB8AC3E}">
        <p14:creationId xmlns:p14="http://schemas.microsoft.com/office/powerpoint/2010/main" val="38937644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19344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057938" y="5228450"/>
            <a:ext cx="2189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’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545589" y="5212191"/>
            <a:ext cx="2189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’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8866895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2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3082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4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2983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36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7959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885313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40" y="1429650"/>
            <a:ext cx="6716854" cy="4944025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Photometric performance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4604973" y="6385210"/>
            <a:ext cx="446092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From http</a:t>
            </a:r>
            <a:r>
              <a:rPr lang="en-US" dirty="0"/>
              <a:t>://</a:t>
            </a:r>
            <a:r>
              <a:rPr lang="en-US" dirty="0" err="1"/>
              <a:t>www.stsci.edu</a:t>
            </a:r>
            <a:r>
              <a:rPr lang="en-US" dirty="0"/>
              <a:t>/</a:t>
            </a:r>
            <a:r>
              <a:rPr lang="en-US" dirty="0" err="1"/>
              <a:t>jwst</a:t>
            </a:r>
            <a:r>
              <a:rPr lang="en-US" dirty="0"/>
              <a:t>/science/sensitivity/</a:t>
            </a:r>
            <a:r>
              <a:rPr lang="en-US" dirty="0" err="1"/>
              <a:t>newbigpic.jpg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4743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34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4051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" y="0"/>
            <a:ext cx="90876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5924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47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8323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0"/>
            <a:ext cx="9144000" cy="6831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7570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0"/>
            <a:ext cx="9144000" cy="6831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7318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263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93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44"/>
            <a:ext cx="9144000" cy="684475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457267" y="1642883"/>
            <a:ext cx="1076779" cy="30372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786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Program Calls (5/2009 – 4/2013)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/>
              <a:t>One Open Time Key Program call (KPOT)</a:t>
            </a:r>
          </a:p>
          <a:p>
            <a:r>
              <a:rPr lang="en-US" sz="2000" dirty="0" smtClean="0"/>
              <a:t>One Guaranteed </a:t>
            </a:r>
            <a:r>
              <a:rPr lang="en-US" sz="2000" dirty="0"/>
              <a:t>Time Key Program call (</a:t>
            </a:r>
            <a:r>
              <a:rPr lang="en-US" sz="2000" dirty="0" smtClean="0"/>
              <a:t>KPGT)</a:t>
            </a:r>
          </a:p>
          <a:p>
            <a:r>
              <a:rPr lang="en-US" sz="2000" dirty="0" smtClean="0"/>
              <a:t>Two regular Open Time calls (OT1, OT2)</a:t>
            </a:r>
          </a:p>
          <a:p>
            <a:r>
              <a:rPr lang="en-US" sz="2000" dirty="0" smtClean="0"/>
              <a:t>Two regular Guaranteed Time calls (GT1, GT2)</a:t>
            </a:r>
          </a:p>
          <a:p>
            <a:r>
              <a:rPr lang="en-US" sz="2000" dirty="0" smtClean="0"/>
              <a:t>One Science demonstration phase program call, to produce early results (SDP)</a:t>
            </a:r>
          </a:p>
          <a:p>
            <a:r>
              <a:rPr lang="en-US" sz="2000" dirty="0" smtClean="0"/>
              <a:t>A “must-do” </a:t>
            </a:r>
            <a:r>
              <a:rPr lang="en-US" sz="2000" dirty="0"/>
              <a:t>program call to </a:t>
            </a:r>
            <a:r>
              <a:rPr lang="en-US" sz="2000" dirty="0" smtClean="0"/>
              <a:t>fill </a:t>
            </a:r>
            <a:r>
              <a:rPr lang="en-US" sz="2000" dirty="0"/>
              <a:t>potential </a:t>
            </a:r>
            <a:r>
              <a:rPr lang="en-US" sz="2000" dirty="0" smtClean="0"/>
              <a:t>science gaps (</a:t>
            </a:r>
            <a:r>
              <a:rPr lang="en-US" sz="2000" dirty="0" err="1" smtClean="0"/>
              <a:t>DDT_mustdo</a:t>
            </a:r>
            <a:r>
              <a:rPr lang="en-US" sz="2000" dirty="0"/>
              <a:t>)</a:t>
            </a:r>
            <a:r>
              <a:rPr lang="en-US" sz="2000" dirty="0" smtClean="0"/>
              <a:t> </a:t>
            </a:r>
          </a:p>
          <a:p>
            <a:r>
              <a:rPr lang="en-US" sz="2000" dirty="0" smtClean="0"/>
              <a:t>A filler program to observe where nothing else is available (OBS)</a:t>
            </a:r>
          </a:p>
          <a:p>
            <a:r>
              <a:rPr lang="en-US" sz="2000" dirty="0" smtClean="0"/>
              <a:t>Other: DDT programs, </a:t>
            </a:r>
            <a:r>
              <a:rPr lang="en-US" sz="2000" dirty="0" err="1" smtClean="0"/>
              <a:t>ToO</a:t>
            </a:r>
            <a:r>
              <a:rPr lang="en-US" sz="2000" dirty="0" smtClean="0"/>
              <a:t> programs, Calibration programs, validation programs, </a:t>
            </a:r>
            <a:r>
              <a:rPr lang="en-US" sz="2000" dirty="0" err="1" smtClean="0"/>
              <a:t>etc</a:t>
            </a:r>
            <a:endParaRPr lang="en-US" sz="2000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821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5885313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Approved Programs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62000"/>
            <a:ext cx="9144000" cy="5310626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362677" y="2681213"/>
            <a:ext cx="1169258" cy="150023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7918" y="6266042"/>
            <a:ext cx="548623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nhscsci.ipac.caltech.edu</a:t>
            </a:r>
            <a:r>
              <a:rPr lang="en-US" dirty="0"/>
              <a:t>/</a:t>
            </a:r>
            <a:r>
              <a:rPr lang="en-US" dirty="0" err="1"/>
              <a:t>sc</a:t>
            </a:r>
            <a:r>
              <a:rPr lang="en-US" dirty="0"/>
              <a:t>/</a:t>
            </a:r>
            <a:r>
              <a:rPr lang="en-US" dirty="0" err="1"/>
              <a:t>index.php</a:t>
            </a:r>
            <a:r>
              <a:rPr lang="en-US" dirty="0"/>
              <a:t>/</a:t>
            </a:r>
            <a:r>
              <a:rPr lang="en-US" dirty="0" err="1"/>
              <a:t>ObsStatus</a:t>
            </a:r>
            <a:r>
              <a:rPr lang="en-US" dirty="0"/>
              <a:t>/</a:t>
            </a:r>
            <a:r>
              <a:rPr lang="en-US" dirty="0" err="1"/>
              <a:t>HomePage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082" y="3358294"/>
            <a:ext cx="6654247" cy="2766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5275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ea typeface="ＭＳ Ｐゴシック" charset="-128"/>
                <a:cs typeface="ＭＳ Ｐゴシック" charset="-128"/>
              </a:rPr>
              <a:t>Looking at the Archive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663134" y="4994934"/>
            <a:ext cx="8122773" cy="687194"/>
          </a:xfrm>
        </p:spPr>
        <p:txBody>
          <a:bodyPr/>
          <a:lstStyle/>
          <a:p>
            <a:r>
              <a:rPr lang="en-US" sz="2100" dirty="0" smtClean="0">
                <a:ea typeface="ＭＳ Ｐゴシック" charset="-128"/>
                <a:cs typeface="ＭＳ Ｐゴシック" charset="-128"/>
              </a:rPr>
              <a:t>~40,000 observations and over 20000 hours. About 10% of the sky</a:t>
            </a:r>
          </a:p>
          <a:p>
            <a:r>
              <a:rPr lang="en-US" sz="2100" dirty="0" smtClean="0">
                <a:ea typeface="ＭＳ Ｐゴシック" charset="-128"/>
                <a:cs typeface="ＭＳ Ｐゴシック" charset="-128"/>
              </a:rPr>
              <a:t>Everything is public now (except for some calibration observations)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200" y="1471528"/>
            <a:ext cx="6451600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9373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34071" y="6341535"/>
            <a:ext cx="13813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Herschel @ IPAC</a:t>
            </a:r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51263" y="670789"/>
            <a:ext cx="7548562" cy="715962"/>
          </a:xfrm>
        </p:spPr>
        <p:txBody>
          <a:bodyPr/>
          <a:lstStyle/>
          <a:p>
            <a:r>
              <a:rPr lang="en-US" dirty="0" smtClean="0"/>
              <a:t>The Archive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3465" y="1371078"/>
            <a:ext cx="3006860" cy="223281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6141" y="3567680"/>
            <a:ext cx="2950162" cy="219221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1060" y="3620523"/>
            <a:ext cx="2802746" cy="208267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7673" y="1325288"/>
            <a:ext cx="3476324" cy="21656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Programs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06300"/>
            <a:ext cx="8229600" cy="4572000"/>
          </a:xfrm>
        </p:spPr>
        <p:txBody>
          <a:bodyPr/>
          <a:lstStyle/>
          <a:p>
            <a:r>
              <a:rPr lang="en-US" dirty="0" smtClean="0"/>
              <a:t>42 large programs submitted at the beginning of the mission. 40% of all time in Herschel.</a:t>
            </a:r>
          </a:p>
          <a:p>
            <a:r>
              <a:rPr lang="en-US" dirty="0" smtClean="0"/>
              <a:t>Two kinds: </a:t>
            </a:r>
          </a:p>
          <a:p>
            <a:pPr lvl="1"/>
            <a:r>
              <a:rPr lang="en-US" dirty="0" smtClean="0"/>
              <a:t>Open Time Key Programs (KPOT - The community)</a:t>
            </a:r>
          </a:p>
          <a:p>
            <a:pPr lvl="1"/>
            <a:r>
              <a:rPr lang="en-US" dirty="0" smtClean="0"/>
              <a:t>Guaranteed Time Key Programs (KPGT - Instrument groups)</a:t>
            </a:r>
          </a:p>
          <a:p>
            <a:r>
              <a:rPr lang="en-US" dirty="0" smtClean="0"/>
              <a:t>Required to produce User Provided Data Products (UPDPs) : High level products with custom processing.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1586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394" y="0"/>
            <a:ext cx="9144000" cy="628727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5885313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6217" y="6259991"/>
            <a:ext cx="411032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www.cosmos.esa.int</a:t>
            </a:r>
            <a:r>
              <a:rPr lang="en-US" dirty="0"/>
              <a:t>/web/</a:t>
            </a:r>
            <a:r>
              <a:rPr lang="en-US" dirty="0" err="1"/>
              <a:t>herschel</a:t>
            </a:r>
            <a:r>
              <a:rPr lang="en-US" dirty="0"/>
              <a:t>/key-</a:t>
            </a:r>
            <a:r>
              <a:rPr lang="en-US" dirty="0" err="1"/>
              <a:t>programmes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6160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2963" y="834811"/>
            <a:ext cx="7548562" cy="715962"/>
          </a:xfrm>
        </p:spPr>
        <p:txBody>
          <a:bodyPr/>
          <a:lstStyle/>
          <a:p>
            <a:r>
              <a:rPr lang="en-US" dirty="0" smtClean="0"/>
              <a:t>There are counterparts to Spitzer Legacy programs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09998"/>
            <a:ext cx="8229600" cy="4572000"/>
          </a:xfrm>
        </p:spPr>
        <p:txBody>
          <a:bodyPr/>
          <a:lstStyle/>
          <a:p>
            <a:r>
              <a:rPr lang="en-US" dirty="0" smtClean="0"/>
              <a:t>Spitzer’ SINGS (</a:t>
            </a:r>
            <a:r>
              <a:rPr lang="en-US" sz="2000" dirty="0" smtClean="0"/>
              <a:t>The Spitzer Infrared Nearby Galaxies Survey - Physics of the Star-Forming ISM and Galaxy Evolution</a:t>
            </a:r>
            <a:r>
              <a:rPr lang="en-US" dirty="0" smtClean="0"/>
              <a:t>) </a:t>
            </a:r>
            <a:r>
              <a:rPr lang="en-US" dirty="0" smtClean="0">
                <a:sym typeface="Wingdings"/>
              </a:rPr>
              <a:t> Herschel Kingfish (</a:t>
            </a:r>
            <a:r>
              <a:rPr lang="en-US" sz="2000" dirty="0" smtClean="0">
                <a:sym typeface="Wingdings"/>
              </a:rPr>
              <a:t>Key Insights on Nearby Galaxies: A Far-Infrared Survey with Herschel</a:t>
            </a:r>
            <a:r>
              <a:rPr lang="en-US" dirty="0" smtClean="0">
                <a:sym typeface="Wingdings"/>
              </a:rPr>
              <a:t>)</a:t>
            </a:r>
          </a:p>
          <a:p>
            <a:r>
              <a:rPr lang="en-US" dirty="0" smtClean="0">
                <a:sym typeface="Wingdings"/>
              </a:rPr>
              <a:t>Spitzer’s GLIMPSE and MIPSGAL  Herschel’s Hi-Gal (</a:t>
            </a:r>
            <a:r>
              <a:rPr lang="en-US" sz="2000" dirty="0" smtClean="0">
                <a:sym typeface="Wingdings"/>
              </a:rPr>
              <a:t>The Herschel infrared Galactic Plane Survey</a:t>
            </a:r>
            <a:r>
              <a:rPr lang="en-US" dirty="0" smtClean="0">
                <a:sym typeface="Wingdings"/>
              </a:rPr>
              <a:t>)</a:t>
            </a:r>
          </a:p>
          <a:p>
            <a:r>
              <a:rPr lang="en-US" dirty="0" smtClean="0"/>
              <a:t>Spitzer’s C2D </a:t>
            </a:r>
            <a:r>
              <a:rPr lang="en-US" dirty="0" smtClean="0">
                <a:sym typeface="Wingdings"/>
              </a:rPr>
              <a:t> Herschel’s DIGIT</a:t>
            </a:r>
          </a:p>
          <a:p>
            <a:r>
              <a:rPr lang="en-US" dirty="0"/>
              <a:t>Spitzer’s </a:t>
            </a:r>
            <a:r>
              <a:rPr lang="en-US" dirty="0" smtClean="0">
                <a:sym typeface="Wingdings"/>
              </a:rPr>
              <a:t>FEPS  </a:t>
            </a:r>
            <a:r>
              <a:rPr lang="en-US" dirty="0">
                <a:sym typeface="Wingdings"/>
              </a:rPr>
              <a:t>Herschel’s </a:t>
            </a:r>
            <a:r>
              <a:rPr lang="en-US" dirty="0" smtClean="0">
                <a:sym typeface="Wingdings"/>
              </a:rPr>
              <a:t>GASPS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2140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866772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075" y="803663"/>
            <a:ext cx="7548562" cy="715962"/>
          </a:xfrm>
        </p:spPr>
        <p:txBody>
          <a:bodyPr/>
          <a:lstStyle/>
          <a:p>
            <a:r>
              <a:rPr lang="en-US" dirty="0" smtClean="0"/>
              <a:t>Some </a:t>
            </a:r>
            <a:r>
              <a:rPr lang="en-US" dirty="0"/>
              <a:t>u</a:t>
            </a:r>
            <a:r>
              <a:rPr lang="en-US" dirty="0" smtClean="0"/>
              <a:t>ser provided data products are already available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919" y="1735184"/>
            <a:ext cx="5284165" cy="512281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 rot="16200000">
            <a:off x="-781750" y="444119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100" dirty="0"/>
              <a:t>http://</a:t>
            </a:r>
            <a:r>
              <a:rPr lang="en-US" sz="1100" dirty="0" err="1"/>
              <a:t>www.cosmos.esa.int</a:t>
            </a:r>
            <a:r>
              <a:rPr lang="en-US" sz="1100" dirty="0"/>
              <a:t>/web/</a:t>
            </a:r>
            <a:r>
              <a:rPr lang="en-US" sz="1100" dirty="0" err="1"/>
              <a:t>herschel</a:t>
            </a:r>
            <a:r>
              <a:rPr lang="en-US" sz="1100" dirty="0"/>
              <a:t>/user-provided-data-products</a:t>
            </a:r>
          </a:p>
        </p:txBody>
      </p:sp>
    </p:spTree>
    <p:extLst>
      <p:ext uri="{BB962C8B-B14F-4D97-AF65-F5344CB8AC3E}">
        <p14:creationId xmlns:p14="http://schemas.microsoft.com/office/powerpoint/2010/main" val="19407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What’s in the archive…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Each observation done by Herschel</a:t>
            </a:r>
          </a:p>
          <a:p>
            <a:pPr lvl="1"/>
            <a:r>
              <a:rPr lang="en-US" sz="2400" dirty="0" smtClean="0"/>
              <a:t>All are run through a reduction pipeline</a:t>
            </a:r>
          </a:p>
          <a:p>
            <a:pPr lvl="1"/>
            <a:r>
              <a:rPr lang="en-US" sz="2400" dirty="0" smtClean="0"/>
              <a:t>The products of the pipeline may or may not be what you want. If you want to do photometry of isolated point source you are done!</a:t>
            </a:r>
          </a:p>
          <a:p>
            <a:r>
              <a:rPr lang="en-US" sz="2800" dirty="0" smtClean="0"/>
              <a:t>The user-provided data products submitted by KP</a:t>
            </a:r>
          </a:p>
          <a:p>
            <a:pPr lvl="1"/>
            <a:r>
              <a:rPr lang="en-US" sz="2400" dirty="0" smtClean="0"/>
              <a:t>These can be anything: tables, images,</a:t>
            </a:r>
            <a:r>
              <a:rPr lang="en-US" sz="2400" dirty="0"/>
              <a:t> </a:t>
            </a:r>
            <a:r>
              <a:rPr lang="en-US" sz="2400" dirty="0" smtClean="0"/>
              <a:t>1D spectra</a:t>
            </a:r>
          </a:p>
          <a:p>
            <a:r>
              <a:rPr lang="en-US" sz="2800" dirty="0" smtClean="0"/>
              <a:t>You will not find catalogs (unless part of a UPDP) or extracted photometry or line measurements. But maybe this will change…</a:t>
            </a:r>
          </a:p>
        </p:txBody>
      </p:sp>
    </p:spTree>
    <p:extLst>
      <p:ext uri="{BB962C8B-B14F-4D97-AF65-F5344CB8AC3E}">
        <p14:creationId xmlns:p14="http://schemas.microsoft.com/office/powerpoint/2010/main" val="14555260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7896" y="1662798"/>
            <a:ext cx="5203287" cy="35305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 will tell you about…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32" y="1431659"/>
            <a:ext cx="3431459" cy="3103919"/>
          </a:xfrm>
        </p:spPr>
        <p:txBody>
          <a:bodyPr/>
          <a:lstStyle/>
          <a:p>
            <a:r>
              <a:rPr lang="en-US" sz="1800" dirty="0"/>
              <a:t>The Herschel Publications Tool</a:t>
            </a:r>
          </a:p>
          <a:p>
            <a:r>
              <a:rPr lang="en-US" sz="1800" dirty="0"/>
              <a:t>The Herschel Archive User Interface</a:t>
            </a:r>
          </a:p>
          <a:p>
            <a:r>
              <a:rPr lang="en-US" sz="1800" dirty="0" smtClean="0"/>
              <a:t>The Herschel Observing Log</a:t>
            </a:r>
          </a:p>
          <a:p>
            <a:r>
              <a:rPr lang="en-US" sz="1800" dirty="0"/>
              <a:t>HSPOT: The observation planning tool</a:t>
            </a:r>
          </a:p>
          <a:p>
            <a:r>
              <a:rPr lang="en-US" sz="1800" dirty="0" smtClean="0"/>
              <a:t>The </a:t>
            </a:r>
            <a:r>
              <a:rPr lang="en-US" sz="1800" dirty="0"/>
              <a:t>Herschel Interactive Analysis Environment (HIPE</a:t>
            </a:r>
            <a:r>
              <a:rPr lang="en-US" sz="1800" dirty="0" smtClean="0"/>
              <a:t>)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0288" y="392721"/>
            <a:ext cx="5479916" cy="640509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7434" y="1486987"/>
            <a:ext cx="5762371" cy="319224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3404" y="1298306"/>
            <a:ext cx="5781975" cy="44001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5976" y="1470615"/>
            <a:ext cx="5868024" cy="3599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4015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2963" y="800789"/>
            <a:ext cx="7548562" cy="715962"/>
          </a:xfrm>
        </p:spPr>
        <p:txBody>
          <a:bodyPr/>
          <a:lstStyle/>
          <a:p>
            <a:r>
              <a:rPr lang="en-US" dirty="0" smtClean="0"/>
              <a:t>How to know if you have been scooped?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62" y="2007218"/>
            <a:ext cx="7380474" cy="320116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86660" y="3450964"/>
            <a:ext cx="1848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Links to refereed papers. These are manually vetted!</a:t>
            </a:r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260821" y="4536088"/>
            <a:ext cx="2778203" cy="589692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3107062" y="3787635"/>
            <a:ext cx="4241023" cy="884537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 rot="16200000">
            <a:off x="-1705906" y="3465272"/>
            <a:ext cx="364264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/>
              <a:t>https://</a:t>
            </a:r>
            <a:r>
              <a:rPr lang="en-US" sz="900" dirty="0" err="1"/>
              <a:t>nhscsci.ipac.caltech.edu</a:t>
            </a:r>
            <a:r>
              <a:rPr lang="en-US" sz="900" dirty="0"/>
              <a:t>/</a:t>
            </a:r>
            <a:r>
              <a:rPr lang="en-US" sz="900" dirty="0" err="1"/>
              <a:t>sc</a:t>
            </a:r>
            <a:r>
              <a:rPr lang="en-US" sz="900" dirty="0"/>
              <a:t>/</a:t>
            </a:r>
            <a:r>
              <a:rPr lang="en-US" sz="900" dirty="0" err="1"/>
              <a:t>index.php</a:t>
            </a:r>
            <a:r>
              <a:rPr lang="en-US" sz="900" dirty="0"/>
              <a:t>/</a:t>
            </a:r>
            <a:r>
              <a:rPr lang="en-US" sz="900" dirty="0" err="1"/>
              <a:t>ObsStatus</a:t>
            </a:r>
            <a:r>
              <a:rPr lang="en-US" sz="900" dirty="0"/>
              <a:t>/</a:t>
            </a:r>
            <a:r>
              <a:rPr lang="en-US" sz="900" dirty="0" err="1"/>
              <a:t>HomePage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86615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Publications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71" y="1464751"/>
            <a:ext cx="3410155" cy="4572000"/>
          </a:xfrm>
        </p:spPr>
        <p:txBody>
          <a:bodyPr/>
          <a:lstStyle/>
          <a:p>
            <a:r>
              <a:rPr lang="en-US" sz="2000" dirty="0" smtClean="0"/>
              <a:t>Refereed publications after launch</a:t>
            </a:r>
          </a:p>
          <a:p>
            <a:r>
              <a:rPr lang="en-US" sz="2000" dirty="0" smtClean="0"/>
              <a:t>Hand-checked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695" y="741227"/>
            <a:ext cx="7778993" cy="52782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10616" y="1145831"/>
            <a:ext cx="18934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Franklin Gothic Book"/>
                <a:cs typeface="Franklin Gothic Book"/>
              </a:rPr>
              <a:t>No name resolution</a:t>
            </a:r>
            <a:endParaRPr lang="en-US" sz="1600" dirty="0">
              <a:latin typeface="Franklin Gothic Book"/>
              <a:cs typeface="Franklin Gothic Book"/>
            </a:endParaRPr>
          </a:p>
        </p:txBody>
      </p:sp>
      <p:sp>
        <p:nvSpPr>
          <p:cNvPr id="6" name="Oval 5"/>
          <p:cNvSpPr/>
          <p:nvPr/>
        </p:nvSpPr>
        <p:spPr>
          <a:xfrm>
            <a:off x="4260641" y="2211870"/>
            <a:ext cx="1719480" cy="159194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063813" y="1382451"/>
            <a:ext cx="1446803" cy="795712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63983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Some lingo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OBSID: A unique 10-digit identifier for the observation</a:t>
            </a:r>
          </a:p>
          <a:p>
            <a:r>
              <a:rPr lang="en-US" sz="2800" dirty="0" smtClean="0"/>
              <a:t>Proposal: Each proposal is identified with a unique string:</a:t>
            </a:r>
          </a:p>
          <a:p>
            <a:pPr lvl="1"/>
            <a:r>
              <a:rPr lang="en-US" sz="2400" dirty="0" err="1" smtClean="0"/>
              <a:t>Program_FirstInitialLastNameXX_number</a:t>
            </a:r>
            <a:endParaRPr lang="en-US" sz="2400" dirty="0" smtClean="0"/>
          </a:p>
          <a:p>
            <a:pPr lvl="1"/>
            <a:r>
              <a:rPr lang="en-US" sz="2400" dirty="0" smtClean="0"/>
              <a:t>For example</a:t>
            </a:r>
            <a:r>
              <a:rPr lang="en-US" sz="2400" dirty="0"/>
              <a:t>: OT2_dardila_2, </a:t>
            </a:r>
            <a:r>
              <a:rPr lang="en-US" sz="2400" dirty="0" smtClean="0"/>
              <a:t>AOTVAL_cwilso01_2</a:t>
            </a:r>
          </a:p>
          <a:p>
            <a:r>
              <a:rPr lang="en-US" sz="2800" dirty="0" smtClean="0"/>
              <a:t>Programs:</a:t>
            </a:r>
          </a:p>
          <a:p>
            <a:pPr lvl="1"/>
            <a:r>
              <a:rPr lang="en-US" sz="2000" b="1" dirty="0" smtClean="0"/>
              <a:t>OT</a:t>
            </a:r>
            <a:r>
              <a:rPr lang="en-US" sz="2000" dirty="0" smtClean="0"/>
              <a:t>: Open time; </a:t>
            </a:r>
            <a:r>
              <a:rPr lang="en-US" sz="2000" b="1" dirty="0"/>
              <a:t>GT</a:t>
            </a:r>
            <a:r>
              <a:rPr lang="en-US" sz="2000" dirty="0"/>
              <a:t>: Guaranteed </a:t>
            </a:r>
            <a:r>
              <a:rPr lang="en-US" sz="2000" dirty="0" smtClean="0"/>
              <a:t>time; </a:t>
            </a:r>
            <a:r>
              <a:rPr lang="en-US" sz="2000" b="1" dirty="0" smtClean="0"/>
              <a:t>DDT</a:t>
            </a:r>
            <a:r>
              <a:rPr lang="en-US" sz="2000" dirty="0" smtClean="0"/>
              <a:t>: Director’s Discretionary Time; </a:t>
            </a:r>
            <a:r>
              <a:rPr lang="en-US" sz="2000" b="1" dirty="0" smtClean="0"/>
              <a:t>TOO</a:t>
            </a:r>
            <a:r>
              <a:rPr lang="en-US" sz="2000" dirty="0" smtClean="0"/>
              <a:t>: Target of Opportunity; </a:t>
            </a:r>
            <a:r>
              <a:rPr lang="en-US" sz="2000" b="1" dirty="0" smtClean="0"/>
              <a:t>KP</a:t>
            </a:r>
            <a:r>
              <a:rPr lang="en-US" sz="2000" dirty="0" smtClean="0"/>
              <a:t>: Key Program; </a:t>
            </a:r>
            <a:r>
              <a:rPr lang="en-US" sz="2000" b="1" dirty="0" smtClean="0"/>
              <a:t>AOTVAL</a:t>
            </a:r>
            <a:r>
              <a:rPr lang="en-US" sz="2000" dirty="0" smtClean="0"/>
              <a:t>: AOT validation; </a:t>
            </a:r>
            <a:r>
              <a:rPr lang="en-US" sz="2000" b="1" dirty="0"/>
              <a:t>OBS</a:t>
            </a:r>
            <a:r>
              <a:rPr lang="en-US" sz="2000" dirty="0"/>
              <a:t>: Filler </a:t>
            </a:r>
            <a:r>
              <a:rPr lang="en-US" sz="2000" dirty="0" smtClean="0"/>
              <a:t>program; </a:t>
            </a:r>
            <a:r>
              <a:rPr lang="en-US" sz="2000" b="1" dirty="0" smtClean="0"/>
              <a:t>SDP</a:t>
            </a:r>
            <a:r>
              <a:rPr lang="en-US" sz="2000" dirty="0" smtClean="0"/>
              <a:t>: Science Demonstration Phase</a:t>
            </a:r>
          </a:p>
        </p:txBody>
      </p:sp>
    </p:spTree>
    <p:extLst>
      <p:ext uri="{BB962C8B-B14F-4D97-AF65-F5344CB8AC3E}">
        <p14:creationId xmlns:p14="http://schemas.microsoft.com/office/powerpoint/2010/main" val="8836121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2963" y="778108"/>
            <a:ext cx="7548562" cy="715962"/>
          </a:xfrm>
        </p:spPr>
        <p:txBody>
          <a:bodyPr/>
          <a:lstStyle/>
          <a:p>
            <a:r>
              <a:rPr lang="en-US" sz="3000" dirty="0" smtClean="0"/>
              <a:t>Using the Herschel Archive User Interface – HUI</a:t>
            </a:r>
            <a:endParaRPr lang="en-US" sz="3000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3276023" y="4971031"/>
            <a:ext cx="94286" cy="1588"/>
          </a:xfrm>
          <a:prstGeom prst="line">
            <a:avLst/>
          </a:prstGeom>
          <a:ln w="9525">
            <a:solidFill>
              <a:schemeClr val="tx1"/>
            </a:solidFill>
            <a:prstDash val="sysDot"/>
          </a:ln>
          <a:effectLst/>
          <a:scene3d>
            <a:camera prst="orthographicFront">
              <a:rot lat="0" lon="0" rev="0"/>
            </a:camera>
            <a:lightRig rig="threePt" dir="t"/>
          </a:scene3d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Screen shot 2014-06-30 at 11.04.40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9656" y="1656833"/>
            <a:ext cx="5954522" cy="5201167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3995794" y="3779689"/>
            <a:ext cx="1417746" cy="191439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95934" y="2438347"/>
            <a:ext cx="16884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Franklin Gothic Book"/>
                <a:cs typeface="Franklin Gothic Book"/>
              </a:rPr>
              <a:t>Double-Click the Archive link: “Herschel Science Archive (HSA)”</a:t>
            </a:r>
            <a:endParaRPr lang="en-US" sz="1600" dirty="0">
              <a:latin typeface="Franklin Gothic Book"/>
              <a:cs typeface="Franklin Gothic Book"/>
            </a:endParaRPr>
          </a:p>
        </p:txBody>
      </p:sp>
      <p:cxnSp>
        <p:nvCxnSpPr>
          <p:cNvPr id="14" name="Straight Arrow Connector 13"/>
          <p:cNvCxnSpPr>
            <a:endCxn id="8" idx="2"/>
          </p:cNvCxnSpPr>
          <p:nvPr/>
        </p:nvCxnSpPr>
        <p:spPr>
          <a:xfrm>
            <a:off x="1396020" y="3590550"/>
            <a:ext cx="2599774" cy="284859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 rot="5400000">
            <a:off x="7074105" y="3935898"/>
            <a:ext cx="37129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HSC webpage: http://</a:t>
            </a:r>
            <a:r>
              <a:rPr lang="en-US" sz="1000" dirty="0" err="1"/>
              <a:t>www.cosmos.esa.int</a:t>
            </a:r>
            <a:r>
              <a:rPr lang="en-US" sz="1000" dirty="0"/>
              <a:t>/web/</a:t>
            </a:r>
            <a:r>
              <a:rPr lang="en-US" sz="1000" dirty="0" err="1"/>
              <a:t>herschel</a:t>
            </a:r>
            <a:r>
              <a:rPr lang="en-US" sz="1000" dirty="0"/>
              <a:t>/home</a:t>
            </a:r>
          </a:p>
        </p:txBody>
      </p:sp>
    </p:spTree>
    <p:extLst>
      <p:ext uri="{BB962C8B-B14F-4D97-AF65-F5344CB8AC3E}">
        <p14:creationId xmlns:p14="http://schemas.microsoft.com/office/powerpoint/2010/main" val="34157200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5866772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HSA_v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648875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6158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2963" y="908284"/>
            <a:ext cx="7548562" cy="715962"/>
          </a:xfrm>
        </p:spPr>
        <p:txBody>
          <a:bodyPr/>
          <a:lstStyle/>
          <a:p>
            <a:r>
              <a:rPr lang="en-US" dirty="0" smtClean="0"/>
              <a:t>Things that will be possible within 6 months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74796"/>
            <a:ext cx="8229600" cy="4572000"/>
          </a:xfrm>
        </p:spPr>
        <p:txBody>
          <a:bodyPr/>
          <a:lstStyle/>
          <a:p>
            <a:r>
              <a:rPr lang="en-US" dirty="0" smtClean="0"/>
              <a:t>I want to find all PACS observations of the CII line for list of targets:</a:t>
            </a:r>
          </a:p>
          <a:p>
            <a:pPr lvl="1"/>
            <a:r>
              <a:rPr lang="en-US" dirty="0" smtClean="0"/>
              <a:t>HSA 6.1 will allow for much more sophisticated searches.</a:t>
            </a:r>
          </a:p>
        </p:txBody>
      </p:sp>
    </p:spTree>
    <p:extLst>
      <p:ext uri="{BB962C8B-B14F-4D97-AF65-F5344CB8AC3E}">
        <p14:creationId xmlns:p14="http://schemas.microsoft.com/office/powerpoint/2010/main" val="12014125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Lingo…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AOT: Astronomical Observation Template</a:t>
            </a:r>
          </a:p>
          <a:p>
            <a:pPr lvl="1"/>
            <a:r>
              <a:rPr lang="en-US" sz="2400" dirty="0" smtClean="0"/>
              <a:t>The name of the observing mode used</a:t>
            </a:r>
          </a:p>
          <a:p>
            <a:r>
              <a:rPr lang="en-US" sz="2800" dirty="0" smtClean="0"/>
              <a:t>AOR: Astronomical Observation Request</a:t>
            </a:r>
          </a:p>
          <a:p>
            <a:r>
              <a:rPr lang="en-US" sz="2800" dirty="0" smtClean="0"/>
              <a:t>OD: Operational Day</a:t>
            </a:r>
          </a:p>
          <a:p>
            <a:pPr lvl="1"/>
            <a:r>
              <a:rPr lang="en-US" sz="2400" dirty="0" smtClean="0"/>
              <a:t>The day the observation was done, from 120 to 1446</a:t>
            </a:r>
          </a:p>
          <a:p>
            <a:r>
              <a:rPr lang="en-US" sz="2800" dirty="0" smtClean="0"/>
              <a:t>SPG: Standard Product Generation </a:t>
            </a:r>
          </a:p>
          <a:p>
            <a:pPr lvl="1"/>
            <a:r>
              <a:rPr lang="en-US" sz="2400" dirty="0" smtClean="0"/>
              <a:t>The pipeline version, updated every year. Currently 11.1</a:t>
            </a:r>
          </a:p>
          <a:p>
            <a:r>
              <a:rPr lang="en-US" sz="2500" dirty="0" smtClean="0"/>
              <a:t>QC State: Manual quality control verification – </a:t>
            </a:r>
            <a:r>
              <a:rPr lang="en-US" sz="2500" dirty="0" smtClean="0">
                <a:solidFill>
                  <a:srgbClr val="FF0000"/>
                </a:solidFill>
              </a:rPr>
              <a:t>Failed</a:t>
            </a:r>
            <a:r>
              <a:rPr lang="en-US" sz="2500" dirty="0" smtClean="0"/>
              <a:t>, Pending, Passed, &lt;blank&gt;</a:t>
            </a:r>
          </a:p>
        </p:txBody>
      </p:sp>
    </p:spTree>
    <p:extLst>
      <p:ext uri="{BB962C8B-B14F-4D97-AF65-F5344CB8AC3E}">
        <p14:creationId xmlns:p14="http://schemas.microsoft.com/office/powerpoint/2010/main" val="3458352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lingo…Levels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400" dirty="0" smtClean="0"/>
              <a:t>Level 0: </a:t>
            </a:r>
            <a:r>
              <a:rPr lang="en-US" sz="1400" dirty="0"/>
              <a:t>Raw data, minimally manipulated. </a:t>
            </a:r>
            <a:r>
              <a:rPr lang="en-US" sz="1400" dirty="0" smtClean="0"/>
              <a:t> </a:t>
            </a:r>
          </a:p>
          <a:p>
            <a:r>
              <a:rPr lang="en-US" sz="1000" dirty="0" smtClean="0"/>
              <a:t>Also level 0.5</a:t>
            </a:r>
            <a:endParaRPr lang="en-US" sz="1000" dirty="0"/>
          </a:p>
          <a:p>
            <a:r>
              <a:rPr lang="en-US" sz="1400" dirty="0" smtClean="0"/>
              <a:t>Level 1: </a:t>
            </a:r>
            <a:r>
              <a:rPr lang="en-US" sz="1400" dirty="0"/>
              <a:t>Detector readouts </a:t>
            </a:r>
            <a:r>
              <a:rPr lang="en-US" sz="1400" dirty="0" smtClean="0"/>
              <a:t>converted </a:t>
            </a:r>
            <a:r>
              <a:rPr lang="en-US" sz="1400" dirty="0"/>
              <a:t>to physical </a:t>
            </a:r>
            <a:r>
              <a:rPr lang="en-US" sz="1400" dirty="0" smtClean="0"/>
              <a:t>units. </a:t>
            </a:r>
          </a:p>
          <a:p>
            <a:r>
              <a:rPr lang="en-US" sz="1000" dirty="0" smtClean="0"/>
              <a:t>Also level 1.5</a:t>
            </a:r>
            <a:endParaRPr lang="en-US" sz="1000" dirty="0"/>
          </a:p>
          <a:p>
            <a:r>
              <a:rPr lang="en-US" sz="1400" dirty="0" smtClean="0"/>
              <a:t>Level 2: Science-quality products. </a:t>
            </a:r>
            <a:r>
              <a:rPr lang="en-US" sz="1400" dirty="0"/>
              <a:t>All good observations should </a:t>
            </a:r>
            <a:r>
              <a:rPr lang="en-US" sz="1400" dirty="0" smtClean="0"/>
              <a:t>have data </a:t>
            </a:r>
            <a:r>
              <a:rPr lang="en-US" sz="1400" dirty="0"/>
              <a:t>to level </a:t>
            </a:r>
            <a:r>
              <a:rPr lang="en-US" sz="1400" dirty="0" smtClean="0"/>
              <a:t>2. </a:t>
            </a:r>
            <a:r>
              <a:rPr lang="en-US" sz="1400" b="1" dirty="0" smtClean="0"/>
              <a:t>If the level 2 is not present something went very wrong.</a:t>
            </a:r>
            <a:endParaRPr lang="en-US" sz="1400" dirty="0" smtClean="0"/>
          </a:p>
          <a:p>
            <a:r>
              <a:rPr lang="en-US" sz="1600" dirty="0" smtClean="0"/>
              <a:t>Level 2.5: </a:t>
            </a:r>
          </a:p>
          <a:p>
            <a:pPr lvl="1"/>
            <a:r>
              <a:rPr lang="en-US" sz="1600" dirty="0" smtClean="0"/>
              <a:t>SPIRE </a:t>
            </a:r>
            <a:r>
              <a:rPr lang="en-US" sz="1600" dirty="0" err="1" smtClean="0"/>
              <a:t>Phot</a:t>
            </a:r>
            <a:r>
              <a:rPr lang="en-US" sz="1600" dirty="0" smtClean="0"/>
              <a:t>: Pairs </a:t>
            </a:r>
            <a:r>
              <a:rPr lang="en-US" sz="1600" dirty="0"/>
              <a:t>of scan maps taken in the nominal and orthogonal </a:t>
            </a:r>
            <a:r>
              <a:rPr lang="en-US" sz="1600" dirty="0" smtClean="0"/>
              <a:t>directions</a:t>
            </a:r>
          </a:p>
          <a:p>
            <a:pPr lvl="1"/>
            <a:r>
              <a:rPr lang="en-US" sz="1600" dirty="0" smtClean="0"/>
              <a:t>PACS </a:t>
            </a:r>
            <a:r>
              <a:rPr lang="en-US" sz="1600" dirty="0" err="1" smtClean="0"/>
              <a:t>Phot</a:t>
            </a:r>
            <a:r>
              <a:rPr lang="en-US" sz="1600" dirty="0" smtClean="0"/>
              <a:t>: </a:t>
            </a:r>
            <a:r>
              <a:rPr lang="en-US" sz="1600" dirty="0"/>
              <a:t>M</a:t>
            </a:r>
            <a:r>
              <a:rPr lang="en-US" sz="1600" dirty="0" smtClean="0"/>
              <a:t>aps </a:t>
            </a:r>
            <a:r>
              <a:rPr lang="en-US" sz="1600" dirty="0"/>
              <a:t>combining scan and cross-scan AORs taken on the same sky </a:t>
            </a:r>
            <a:r>
              <a:rPr lang="en-US" sz="1600" dirty="0" smtClean="0"/>
              <a:t>field</a:t>
            </a:r>
          </a:p>
          <a:p>
            <a:pPr lvl="1"/>
            <a:r>
              <a:rPr lang="en-US" sz="1600" dirty="0" smtClean="0"/>
              <a:t>(v . 13.1) PACS spec: Combination of </a:t>
            </a:r>
            <a:r>
              <a:rPr lang="en-US" sz="1600" dirty="0"/>
              <a:t>two observations obtained on-target and on a nearby reference off-position in the </a:t>
            </a:r>
            <a:r>
              <a:rPr lang="en-US" sz="1600" dirty="0" err="1"/>
              <a:t>unchopped</a:t>
            </a:r>
            <a:r>
              <a:rPr lang="en-US" sz="1600" dirty="0"/>
              <a:t> range scan observing </a:t>
            </a:r>
            <a:r>
              <a:rPr lang="en-US" sz="1600" dirty="0" smtClean="0"/>
              <a:t>mode</a:t>
            </a:r>
          </a:p>
          <a:p>
            <a:pPr lvl="1"/>
            <a:r>
              <a:rPr lang="en-US" sz="1600" dirty="0" smtClean="0"/>
              <a:t>HIFI maps: </a:t>
            </a:r>
            <a:r>
              <a:rPr lang="en-US" sz="1600" dirty="0" err="1"/>
              <a:t>R</a:t>
            </a:r>
            <a:r>
              <a:rPr lang="en-US" sz="1600" dirty="0" err="1" smtClean="0"/>
              <a:t>egridded</a:t>
            </a:r>
            <a:r>
              <a:rPr lang="en-US" sz="1600" dirty="0" smtClean="0"/>
              <a:t> </a:t>
            </a:r>
            <a:r>
              <a:rPr lang="en-US" sz="1600" dirty="0"/>
              <a:t>cubes for each of the </a:t>
            </a:r>
            <a:r>
              <a:rPr lang="en-US" sz="1600" dirty="0" smtClean="0"/>
              <a:t>polarizations </a:t>
            </a:r>
            <a:r>
              <a:rPr lang="en-US" sz="1600" dirty="0"/>
              <a:t>and backend sub-bands associated to a given </a:t>
            </a:r>
            <a:r>
              <a:rPr lang="en-US" sz="1600" dirty="0" smtClean="0"/>
              <a:t>observation</a:t>
            </a:r>
          </a:p>
          <a:p>
            <a:pPr lvl="1"/>
            <a:r>
              <a:rPr lang="en-US" sz="1600" dirty="0" smtClean="0"/>
              <a:t>HIFI spectral scans: </a:t>
            </a:r>
            <a:r>
              <a:rPr lang="en-US" sz="1600" dirty="0" err="1" smtClean="0"/>
              <a:t>Deconvolved</a:t>
            </a:r>
            <a:r>
              <a:rPr lang="en-US" sz="1600" dirty="0" smtClean="0"/>
              <a:t> level</a:t>
            </a:r>
            <a:r>
              <a:rPr lang="en-US" sz="1600" dirty="0"/>
              <a:t>-2 </a:t>
            </a:r>
            <a:r>
              <a:rPr lang="en-US" sz="1600" dirty="0" smtClean="0"/>
              <a:t>spectra</a:t>
            </a:r>
            <a:endParaRPr lang="en-US" sz="2400" dirty="0"/>
          </a:p>
          <a:p>
            <a:r>
              <a:rPr lang="en-US" sz="1600" dirty="0" smtClean="0"/>
              <a:t>Level 3 (PACS and SPIRE): </a:t>
            </a:r>
            <a:r>
              <a:rPr lang="en-US" sz="1600" dirty="0"/>
              <a:t>They are image mosaics obtained by merging all or a subset of contiguous observations belonging to the same proposal with at least a minimum degree </a:t>
            </a:r>
            <a:r>
              <a:rPr lang="en-US" sz="1600" dirty="0" smtClean="0"/>
              <a:t>of overlap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9180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866772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Data are downloaded in standard FITS files</a:t>
            </a:r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01" y="1303778"/>
            <a:ext cx="6982391" cy="539362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77409" y="1364363"/>
            <a:ext cx="1848057" cy="3046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These directories are: </a:t>
            </a:r>
          </a:p>
          <a:p>
            <a:pPr marL="171450" indent="-171450">
              <a:buFont typeface="Arial"/>
              <a:buChar char="•"/>
            </a:pPr>
            <a:r>
              <a:rPr lang="en-US" dirty="0" smtClean="0"/>
              <a:t>BIG: 500 MB for a small PACS  observation, if you download all the products</a:t>
            </a:r>
          </a:p>
          <a:p>
            <a:pPr marL="171450" indent="-171450">
              <a:buFont typeface="Arial"/>
              <a:buChar char="•"/>
            </a:pPr>
            <a:r>
              <a:rPr lang="en-US" dirty="0" smtClean="0"/>
              <a:t>Take a long time to download</a:t>
            </a:r>
          </a:p>
          <a:p>
            <a:pPr marL="171450" indent="-171450">
              <a:buFont typeface="Arial"/>
              <a:buChar char="•"/>
            </a:pPr>
            <a:r>
              <a:rPr lang="en-US" dirty="0" smtClean="0"/>
              <a:t>With these method, you should download only individual levels</a:t>
            </a:r>
          </a:p>
          <a:p>
            <a:pPr marL="171450" indent="-171450">
              <a:buFont typeface="Arial"/>
              <a:buChar char="•"/>
            </a:pPr>
            <a:r>
              <a:rPr lang="en-US" dirty="0" smtClean="0"/>
              <a:t>The whole thing is called an Observation Context</a:t>
            </a:r>
          </a:p>
          <a:p>
            <a:pPr marL="171450" indent="-171450">
              <a:buFont typeface="Arial"/>
              <a:buChar char="•"/>
            </a:pPr>
            <a:r>
              <a:rPr lang="en-US" dirty="0" smtClean="0"/>
              <a:t>The folders within are called products</a:t>
            </a:r>
            <a:endParaRPr lang="en-US" dirty="0"/>
          </a:p>
        </p:txBody>
      </p:sp>
      <p:grpSp>
        <p:nvGrpSpPr>
          <p:cNvPr id="12" name="Group 11"/>
          <p:cNvGrpSpPr/>
          <p:nvPr/>
        </p:nvGrpSpPr>
        <p:grpSpPr>
          <a:xfrm>
            <a:off x="45367" y="1587631"/>
            <a:ext cx="7155304" cy="4694853"/>
            <a:chOff x="-192774" y="1587631"/>
            <a:chExt cx="7404783" cy="4694853"/>
          </a:xfrm>
        </p:grpSpPr>
        <p:sp>
          <p:nvSpPr>
            <p:cNvPr id="6" name="Oval 5"/>
            <p:cNvSpPr/>
            <p:nvPr/>
          </p:nvSpPr>
          <p:spPr>
            <a:xfrm>
              <a:off x="-192774" y="1587631"/>
              <a:ext cx="1587549" cy="4694853"/>
            </a:xfrm>
            <a:prstGeom prst="ellipse">
              <a:avLst/>
            </a:prstGeom>
            <a:noFill/>
            <a:ln w="25400">
              <a:solidFill>
                <a:srgbClr val="FF00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H="1" flipV="1">
              <a:off x="1394776" y="3368047"/>
              <a:ext cx="5817233" cy="328866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arrow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59965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FITS are multi-extension files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732" y="1473200"/>
            <a:ext cx="8153401" cy="1100667"/>
          </a:xfrm>
        </p:spPr>
        <p:txBody>
          <a:bodyPr/>
          <a:lstStyle/>
          <a:p>
            <a:r>
              <a:rPr lang="en-US" dirty="0" smtClean="0"/>
              <a:t>Example: This typical PACS photo level-2 file has 8 extensions (four images and four tables)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334" y="2641604"/>
            <a:ext cx="6911573" cy="33346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60733" y="2743200"/>
            <a:ext cx="10182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>
                <a:latin typeface="Franklin Gothic Book"/>
                <a:cs typeface="Franklin Gothic Book"/>
              </a:rPr>
              <a:t>FV output</a:t>
            </a:r>
            <a:endParaRPr lang="en-US" sz="1600" dirty="0">
              <a:latin typeface="Franklin Gothic Book"/>
              <a:cs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31680036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866772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all those files?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03" y="1502663"/>
            <a:ext cx="8045093" cy="671235"/>
          </a:xfrm>
        </p:spPr>
        <p:txBody>
          <a:bodyPr/>
          <a:lstStyle/>
          <a:p>
            <a:r>
              <a:rPr lang="en-US" sz="1800" dirty="0" smtClean="0"/>
              <a:t>Data Reduction Help system:</a:t>
            </a:r>
          </a:p>
          <a:p>
            <a:pPr marL="358775" lvl="1" indent="0">
              <a:buNone/>
            </a:pPr>
            <a:r>
              <a:rPr lang="en-US" sz="1700" dirty="0" smtClean="0"/>
              <a:t>http</a:t>
            </a:r>
            <a:r>
              <a:rPr lang="en-US" sz="1700" dirty="0"/>
              <a:t>://herschel.esac.esa.int/hcss-doc-12.0</a:t>
            </a:r>
            <a:r>
              <a:rPr lang="en-US" sz="1700" dirty="0" smtClean="0"/>
              <a:t>/ </a:t>
            </a:r>
          </a:p>
          <a:p>
            <a:r>
              <a:rPr lang="en-US" sz="1800" dirty="0"/>
              <a:t>P</a:t>
            </a:r>
            <a:r>
              <a:rPr lang="en-US" sz="1800" dirty="0" smtClean="0"/>
              <a:t>roduct Definition </a:t>
            </a:r>
            <a:r>
              <a:rPr lang="en-US" sz="1800" dirty="0"/>
              <a:t>D</a:t>
            </a:r>
            <a:r>
              <a:rPr lang="en-US" sz="1800" dirty="0" smtClean="0"/>
              <a:t>ocument</a:t>
            </a:r>
            <a:r>
              <a:rPr lang="en-US" sz="1800" dirty="0"/>
              <a:t>: </a:t>
            </a:r>
            <a:endParaRPr lang="en-US" sz="1800" dirty="0" smtClean="0"/>
          </a:p>
          <a:p>
            <a:pPr marL="358775" lvl="1" indent="0">
              <a:buNone/>
            </a:pPr>
            <a:r>
              <a:rPr lang="en-US" sz="1700" dirty="0" smtClean="0"/>
              <a:t>http</a:t>
            </a:r>
            <a:r>
              <a:rPr lang="en-US" sz="1700" dirty="0"/>
              <a:t>://</a:t>
            </a:r>
            <a:r>
              <a:rPr lang="en-US" sz="1700" dirty="0" err="1"/>
              <a:t>herschel.esac.esa.int</a:t>
            </a:r>
            <a:r>
              <a:rPr lang="en-US" sz="1700" dirty="0"/>
              <a:t>/hcss-doc-12.0/index.</a:t>
            </a:r>
            <a:r>
              <a:rPr lang="en-US" sz="1700" dirty="0" err="1"/>
              <a:t>jsp#pdd</a:t>
            </a:r>
            <a:r>
              <a:rPr lang="en-US" sz="1700" dirty="0"/>
              <a:t>:_start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338" y="3044918"/>
            <a:ext cx="7275379" cy="3706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839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5866772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755" y="689110"/>
            <a:ext cx="4775007" cy="715962"/>
          </a:xfrm>
        </p:spPr>
        <p:txBody>
          <a:bodyPr/>
          <a:lstStyle/>
          <a:p>
            <a:pPr algn="l"/>
            <a:r>
              <a:rPr lang="en-US" sz="2400" dirty="0" err="1" smtClean="0"/>
              <a:t>Astro</a:t>
            </a:r>
            <a:r>
              <a:rPr lang="en-US" sz="2400" dirty="0" smtClean="0"/>
              <a:t>. Obs. Templates: PACS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14743"/>
            <a:ext cx="5386781" cy="3140670"/>
          </a:xfrm>
        </p:spPr>
        <p:txBody>
          <a:bodyPr/>
          <a:lstStyle/>
          <a:p>
            <a:r>
              <a:rPr lang="en-US" sz="1800" dirty="0"/>
              <a:t>PACS </a:t>
            </a:r>
            <a:r>
              <a:rPr lang="en-US" sz="1800" dirty="0" err="1"/>
              <a:t>Phot</a:t>
            </a:r>
            <a:endParaRPr lang="en-US" sz="1800" dirty="0"/>
          </a:p>
          <a:p>
            <a:pPr lvl="1"/>
            <a:r>
              <a:rPr lang="en-US" sz="1600" dirty="0"/>
              <a:t>Point source photometry: deprecated early in the mission</a:t>
            </a:r>
          </a:p>
          <a:p>
            <a:pPr lvl="1"/>
            <a:r>
              <a:rPr lang="en-US" sz="1600" dirty="0"/>
              <a:t>Scan map photometry</a:t>
            </a:r>
          </a:p>
          <a:p>
            <a:pPr lvl="2"/>
            <a:r>
              <a:rPr lang="en-US" sz="1400" dirty="0"/>
              <a:t>For point-sources</a:t>
            </a:r>
          </a:p>
          <a:p>
            <a:pPr lvl="2"/>
            <a:r>
              <a:rPr lang="en-US" sz="1400" dirty="0"/>
              <a:t>For small and large fields</a:t>
            </a:r>
          </a:p>
          <a:p>
            <a:pPr lvl="2"/>
            <a:r>
              <a:rPr lang="en-US" sz="1400" dirty="0"/>
              <a:t>For the PACS/SPIRE parallel </a:t>
            </a:r>
            <a:r>
              <a:rPr lang="en-US" sz="1400" dirty="0" smtClean="0"/>
              <a:t>mode</a:t>
            </a:r>
          </a:p>
          <a:p>
            <a:r>
              <a:rPr lang="en-US" sz="1800" dirty="0" smtClean="0"/>
              <a:t>PACS Spec: Integral field spectrograph</a:t>
            </a:r>
          </a:p>
          <a:p>
            <a:pPr lvl="1"/>
            <a:r>
              <a:rPr lang="en-US" sz="1600" dirty="0" smtClean="0"/>
              <a:t>Line spectroscopy: Spectroscopy over narrow pre-defined wavelength ranges, </a:t>
            </a:r>
            <a:r>
              <a:rPr lang="en-US" sz="1600" b="1" dirty="0" smtClean="0"/>
              <a:t>0.35 to 1.8 </a:t>
            </a:r>
            <a:r>
              <a:rPr lang="en-US" sz="1600" b="1" dirty="0" err="1" smtClean="0"/>
              <a:t>mic</a:t>
            </a:r>
            <a:endParaRPr lang="en-US" sz="1600" b="1" dirty="0" smtClean="0"/>
          </a:p>
          <a:p>
            <a:pPr lvl="1"/>
            <a:r>
              <a:rPr lang="en-US" sz="1600" dirty="0" smtClean="0"/>
              <a:t>Range spectroscopy: Spectroscopy over arbitrary ranges</a:t>
            </a:r>
            <a:endParaRPr lang="en-US" sz="1600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595431" y="4615471"/>
            <a:ext cx="4839582" cy="71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Times New Roman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Times New Roman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Times New Roman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Times New Roman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900">
                <a:solidFill>
                  <a:srgbClr val="800000"/>
                </a:solidFill>
                <a:latin typeface="Times New Roman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900">
                <a:solidFill>
                  <a:srgbClr val="800000"/>
                </a:solidFill>
                <a:latin typeface="Times New Roman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900">
                <a:solidFill>
                  <a:srgbClr val="800000"/>
                </a:solidFill>
                <a:latin typeface="Times New Roman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900">
                <a:solidFill>
                  <a:srgbClr val="800000"/>
                </a:solidFill>
                <a:latin typeface="Times New Roman" charset="0"/>
              </a:defRPr>
            </a:lvl9pPr>
          </a:lstStyle>
          <a:p>
            <a:pPr algn="l"/>
            <a:r>
              <a:rPr lang="en-US" sz="2400" dirty="0" smtClean="0"/>
              <a:t>AOTs Parallel Mode</a:t>
            </a:r>
            <a:endParaRPr lang="en-US" sz="24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12739" y="5204202"/>
            <a:ext cx="4674736" cy="83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07975" indent="-307975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900">
                <a:solidFill>
                  <a:schemeClr val="tx1"/>
                </a:solidFill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  <a:lvl2pPr marL="666750" indent="-257175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0099"/>
                </a:solidFill>
                <a:latin typeface="+mn-lt"/>
                <a:ea typeface="ＭＳ Ｐゴシック" charset="-128"/>
              </a:defRPr>
            </a:lvl2pPr>
            <a:lvl3pPr marL="1025525" indent="-204788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6699"/>
                </a:solidFill>
                <a:latin typeface="+mn-lt"/>
                <a:ea typeface="ＭＳ Ｐゴシック" charset="-128"/>
              </a:defRPr>
            </a:lvl3pPr>
            <a:lvl4pPr marL="1436688" indent="-206375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4pPr>
            <a:lvl5pPr marL="1846263" indent="-204788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5pPr>
            <a:lvl6pPr marL="2303463" indent="-204788" algn="l" defTabSz="820738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2760663" indent="-204788" algn="l" defTabSz="820738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3217863" indent="-204788" algn="l" defTabSz="820738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3675063" indent="-204788" algn="l" defTabSz="820738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r>
              <a:rPr lang="en-US" sz="1800" dirty="0" smtClean="0"/>
              <a:t>PACS and SPIRE photometry of almost the same field at almost the same time.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7693" y="4649127"/>
            <a:ext cx="2309285" cy="19124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7529" y="753331"/>
            <a:ext cx="2600875" cy="156839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5645" y="2406252"/>
            <a:ext cx="2394183" cy="210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4736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sz="2400" dirty="0" smtClean="0"/>
              <a:t>AOTs SPIRE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625" y="1438090"/>
            <a:ext cx="5558980" cy="4572000"/>
          </a:xfrm>
        </p:spPr>
        <p:txBody>
          <a:bodyPr/>
          <a:lstStyle/>
          <a:p>
            <a:r>
              <a:rPr lang="en-US" sz="2000" dirty="0" smtClean="0"/>
              <a:t>SPIRE </a:t>
            </a:r>
            <a:r>
              <a:rPr lang="en-US" sz="2000" dirty="0" err="1" smtClean="0"/>
              <a:t>Phot</a:t>
            </a:r>
            <a:r>
              <a:rPr lang="en-US" sz="2000" dirty="0" smtClean="0"/>
              <a:t>:</a:t>
            </a:r>
          </a:p>
          <a:p>
            <a:pPr lvl="1"/>
            <a:r>
              <a:rPr lang="en-US" sz="1800" dirty="0" smtClean="0"/>
              <a:t>Large map</a:t>
            </a:r>
          </a:p>
          <a:p>
            <a:pPr lvl="1"/>
            <a:r>
              <a:rPr lang="en-US" sz="1800" dirty="0" smtClean="0"/>
              <a:t>Small map</a:t>
            </a:r>
          </a:p>
          <a:p>
            <a:pPr lvl="1"/>
            <a:r>
              <a:rPr lang="en-US" sz="1800" dirty="0" smtClean="0"/>
              <a:t>Point source: </a:t>
            </a:r>
            <a:r>
              <a:rPr lang="en-US" sz="1800" dirty="0"/>
              <a:t>deprecated early in the </a:t>
            </a:r>
            <a:r>
              <a:rPr lang="en-US" sz="1800" dirty="0" smtClean="0"/>
              <a:t>mission</a:t>
            </a:r>
          </a:p>
          <a:p>
            <a:r>
              <a:rPr lang="en-US" sz="2000" dirty="0" smtClean="0"/>
              <a:t>SPIRE Spec:</a:t>
            </a:r>
          </a:p>
          <a:p>
            <a:pPr lvl="1"/>
            <a:r>
              <a:rPr lang="en-US" sz="1800" dirty="0" smtClean="0"/>
              <a:t>Single AOT controls spatial coverage, sampling and spectral resolution. Spectral maps are possible.</a:t>
            </a:r>
            <a:endParaRPr lang="en-US" sz="1800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816485" y="3963578"/>
            <a:ext cx="7548562" cy="71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Times New Roman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Times New Roman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Times New Roman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700">
                <a:solidFill>
                  <a:srgbClr val="800000"/>
                </a:solidFill>
                <a:latin typeface="Times New Roman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900">
                <a:solidFill>
                  <a:srgbClr val="800000"/>
                </a:solidFill>
                <a:latin typeface="Times New Roman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900">
                <a:solidFill>
                  <a:srgbClr val="800000"/>
                </a:solidFill>
                <a:latin typeface="Times New Roman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900">
                <a:solidFill>
                  <a:srgbClr val="800000"/>
                </a:solidFill>
                <a:latin typeface="Times New Roman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900">
                <a:solidFill>
                  <a:srgbClr val="800000"/>
                </a:solidFill>
                <a:latin typeface="Times New Roman" charset="0"/>
              </a:defRPr>
            </a:lvl9pPr>
          </a:lstStyle>
          <a:p>
            <a:pPr algn="l"/>
            <a:r>
              <a:rPr lang="en-US" sz="2400" dirty="0" smtClean="0"/>
              <a:t>AOTs HIFI</a:t>
            </a:r>
            <a:endParaRPr lang="en-US" sz="24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55788" y="4519984"/>
            <a:ext cx="4115092" cy="4624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07975" indent="-307975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900">
                <a:solidFill>
                  <a:schemeClr val="tx1"/>
                </a:solidFill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  <a:lvl2pPr marL="666750" indent="-257175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0099"/>
                </a:solidFill>
                <a:latin typeface="+mn-lt"/>
                <a:ea typeface="ＭＳ Ｐゴシック" charset="-128"/>
              </a:defRPr>
            </a:lvl2pPr>
            <a:lvl3pPr marL="1025525" indent="-204788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6699"/>
                </a:solidFill>
                <a:latin typeface="+mn-lt"/>
                <a:ea typeface="ＭＳ Ｐゴシック" charset="-128"/>
              </a:defRPr>
            </a:lvl3pPr>
            <a:lvl4pPr marL="1436688" indent="-206375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4pPr>
            <a:lvl5pPr marL="1846263" indent="-204788" algn="l" defTabSz="820738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5pPr>
            <a:lvl6pPr marL="2303463" indent="-204788" algn="l" defTabSz="820738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2760663" indent="-204788" algn="l" defTabSz="820738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3217863" indent="-204788" algn="l" defTabSz="820738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3675063" indent="-204788" algn="l" defTabSz="820738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r>
              <a:rPr lang="en-US" sz="2000" dirty="0" smtClean="0"/>
              <a:t>Single point</a:t>
            </a:r>
          </a:p>
          <a:p>
            <a:r>
              <a:rPr lang="en-US" sz="2000" dirty="0" smtClean="0"/>
              <a:t>Mapping</a:t>
            </a:r>
          </a:p>
          <a:p>
            <a:r>
              <a:rPr lang="en-US" sz="2000" dirty="0" smtClean="0"/>
              <a:t>Spectral scan: Wide spectral regions</a:t>
            </a:r>
            <a:endParaRPr lang="en-US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3011" y="968570"/>
            <a:ext cx="1580264" cy="142056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8588" y="2453705"/>
            <a:ext cx="2290773" cy="173535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9677" y="4164842"/>
            <a:ext cx="4354417" cy="191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4823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5877534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Herschel Observing Log</a:t>
            </a:r>
            <a:endParaRPr lang="en-US" dirty="0"/>
          </a:p>
        </p:txBody>
      </p:sp>
      <p:pic>
        <p:nvPicPr>
          <p:cNvPr id="8" name="Picture 7" descr="Screen shot 2014-06-30 at 11.42.47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800" y="1351451"/>
            <a:ext cx="7402221" cy="5254896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2939193" y="3649630"/>
            <a:ext cx="1169258" cy="150023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0" y="1429470"/>
            <a:ext cx="1688434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Franklin Gothic Book"/>
                <a:cs typeface="Franklin Gothic Book"/>
              </a:rPr>
              <a:t>Double-click on Observing Log</a:t>
            </a:r>
            <a:endParaRPr lang="en-US" sz="1600" dirty="0">
              <a:latin typeface="Franklin Gothic Book"/>
              <a:cs typeface="Franklin Gothic Book"/>
            </a:endParaRPr>
          </a:p>
        </p:txBody>
      </p:sp>
      <p:cxnSp>
        <p:nvCxnSpPr>
          <p:cNvPr id="7" name="Straight Arrow Connector 6"/>
          <p:cNvCxnSpPr>
            <a:stCxn id="6" idx="2"/>
            <a:endCxn id="5" idx="2"/>
          </p:cNvCxnSpPr>
          <p:nvPr/>
        </p:nvCxnSpPr>
        <p:spPr>
          <a:xfrm>
            <a:off x="844217" y="2014246"/>
            <a:ext cx="2094976" cy="1710396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 rot="5400000">
            <a:off x="7114295" y="3935898"/>
            <a:ext cx="37129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HSC webpage: http://</a:t>
            </a:r>
            <a:r>
              <a:rPr lang="en-US" sz="1000" dirty="0" err="1"/>
              <a:t>www.cosmos.esa.int</a:t>
            </a:r>
            <a:r>
              <a:rPr lang="en-US" sz="1000" dirty="0"/>
              <a:t>/web/</a:t>
            </a:r>
            <a:r>
              <a:rPr lang="en-US" sz="1000" dirty="0" err="1"/>
              <a:t>herschel</a:t>
            </a:r>
            <a:r>
              <a:rPr lang="en-US" sz="1000" dirty="0"/>
              <a:t>/home</a:t>
            </a:r>
          </a:p>
        </p:txBody>
      </p:sp>
    </p:spTree>
    <p:extLst>
      <p:ext uri="{BB962C8B-B14F-4D97-AF65-F5344CB8AC3E}">
        <p14:creationId xmlns:p14="http://schemas.microsoft.com/office/powerpoint/2010/main" val="41711240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5866772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2963" y="570404"/>
            <a:ext cx="7548562" cy="715962"/>
          </a:xfrm>
        </p:spPr>
        <p:txBody>
          <a:bodyPr/>
          <a:lstStyle/>
          <a:p>
            <a:r>
              <a:rPr lang="en-US" dirty="0" smtClean="0"/>
              <a:t>Observing Log: good but limited…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6103" y="1336922"/>
            <a:ext cx="6609611" cy="542916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297747" y="1303499"/>
            <a:ext cx="6634231" cy="5554501"/>
          </a:xfrm>
          <a:prstGeom prst="rect">
            <a:avLst/>
          </a:prstGeom>
          <a:noFill/>
          <a:ln w="28575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2491926" y="3732594"/>
            <a:ext cx="1169258" cy="150023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08621" y="3042134"/>
            <a:ext cx="1688434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Franklin Gothic Book"/>
                <a:cs typeface="Franklin Gothic Book"/>
              </a:rPr>
              <a:t>Searches by science category!</a:t>
            </a:r>
            <a:endParaRPr lang="en-US" sz="1600" dirty="0">
              <a:latin typeface="Franklin Gothic Book"/>
              <a:cs typeface="Franklin Gothic Book"/>
            </a:endParaRPr>
          </a:p>
        </p:txBody>
      </p:sp>
      <p:cxnSp>
        <p:nvCxnSpPr>
          <p:cNvPr id="8" name="Straight Arrow Connector 7"/>
          <p:cNvCxnSpPr>
            <a:endCxn id="6" idx="2"/>
          </p:cNvCxnSpPr>
          <p:nvPr/>
        </p:nvCxnSpPr>
        <p:spPr>
          <a:xfrm>
            <a:off x="1451467" y="3675532"/>
            <a:ext cx="1040459" cy="132074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0" y="1973695"/>
            <a:ext cx="128756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Franklin Gothic Book"/>
                <a:cs typeface="Franklin Gothic Book"/>
              </a:rPr>
              <a:t>No name resolution</a:t>
            </a:r>
            <a:endParaRPr lang="en-US" sz="1600" dirty="0">
              <a:latin typeface="Franklin Gothic Book"/>
              <a:cs typeface="Franklin Gothic Book"/>
            </a:endParaRPr>
          </a:p>
        </p:txBody>
      </p:sp>
      <p:sp>
        <p:nvSpPr>
          <p:cNvPr id="10" name="Oval 9"/>
          <p:cNvSpPr/>
          <p:nvPr/>
        </p:nvSpPr>
        <p:spPr>
          <a:xfrm>
            <a:off x="2259230" y="2549446"/>
            <a:ext cx="1169258" cy="150023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Arrow Connector 10"/>
          <p:cNvCxnSpPr>
            <a:endCxn id="10" idx="2"/>
          </p:cNvCxnSpPr>
          <p:nvPr/>
        </p:nvCxnSpPr>
        <p:spPr>
          <a:xfrm>
            <a:off x="1218771" y="2492384"/>
            <a:ext cx="1040459" cy="132074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 rot="16200000">
            <a:off x="72921" y="4728060"/>
            <a:ext cx="398288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herschel.esac.esa.int</a:t>
            </a:r>
            <a:r>
              <a:rPr lang="en-US" dirty="0"/>
              <a:t>/</a:t>
            </a:r>
            <a:r>
              <a:rPr lang="en-US" dirty="0" err="1"/>
              <a:t>logrepgen</a:t>
            </a:r>
            <a:r>
              <a:rPr lang="en-US" dirty="0"/>
              <a:t>/</a:t>
            </a:r>
            <a:r>
              <a:rPr lang="en-US" dirty="0" err="1"/>
              <a:t>observationlist.do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1520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9" grpId="0"/>
      <p:bldP spid="10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2963" y="851990"/>
            <a:ext cx="7548562" cy="715962"/>
          </a:xfrm>
        </p:spPr>
        <p:txBody>
          <a:bodyPr/>
          <a:lstStyle/>
          <a:p>
            <a:r>
              <a:rPr lang="en-US" dirty="0" smtClean="0"/>
              <a:t>HSPOT: The observation planning tool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2042"/>
            <a:ext cx="8229600" cy="4572000"/>
          </a:xfrm>
        </p:spPr>
        <p:txBody>
          <a:bodyPr/>
          <a:lstStyle/>
          <a:p>
            <a:r>
              <a:rPr lang="en-US" dirty="0" smtClean="0"/>
              <a:t>Originally used to prepare observations to be sent to Herschel</a:t>
            </a:r>
          </a:p>
          <a:p>
            <a:r>
              <a:rPr lang="en-US" dirty="0" smtClean="0"/>
              <a:t>Good learning tool to understand Herschel observations. Very valuable </a:t>
            </a:r>
            <a:r>
              <a:rPr lang="en-US" dirty="0"/>
              <a:t>to understand </a:t>
            </a:r>
            <a:r>
              <a:rPr lang="en-US" dirty="0" smtClean="0"/>
              <a:t>HIFI in particular</a:t>
            </a:r>
          </a:p>
          <a:p>
            <a:r>
              <a:rPr lang="en-US" dirty="0" smtClean="0"/>
              <a:t>You can learn what the AOR parameters mean</a:t>
            </a:r>
          </a:p>
          <a:p>
            <a:r>
              <a:rPr lang="en-US" dirty="0" smtClean="0"/>
              <a:t>Get </a:t>
            </a:r>
            <a:r>
              <a:rPr lang="en-US" dirty="0"/>
              <a:t>it from ftp://</a:t>
            </a:r>
            <a:r>
              <a:rPr lang="en-US" dirty="0" err="1"/>
              <a:t>ftp.sciops.esa.int</a:t>
            </a:r>
            <a:r>
              <a:rPr lang="en-US" dirty="0"/>
              <a:t>/pub/</a:t>
            </a:r>
            <a:r>
              <a:rPr lang="en-US" dirty="0" err="1"/>
              <a:t>hspot</a:t>
            </a:r>
            <a:r>
              <a:rPr lang="en-US" dirty="0"/>
              <a:t>/</a:t>
            </a:r>
            <a:r>
              <a:rPr lang="en-US" dirty="0" err="1"/>
              <a:t>HSpot_download.html</a:t>
            </a: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1701799" y="6316134"/>
            <a:ext cx="1313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Liaison Activities</a:t>
            </a:r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5866772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hspot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38968" y="1409195"/>
            <a:ext cx="6299200" cy="500380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HSPOT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8064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2963" y="762088"/>
            <a:ext cx="7548562" cy="715962"/>
          </a:xfrm>
        </p:spPr>
        <p:txBody>
          <a:bodyPr/>
          <a:lstStyle/>
          <a:p>
            <a:r>
              <a:rPr lang="en-US" sz="3200" dirty="0" smtClean="0"/>
              <a:t>The </a:t>
            </a:r>
            <a:r>
              <a:rPr lang="en-US" sz="2800" dirty="0" smtClean="0"/>
              <a:t>Herschel</a:t>
            </a:r>
            <a:r>
              <a:rPr lang="en-US" sz="3200" dirty="0" smtClean="0"/>
              <a:t> Interactive Processing Environment (HIPE)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13940"/>
            <a:ext cx="8229600" cy="4572000"/>
          </a:xfrm>
        </p:spPr>
        <p:txBody>
          <a:bodyPr/>
          <a:lstStyle/>
          <a:p>
            <a:r>
              <a:rPr lang="en-US" dirty="0" smtClean="0"/>
              <a:t>HIPE is the software used to re-process data, but it also has strong display and analysis capabilities geared to Herschel. </a:t>
            </a:r>
          </a:p>
          <a:p>
            <a:r>
              <a:rPr lang="en-US" dirty="0" smtClean="0"/>
              <a:t>It allows scripts and GUI work.</a:t>
            </a:r>
          </a:p>
          <a:p>
            <a:r>
              <a:rPr lang="en-US" dirty="0" smtClean="0"/>
              <a:t>HIPE does many, many things in many different ways, and it can be a little bit overwhelming.</a:t>
            </a:r>
          </a:p>
          <a:p>
            <a:r>
              <a:rPr lang="en-US" dirty="0"/>
              <a:t>Available from http://</a:t>
            </a:r>
            <a:r>
              <a:rPr lang="en-US" dirty="0" err="1"/>
              <a:t>www.cosmos.esa.int</a:t>
            </a:r>
            <a:r>
              <a:rPr lang="en-US" dirty="0"/>
              <a:t>/web/</a:t>
            </a:r>
            <a:r>
              <a:rPr lang="en-US" dirty="0" err="1"/>
              <a:t>herschel</a:t>
            </a:r>
            <a:r>
              <a:rPr lang="en-US" dirty="0"/>
              <a:t>/</a:t>
            </a:r>
            <a:r>
              <a:rPr lang="en-US" dirty="0" err="1"/>
              <a:t>hipe</a:t>
            </a:r>
            <a:r>
              <a:rPr lang="en-US" dirty="0"/>
              <a:t>-download</a:t>
            </a:r>
          </a:p>
        </p:txBody>
      </p:sp>
    </p:spTree>
    <p:extLst>
      <p:ext uri="{BB962C8B-B14F-4D97-AF65-F5344CB8AC3E}">
        <p14:creationId xmlns:p14="http://schemas.microsoft.com/office/powerpoint/2010/main" val="16679451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" y="0"/>
            <a:ext cx="89968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3035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5866772"/>
            <a:ext cx="9144000" cy="92125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hipe_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6829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story so far…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3095"/>
            <a:ext cx="8229600" cy="4572000"/>
          </a:xfrm>
        </p:spPr>
        <p:txBody>
          <a:bodyPr/>
          <a:lstStyle/>
          <a:p>
            <a:r>
              <a:rPr lang="en-US" sz="2400" dirty="0" smtClean="0"/>
              <a:t>Data can be downloaded from HUI using</a:t>
            </a:r>
          </a:p>
          <a:p>
            <a:pPr lvl="1"/>
            <a:r>
              <a:rPr lang="en-US" sz="2000" dirty="0"/>
              <a:t>“Retrieve Data” -&gt; </a:t>
            </a:r>
            <a:r>
              <a:rPr lang="en-US" sz="2000" dirty="0" err="1"/>
              <a:t>Tarball</a:t>
            </a:r>
            <a:r>
              <a:rPr lang="en-US" sz="2000" dirty="0"/>
              <a:t>. Big. Use to retrieve fragments of observation context only.</a:t>
            </a:r>
          </a:p>
          <a:p>
            <a:pPr lvl="1"/>
            <a:r>
              <a:rPr lang="en-US" sz="2000" dirty="0" smtClean="0"/>
              <a:t>“</a:t>
            </a:r>
            <a:r>
              <a:rPr lang="en-US" sz="2000" dirty="0"/>
              <a:t>Send to External Application” -&gt; send to HIPE (reference pointers only aka ‘lazy loading’). Good </a:t>
            </a:r>
            <a:r>
              <a:rPr lang="en-US" sz="2000" dirty="0" smtClean="0"/>
              <a:t>for inspection and reduction. </a:t>
            </a:r>
            <a:endParaRPr lang="en-US" sz="2000" dirty="0" smtClean="0"/>
          </a:p>
          <a:p>
            <a:pPr lvl="1"/>
            <a:r>
              <a:rPr lang="en-US" sz="2000" dirty="0" smtClean="0"/>
              <a:t>Directly from HIPE: </a:t>
            </a:r>
            <a:r>
              <a:rPr lang="en-US" sz="2000" dirty="0" err="1" smtClean="0"/>
              <a:t>Var</a:t>
            </a:r>
            <a:r>
              <a:rPr lang="en-US" sz="2000" dirty="0" smtClean="0"/>
              <a:t>=</a:t>
            </a:r>
            <a:r>
              <a:rPr lang="en-US" sz="2000" dirty="0" err="1"/>
              <a:t>getObservation</a:t>
            </a:r>
            <a:r>
              <a:rPr lang="en-US" sz="2000" dirty="0" smtClean="0"/>
              <a:t>(</a:t>
            </a:r>
            <a:r>
              <a:rPr lang="en-US" sz="2000" dirty="0" err="1" smtClean="0"/>
              <a:t>obsid,</a:t>
            </a:r>
            <a:r>
              <a:rPr lang="en-US" sz="2000" dirty="0" err="1"/>
              <a:t>useHsa</a:t>
            </a:r>
            <a:r>
              <a:rPr lang="en-US" sz="2000" dirty="0"/>
              <a:t>=True)</a:t>
            </a:r>
            <a:endParaRPr lang="en-US" sz="2000" dirty="0"/>
          </a:p>
          <a:p>
            <a:r>
              <a:rPr lang="en-US" sz="2400" dirty="0" smtClean="0"/>
              <a:t>Data can also be downloaded from IRSA</a:t>
            </a:r>
          </a:p>
          <a:p>
            <a:r>
              <a:rPr lang="en-US" sz="2400" dirty="0" smtClean="0"/>
              <a:t>To understand what the observer was thinking, load the program in HSPOT</a:t>
            </a:r>
          </a:p>
          <a:p>
            <a:r>
              <a:rPr lang="en-US" sz="2400" dirty="0" smtClean="0"/>
              <a:t>A list of all observations is available from the Observing Log.</a:t>
            </a:r>
          </a:p>
          <a:p>
            <a:r>
              <a:rPr lang="en-US" sz="2400" dirty="0" smtClean="0"/>
              <a:t>A list of publications can be obtained from the Publications Tool</a:t>
            </a:r>
          </a:p>
        </p:txBody>
      </p:sp>
    </p:spTree>
    <p:extLst>
      <p:ext uri="{BB962C8B-B14F-4D97-AF65-F5344CB8AC3E}">
        <p14:creationId xmlns:p14="http://schemas.microsoft.com/office/powerpoint/2010/main" val="16861253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Herschel portal at IRSA</a:t>
            </a:r>
            <a:endParaRPr lang="en-US" dirty="0"/>
          </a:p>
        </p:txBody>
      </p:sp>
      <p:pic>
        <p:nvPicPr>
          <p:cNvPr id="6" name="IRSA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429191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6251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NHSC can do for you: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2728"/>
            <a:ext cx="8229600" cy="4572000"/>
          </a:xfrm>
        </p:spPr>
        <p:txBody>
          <a:bodyPr/>
          <a:lstStyle/>
          <a:p>
            <a:r>
              <a:rPr lang="en-US" dirty="0" smtClean="0"/>
              <a:t>We organize webinars such as this. We also organize in-person workshops</a:t>
            </a:r>
          </a:p>
          <a:p>
            <a:r>
              <a:rPr lang="en-US" dirty="0" smtClean="0"/>
              <a:t> We will provide technical support on instruments, data reduction, documentation, via </a:t>
            </a:r>
            <a:r>
              <a:rPr lang="en-US" dirty="0"/>
              <a:t>the helpdesk: </a:t>
            </a:r>
            <a:r>
              <a:rPr lang="en-US" dirty="0">
                <a:hlinkClick r:id="rId2"/>
              </a:rPr>
              <a:t>http://nhsc.ipac.caltech.edu/helpdesk/</a:t>
            </a:r>
            <a:r>
              <a:rPr lang="en-US" dirty="0" smtClean="0">
                <a:hlinkClick r:id="rId2"/>
              </a:rPr>
              <a:t>index.php</a:t>
            </a:r>
            <a:endParaRPr lang="en-US" dirty="0" smtClean="0"/>
          </a:p>
          <a:p>
            <a:r>
              <a:rPr lang="en-US" dirty="0" smtClean="0"/>
              <a:t>We can host members of your team in Pasadena, for intensive data reduction sessions</a:t>
            </a:r>
          </a:p>
          <a:p>
            <a:r>
              <a:rPr lang="en-US" dirty="0" smtClean="0"/>
              <a:t>We produce a </a:t>
            </a:r>
            <a:r>
              <a:rPr lang="en-US" dirty="0"/>
              <a:t>monthly newsletter: </a:t>
            </a:r>
            <a:r>
              <a:rPr lang="en-US" dirty="0">
                <a:hlinkClick r:id="rId3"/>
              </a:rPr>
              <a:t>http://www.herschel.caltech.edu/</a:t>
            </a:r>
            <a:r>
              <a:rPr lang="en-US" dirty="0" smtClean="0">
                <a:hlinkClick r:id="rId3"/>
              </a:rPr>
              <a:t>newsletters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4867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2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5217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45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7151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7296298"/>
              </p:ext>
            </p:extLst>
          </p:nvPr>
        </p:nvGraphicFramePr>
        <p:xfrm>
          <a:off x="0" y="1245606"/>
          <a:ext cx="9144000" cy="3822493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458063"/>
                <a:gridCol w="761260"/>
                <a:gridCol w="817949"/>
                <a:gridCol w="4106728"/>
              </a:tblGrid>
              <a:tr h="657200">
                <a:tc>
                  <a:txBody>
                    <a:bodyPr/>
                    <a:lstStyle/>
                    <a:p>
                      <a:r>
                        <a:rPr lang="en-US" dirty="0" smtClean="0"/>
                        <a:t>NHSC</a:t>
                      </a:r>
                      <a:r>
                        <a:rPr lang="en-US" baseline="0" dirty="0" smtClean="0"/>
                        <a:t> Resources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New User?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Expert User?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Comments</a:t>
                      </a:r>
                      <a:endParaRPr lang="en-US" dirty="0"/>
                    </a:p>
                  </a:txBody>
                  <a:tcPr/>
                </a:tc>
              </a:tr>
              <a:tr h="427001">
                <a:tc>
                  <a:txBody>
                    <a:bodyPr/>
                    <a:lstStyle/>
                    <a:p>
                      <a:r>
                        <a:rPr lang="en-US" dirty="0" smtClean="0"/>
                        <a:t>NHSC Helpdesk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nhsc.ipac.caltech.edu</a:t>
                      </a:r>
                      <a:r>
                        <a:rPr lang="en-US" dirty="0" smtClean="0"/>
                        <a:t>/helpdesk</a:t>
                      </a:r>
                      <a:endParaRPr lang="en-US" dirty="0"/>
                    </a:p>
                  </a:txBody>
                  <a:tcPr/>
                </a:tc>
              </a:tr>
              <a:tr h="437364">
                <a:tc>
                  <a:txBody>
                    <a:bodyPr/>
                    <a:lstStyle/>
                    <a:p>
                      <a:r>
                        <a:rPr lang="en-US" dirty="0" smtClean="0"/>
                        <a:t>NHSC Wiki</a:t>
                      </a:r>
                      <a:r>
                        <a:rPr lang="en-US" baseline="0" dirty="0" smtClean="0"/>
                        <a:t> pages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nhscsci.ipac.caltech.edu</a:t>
                      </a:r>
                      <a:endParaRPr lang="en-US" dirty="0"/>
                    </a:p>
                  </a:txBody>
                  <a:tcPr/>
                </a:tc>
              </a:tr>
              <a:tr h="412132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NHSc</a:t>
                      </a:r>
                      <a:r>
                        <a:rPr lang="en-US" dirty="0" smtClean="0"/>
                        <a:t> Newsletter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www.herschel.caltech.edu</a:t>
                      </a:r>
                      <a:r>
                        <a:rPr lang="en-US" dirty="0" smtClean="0"/>
                        <a:t>/newsletters</a:t>
                      </a:r>
                    </a:p>
                  </a:txBody>
                  <a:tcPr/>
                </a:tc>
              </a:tr>
              <a:tr h="361667">
                <a:tc>
                  <a:txBody>
                    <a:bodyPr/>
                    <a:lstStyle/>
                    <a:p>
                      <a:r>
                        <a:rPr lang="en-US" dirty="0" smtClean="0"/>
                        <a:t>Webinars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On-line topical discussion groups</a:t>
                      </a:r>
                      <a:endParaRPr lang="en-US" dirty="0"/>
                    </a:p>
                  </a:txBody>
                  <a:tcPr/>
                </a:tc>
              </a:tr>
              <a:tr h="380759">
                <a:tc>
                  <a:txBody>
                    <a:bodyPr/>
                    <a:lstStyle/>
                    <a:p>
                      <a:r>
                        <a:rPr lang="en-US" dirty="0" smtClean="0"/>
                        <a:t>Online</a:t>
                      </a:r>
                      <a:r>
                        <a:rPr lang="en-US" baseline="0" dirty="0" smtClean="0"/>
                        <a:t> videos and tutorial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Step by step guides</a:t>
                      </a:r>
                      <a:endParaRPr lang="en-US" dirty="0"/>
                    </a:p>
                  </a:txBody>
                  <a:tcPr/>
                </a:tc>
              </a:tr>
              <a:tr h="380759">
                <a:tc>
                  <a:txBody>
                    <a:bodyPr/>
                    <a:lstStyle/>
                    <a:p>
                      <a:r>
                        <a:rPr lang="en-US" dirty="0" smtClean="0"/>
                        <a:t>Introductory Workshops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Best for new users</a:t>
                      </a:r>
                      <a:endParaRPr lang="en-US" dirty="0"/>
                    </a:p>
                  </a:txBody>
                  <a:tcPr/>
                </a:tc>
              </a:tr>
              <a:tr h="380759">
                <a:tc>
                  <a:txBody>
                    <a:bodyPr/>
                    <a:lstStyle/>
                    <a:p>
                      <a:r>
                        <a:rPr lang="en-US" dirty="0" smtClean="0"/>
                        <a:t>NHSC in-person</a:t>
                      </a:r>
                      <a:r>
                        <a:rPr lang="en-US" baseline="0" dirty="0" smtClean="0"/>
                        <a:t> visits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Subject to staff availability</a:t>
                      </a:r>
                      <a:endParaRPr lang="en-US" dirty="0"/>
                    </a:p>
                  </a:txBody>
                  <a:tcPr/>
                </a:tc>
              </a:tr>
              <a:tr h="380759">
                <a:tc>
                  <a:txBody>
                    <a:bodyPr/>
                    <a:lstStyle/>
                    <a:p>
                      <a:r>
                        <a:rPr lang="en-US" dirty="0" smtClean="0"/>
                        <a:t>Remote access computers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Requested</a:t>
                      </a:r>
                      <a:r>
                        <a:rPr lang="en-US" baseline="0" dirty="0" smtClean="0"/>
                        <a:t> via the helpdesk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57676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Webinar series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43746"/>
            <a:ext cx="8229600" cy="4572000"/>
          </a:xfrm>
        </p:spPr>
        <p:txBody>
          <a:bodyPr/>
          <a:lstStyle/>
          <a:p>
            <a:r>
              <a:rPr lang="en-US" sz="2000" b="1" dirty="0">
                <a:solidFill>
                  <a:srgbClr val="FF0000"/>
                </a:solidFill>
              </a:rPr>
              <a:t>Monday, July 14th, 10:00–12:00 PDT: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An introduction to the Herschel Space Observatory and its Archive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Tuesday, July 15th, 10:00–12:00 PDT</a:t>
            </a:r>
            <a:r>
              <a:rPr lang="en-US" sz="2000" b="1" dirty="0"/>
              <a:t>:</a:t>
            </a:r>
            <a:r>
              <a:rPr lang="en-US" sz="2000" dirty="0"/>
              <a:t> An introduction to photometry with SPIRE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Wednesday, July 16th, 10:00–12:00 PDT: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An introduction to photometry and spectroscopy with PACS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Thursday, </a:t>
            </a:r>
            <a:r>
              <a:rPr lang="en-US" sz="2000" b="1">
                <a:solidFill>
                  <a:srgbClr val="FF0000"/>
                </a:solidFill>
              </a:rPr>
              <a:t>July </a:t>
            </a:r>
            <a:r>
              <a:rPr lang="en-US" sz="2000" b="1" smtClean="0">
                <a:solidFill>
                  <a:srgbClr val="FF0000"/>
                </a:solidFill>
              </a:rPr>
              <a:t>24th</a:t>
            </a:r>
            <a:r>
              <a:rPr lang="en-US" sz="2000" b="1" dirty="0">
                <a:solidFill>
                  <a:srgbClr val="FF0000"/>
                </a:solidFill>
              </a:rPr>
              <a:t>, 10:00–12:00 PDT:</a:t>
            </a:r>
            <a:r>
              <a:rPr lang="en-US" sz="2000" dirty="0"/>
              <a:t> An introduction to spectroscopy with HIFI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Wednesday, August 13th, 10:00–12:00 PDT: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An introduction to spectroscopy with SPIRE </a:t>
            </a:r>
            <a:endParaRPr lang="en-US" sz="2000" dirty="0" smtClean="0"/>
          </a:p>
          <a:p>
            <a:r>
              <a:rPr lang="en-US" sz="2000" dirty="0"/>
              <a:t>See https://</a:t>
            </a:r>
            <a:r>
              <a:rPr lang="en-US" sz="2000" dirty="0" err="1"/>
              <a:t>nhscsci.ipac.caltech.edu</a:t>
            </a:r>
            <a:r>
              <a:rPr lang="en-US" sz="2000" dirty="0"/>
              <a:t>/</a:t>
            </a:r>
            <a:r>
              <a:rPr lang="en-US" sz="2000" dirty="0" err="1"/>
              <a:t>sc</a:t>
            </a:r>
            <a:r>
              <a:rPr lang="en-US" sz="2000" dirty="0"/>
              <a:t>/</a:t>
            </a:r>
            <a:r>
              <a:rPr lang="en-US" sz="2000" dirty="0" err="1"/>
              <a:t>index.php</a:t>
            </a:r>
            <a:r>
              <a:rPr lang="en-US" sz="2000" dirty="0"/>
              <a:t>/Workshops/</a:t>
            </a:r>
            <a:r>
              <a:rPr lang="en-US" sz="2000" dirty="0" err="1"/>
              <a:t>HomePage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35236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Resources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4474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 more!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608589"/>
          </a:xfrm>
        </p:spPr>
        <p:txBody>
          <a:bodyPr/>
          <a:lstStyle/>
          <a:p>
            <a:r>
              <a:rPr lang="en-US" dirty="0" smtClean="0"/>
              <a:t>Lots of videos in </a:t>
            </a:r>
            <a:r>
              <a:rPr lang="en-US" dirty="0" err="1" smtClean="0"/>
              <a:t>youtube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65" y="2044893"/>
            <a:ext cx="8136287" cy="476692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173182" y="2782455"/>
            <a:ext cx="1846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1166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Instrument Manuals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8530"/>
            <a:ext cx="8229600" cy="4278956"/>
          </a:xfrm>
        </p:spPr>
        <p:txBody>
          <a:bodyPr/>
          <a:lstStyle/>
          <a:p>
            <a:r>
              <a:rPr lang="en-US" sz="2000" dirty="0" smtClean="0"/>
              <a:t>All about Herschel: http</a:t>
            </a:r>
            <a:r>
              <a:rPr lang="en-US" sz="2000" dirty="0"/>
              <a:t>://</a:t>
            </a:r>
            <a:r>
              <a:rPr lang="en-US" sz="2000" dirty="0" err="1"/>
              <a:t>herschel.esac.esa.int</a:t>
            </a:r>
            <a:r>
              <a:rPr lang="en-US" sz="2000" dirty="0"/>
              <a:t>/</a:t>
            </a:r>
            <a:r>
              <a:rPr lang="en-US" sz="2000" dirty="0" err="1"/>
              <a:t>twiki</a:t>
            </a:r>
            <a:r>
              <a:rPr lang="en-US" sz="2000" dirty="0"/>
              <a:t>/bin/view/Public/</a:t>
            </a:r>
            <a:r>
              <a:rPr lang="en-US" sz="2000" dirty="0" err="1"/>
              <a:t>SpacecraftObservatoryWeb?template</a:t>
            </a:r>
            <a:r>
              <a:rPr lang="en-US" sz="2000" dirty="0"/>
              <a:t>=</a:t>
            </a:r>
            <a:r>
              <a:rPr lang="en-US" sz="2000" dirty="0" err="1"/>
              <a:t>viewprint</a:t>
            </a:r>
            <a:endParaRPr lang="en-US" sz="2000" dirty="0" smtClean="0"/>
          </a:p>
          <a:p>
            <a:r>
              <a:rPr lang="en-US" sz="2000" dirty="0" smtClean="0"/>
              <a:t>All </a:t>
            </a:r>
            <a:r>
              <a:rPr lang="en-US" sz="2000" dirty="0"/>
              <a:t>about PACS: </a:t>
            </a:r>
            <a:r>
              <a:rPr lang="en-US" sz="2000" dirty="0">
                <a:hlinkClick r:id="rId2"/>
              </a:rPr>
              <a:t>http://herschel.esac.esa.int/twiki/bin/view/Public/PacsCalibrationWeb?template=</a:t>
            </a:r>
            <a:r>
              <a:rPr lang="en-US" sz="2000" dirty="0" smtClean="0">
                <a:hlinkClick r:id="rId2"/>
              </a:rPr>
              <a:t>viewprint</a:t>
            </a:r>
            <a:endParaRPr lang="en-US" sz="2000" dirty="0" smtClean="0"/>
          </a:p>
          <a:p>
            <a:r>
              <a:rPr lang="en-US" sz="2000" dirty="0" smtClean="0"/>
              <a:t>All about </a:t>
            </a:r>
            <a:r>
              <a:rPr lang="en-US" sz="2000" dirty="0"/>
              <a:t>SPIRE: </a:t>
            </a:r>
            <a:r>
              <a:rPr lang="en-US" sz="2000" dirty="0" smtClean="0">
                <a:hlinkClick r:id="rId3"/>
              </a:rPr>
              <a:t>http</a:t>
            </a:r>
            <a:r>
              <a:rPr lang="en-US" sz="2000" dirty="0">
                <a:hlinkClick r:id="rId3"/>
              </a:rPr>
              <a:t>://herschel.esac.esa.int/twiki/bin/view/Public/SpireCalibrationWeb?template=</a:t>
            </a:r>
            <a:r>
              <a:rPr lang="en-US" sz="2000" dirty="0" smtClean="0">
                <a:hlinkClick r:id="rId3"/>
              </a:rPr>
              <a:t>viewprint</a:t>
            </a:r>
            <a:endParaRPr lang="en-US" sz="2000" dirty="0" smtClean="0"/>
          </a:p>
          <a:p>
            <a:r>
              <a:rPr lang="en-US" sz="2000" dirty="0" smtClean="0"/>
              <a:t>All about Parallel mode: http</a:t>
            </a:r>
            <a:r>
              <a:rPr lang="en-US" sz="2000" dirty="0"/>
              <a:t>://</a:t>
            </a:r>
            <a:r>
              <a:rPr lang="en-US" sz="2000" dirty="0" err="1"/>
              <a:t>herschel.esac.esa.int</a:t>
            </a:r>
            <a:r>
              <a:rPr lang="en-US" sz="2000" dirty="0"/>
              <a:t>/Docs/PMODE/html/</a:t>
            </a:r>
            <a:r>
              <a:rPr lang="en-US" sz="2000" dirty="0" err="1"/>
              <a:t>parallel_om.html</a:t>
            </a:r>
            <a:endParaRPr lang="en-US" sz="2000" dirty="0" smtClean="0"/>
          </a:p>
          <a:p>
            <a:r>
              <a:rPr lang="en-US" sz="2000" dirty="0" smtClean="0"/>
              <a:t>All </a:t>
            </a:r>
            <a:r>
              <a:rPr lang="en-US" sz="2000" dirty="0"/>
              <a:t>about HIFI</a:t>
            </a:r>
            <a:r>
              <a:rPr lang="en-US" sz="2000" dirty="0" smtClean="0"/>
              <a:t>: </a:t>
            </a:r>
            <a:r>
              <a:rPr lang="en-US" sz="2000" dirty="0" smtClean="0">
                <a:hlinkClick r:id="rId4"/>
              </a:rPr>
              <a:t>http</a:t>
            </a:r>
            <a:r>
              <a:rPr lang="en-US" sz="2000" dirty="0">
                <a:hlinkClick r:id="rId4"/>
              </a:rPr>
              <a:t>://herschel.esac.esa.int/twiki/bin/view/Public/HifiCalibrationWeb?template=</a:t>
            </a:r>
            <a:r>
              <a:rPr lang="en-US" sz="2000" dirty="0" smtClean="0">
                <a:hlinkClick r:id="rId4"/>
              </a:rPr>
              <a:t>viewprint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6880793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Manuals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All about </a:t>
            </a:r>
            <a:r>
              <a:rPr lang="en-US" sz="3200" dirty="0" smtClean="0"/>
              <a:t>HIPE, PACS, SPIRE, HIFI data reduction guides</a:t>
            </a:r>
            <a:r>
              <a:rPr lang="en-US" sz="3200" dirty="0"/>
              <a:t>: </a:t>
            </a:r>
            <a:r>
              <a:rPr lang="en-US" sz="3200" dirty="0">
                <a:hlinkClick r:id="rId2"/>
              </a:rPr>
              <a:t>http://www.cosmos.esa.int/web/herschel/data-processing-</a:t>
            </a:r>
            <a:r>
              <a:rPr lang="en-US" sz="3200" dirty="0" smtClean="0">
                <a:hlinkClick r:id="rId2"/>
              </a:rPr>
              <a:t>overview</a:t>
            </a:r>
            <a:endParaRPr lang="en-US" sz="3200" dirty="0" smtClean="0"/>
          </a:p>
          <a:p>
            <a:r>
              <a:rPr lang="en-US" sz="3200" dirty="0"/>
              <a:t>Scripting help: http://</a:t>
            </a:r>
            <a:r>
              <a:rPr lang="en-US" sz="3200" dirty="0" err="1"/>
              <a:t>herschel.esac.esa.int</a:t>
            </a:r>
            <a:r>
              <a:rPr lang="en-US" sz="3200" dirty="0"/>
              <a:t>/hcss-doc-12.0/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0940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NUP3">
  <a:themeElements>
    <a:clrScheme name="2009-LRR-NUP2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2009-LRR-NUP2">
      <a:majorFont>
        <a:latin typeface="Times New Roman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009-LRR-NUP2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9-LRR-NUP2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9-LRR-NUP2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9-LRR-NUP2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9-LRR-NUP2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9-LRR-NUP2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9-LRR-NUP2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NUP3.potx</Template>
  <TotalTime>11119</TotalTime>
  <Words>2397</Words>
  <Application>Microsoft Macintosh PowerPoint</Application>
  <PresentationFormat>On-screen Show (4:3)</PresentationFormat>
  <Paragraphs>268</Paragraphs>
  <Slides>61</Slides>
  <Notes>6</Notes>
  <HiddenSlides>0</HiddenSlides>
  <MMClips>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2" baseType="lpstr">
      <vt:lpstr>NUP3</vt:lpstr>
      <vt:lpstr>Webinar series</vt:lpstr>
      <vt:lpstr>An introduction to the  Herschel Space Observatory</vt:lpstr>
      <vt:lpstr>This webinar</vt:lpstr>
      <vt:lpstr>Webinar series</vt:lpstr>
      <vt:lpstr>The Herschel Space Observatory</vt:lpstr>
      <vt:lpstr>NHSC / HSC and all that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Photometric performance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Program Calls (5/2009 – 4/2013)</vt:lpstr>
      <vt:lpstr>Approved Programs</vt:lpstr>
      <vt:lpstr>Looking at the Archive</vt:lpstr>
      <vt:lpstr>The Archive</vt:lpstr>
      <vt:lpstr>Key Programs</vt:lpstr>
      <vt:lpstr>PowerPoint Presentation</vt:lpstr>
      <vt:lpstr>There are counterparts to Spitzer Legacy programs</vt:lpstr>
      <vt:lpstr>Some user provided data products are already available</vt:lpstr>
      <vt:lpstr>What’s in the archive…</vt:lpstr>
      <vt:lpstr>I will tell you about…</vt:lpstr>
      <vt:lpstr>How to know if you have been scooped?</vt:lpstr>
      <vt:lpstr>Publications list</vt:lpstr>
      <vt:lpstr>Some lingo </vt:lpstr>
      <vt:lpstr>Using the Herschel Archive User Interface – HUI</vt:lpstr>
      <vt:lpstr>PowerPoint Presentation</vt:lpstr>
      <vt:lpstr>Things that will be possible within 6 months</vt:lpstr>
      <vt:lpstr>More Lingo…</vt:lpstr>
      <vt:lpstr>More lingo…Levels</vt:lpstr>
      <vt:lpstr>Data are downloaded in standard FITS files</vt:lpstr>
      <vt:lpstr>The FITS are multi-extension files</vt:lpstr>
      <vt:lpstr>What are all those files?</vt:lpstr>
      <vt:lpstr>Astro. Obs. Templates: PACS</vt:lpstr>
      <vt:lpstr>AOTs SPIRE</vt:lpstr>
      <vt:lpstr>The Herschel Observing Log</vt:lpstr>
      <vt:lpstr>Observing Log: good but limited…</vt:lpstr>
      <vt:lpstr>HSPOT: The observation planning tool</vt:lpstr>
      <vt:lpstr>HSPOT</vt:lpstr>
      <vt:lpstr>The Herschel Interactive Processing Environment (HIPE)</vt:lpstr>
      <vt:lpstr>PowerPoint Presentation</vt:lpstr>
      <vt:lpstr>PowerPoint Presentation</vt:lpstr>
      <vt:lpstr>The story so far…</vt:lpstr>
      <vt:lpstr>The Herschel portal at IRSA</vt:lpstr>
      <vt:lpstr>What NHSC can do for you:</vt:lpstr>
      <vt:lpstr>PowerPoint Presentation</vt:lpstr>
      <vt:lpstr>PowerPoint Presentation</vt:lpstr>
      <vt:lpstr>PowerPoint Presentation</vt:lpstr>
      <vt:lpstr>Webinar series</vt:lpstr>
      <vt:lpstr>Web Resources</vt:lpstr>
      <vt:lpstr>Learn more!</vt:lpstr>
      <vt:lpstr>Instrument Manuals</vt:lpstr>
      <vt:lpstr>Data Manuals</vt:lpstr>
    </vt:vector>
  </TitlesOfParts>
  <Company>IPAC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Caltech</dc:creator>
  <cp:lastModifiedBy>David Ardila</cp:lastModifiedBy>
  <cp:revision>378</cp:revision>
  <dcterms:created xsi:type="dcterms:W3CDTF">2013-03-21T00:55:56Z</dcterms:created>
  <dcterms:modified xsi:type="dcterms:W3CDTF">2014-07-14T16:45:49Z</dcterms:modified>
</cp:coreProperties>
</file>