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31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4144"/>
    <a:srgbClr val="B22F2B"/>
    <a:srgbClr val="A01E21"/>
    <a:srgbClr val="A05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3" autoAdjust="0"/>
    <p:restoredTop sz="79184" autoAdjust="0"/>
  </p:normalViewPr>
  <p:slideViewPr>
    <p:cSldViewPr snapToGrid="0" snapToObjects="1">
      <p:cViewPr varScale="1">
        <p:scale>
          <a:sx n="100" d="100"/>
          <a:sy n="100" d="100"/>
        </p:scale>
        <p:origin x="13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6B3A6-FA45-4375-8008-2B6A0FE4B0DD}" type="datetimeFigureOut">
              <a:rPr lang="en-US" smtClean="0"/>
              <a:t>5/19/22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AA3C6-7FD5-4B98-A369-436189BB4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5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Paper DOI: http://</a:t>
            </a:r>
            <a:r>
              <a:rPr lang="en-US" dirty="0" err="1"/>
              <a:t>doi.org</a:t>
            </a:r>
            <a:r>
              <a:rPr lang="en-US" dirty="0"/>
              <a:t>/10.3847/1538-4357/ac0c80</a:t>
            </a:r>
          </a:p>
          <a:p>
            <a:r>
              <a:rPr lang="en-US" dirty="0"/>
              <a:t>High-res image link: https://</a:t>
            </a:r>
            <a:r>
              <a:rPr lang="en-US" dirty="0" err="1"/>
              <a:t>www.sofia.usra.edu</a:t>
            </a:r>
            <a:r>
              <a:rPr lang="en-US" dirty="0"/>
              <a:t>/sites/default/files/2022-01/SCI2022_0001.png</a:t>
            </a:r>
          </a:p>
          <a:p>
            <a:r>
              <a:rPr lang="en-US" dirty="0"/>
              <a:t>Science Spotlight: https://</a:t>
            </a:r>
            <a:r>
              <a:rPr lang="en-US" dirty="0" err="1"/>
              <a:t>www.sofia.usra.edu</a:t>
            </a:r>
            <a:r>
              <a:rPr lang="en-US" dirty="0"/>
              <a:t>/publications/science-results-archive/role-magnetic-fields-cloud-destruction-keyhole-nebula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AA3C6-7FD5-4B98-A369-436189BB46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3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F299CC-8742-DC45-8759-6D3277B7E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1019F-39EC-1849-8FED-1D0605908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2815-6E7C-AF49-A41C-CEAF29F470AD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0CD7C9-4A29-5F49-B790-15F10A909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76364" y="6061354"/>
            <a:ext cx="777240" cy="682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EF66FE-D07C-A24D-B835-45EE954D6E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3308" y="6061354"/>
            <a:ext cx="859536" cy="687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8F1E72-0EC3-834B-9EF4-9A7F2234A9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46207" y="6061354"/>
            <a:ext cx="914400" cy="68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FFDD09-0E77-8043-8194-8FAAB82438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73970" y="6061354"/>
            <a:ext cx="804672" cy="6897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F40FD0-5630-694A-A5E6-43E0359B6A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474" y="6085821"/>
            <a:ext cx="2311400" cy="762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D6DA7E7-855A-3D49-A8B1-12E968B2E8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Click to add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DDE12B98-0CD1-B84B-9FD1-A764BBF652C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35429" y="4383313"/>
            <a:ext cx="10232571" cy="116114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Speaker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Month Year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61B528-6675-224E-81EE-229D08F1461F}"/>
              </a:ext>
            </a:extLst>
          </p:cNvPr>
          <p:cNvCxnSpPr/>
          <p:nvPr userDrawn="1"/>
        </p:nvCxnSpPr>
        <p:spPr>
          <a:xfrm>
            <a:off x="0" y="5870073"/>
            <a:ext cx="12192000" cy="0"/>
          </a:xfrm>
          <a:prstGeom prst="line">
            <a:avLst/>
          </a:prstGeom>
          <a:ln w="63500" cmpd="sng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1"/>
                </a:gs>
                <a:gs pos="100000">
                  <a:schemeClr val="bg1"/>
                </a:gs>
              </a:gsLst>
              <a:lin ang="1080000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86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A1B58-8ADB-0B47-A512-9A6F93B74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90CBD-4BB8-2A4B-8BA6-6B0028CD3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F73E5-CEEA-094D-A3AD-128033391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2815-6E7C-AF49-A41C-CEAF29F4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6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F20010-A7C9-9641-9A66-7B3106E691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08AFD-2DB5-A24C-BA41-2D6A569D0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A615-CFF1-7748-AB57-085D3DFB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2815-6E7C-AF49-A41C-CEAF29F4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FF747-E954-624D-A1F6-533CD201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A499D-DF3D-3D4C-8CD2-7194E32E8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C146E-44B2-FC4E-88F1-C78860B4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2815-6E7C-AF49-A41C-CEAF29F4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4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62EB-BC98-6D46-965B-90C21B427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ACA877-4C11-D24D-8FE4-32025F7D0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5944B-45FA-7947-9011-3A0A3FA2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2815-6E7C-AF49-A41C-CEAF29F4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58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1D284-2AD7-6F40-87A8-5E6B84721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2515E-13A4-0747-A383-663268831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1625E-E66A-4C46-84A3-F4C3BBB34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54E88-8CB2-4844-9860-53092D75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2815-6E7C-AF49-A41C-CEAF29F4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2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8354-F916-AC44-8652-0C710AF3E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A1D1B-8F84-B742-8FF7-D0FB829D1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1748A5-FE1B-AD47-A47F-CD85429B4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A43FC8-3400-BE4C-B169-212C04BFD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CCAB5F-A3C3-9046-9C58-2983A3BCD6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A10C7E-2B11-AB4B-99B4-F20877108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2815-6E7C-AF49-A41C-CEAF29F4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7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37486-71E3-374F-8FCC-386970B7F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3E1951-08FA-ED4C-846E-EB5C43749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2815-6E7C-AF49-A41C-CEAF29F4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4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EDB3E-4808-EC47-80E4-AE11EA08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2815-6E7C-AF49-A41C-CEAF29F4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02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0E2E3-B410-0E4D-84D0-98489C76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D3D92-0E80-1149-B2E5-DF993B9BB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8CA94-917E-7543-9BB9-F79029184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0DCCA-D981-7A4F-A203-8FE9876DF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2815-6E7C-AF49-A41C-CEAF29F4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A362-2FCD-244E-9AE2-1A661F14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9B9FFC-0006-8641-B68D-F65F31896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3C9C11-3A4B-4F4D-A776-CEE8DD004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62271-EE5A-DC4F-ADE5-C21CE4BA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62815-6E7C-AF49-A41C-CEAF29F47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3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5ED364-356D-5A4B-948D-479A25F2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9A00-8CED-C44C-9AC3-A703A8675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6A1A8-A276-C24C-A304-6FEFBA792F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10515600" cy="2425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0B662815-6E7C-AF49-A41C-CEAF29F470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96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A599CF-DE0C-F46A-6624-42A9941F4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82" y="1289830"/>
            <a:ext cx="4786285" cy="4812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6350000"/>
            <a:ext cx="12192000" cy="5120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accent1"/>
              </a:gs>
              <a:gs pos="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550517" y="365125"/>
            <a:ext cx="11206056" cy="7957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2600" dirty="0"/>
              <a:t>Role of Magnetic Fields in Cloud Destruction in the Keyhole Nebula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5586675" y="1289831"/>
            <a:ext cx="6273901" cy="34980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SOFIA/HAWC+ provided a detailed polarization map of the dust continuum emission of the Keyhole Nebula, an excellent testbed in which to study the role of magnetic fields in a cloud undergoing extreme stellar feedback. The observations reveal that the magnetic field orientation in the bar structure is almost identical to that of the large-scale magnetic field in the complex, while the magnetic field in the loop is not correlated with the large-scale field structure. </a:t>
            </a:r>
          </a:p>
          <a:p>
            <a:r>
              <a:rPr lang="en-US" sz="1600" dirty="0"/>
              <a:t>The orientation of the field in the region between the bar and the loop exhibits a fan shape that aligns with the direction of </a:t>
            </a:r>
            <a:r>
              <a:rPr lang="el-GR" sz="1600" dirty="0"/>
              <a:t>η </a:t>
            </a:r>
            <a:r>
              <a:rPr lang="en-US" sz="1600" dirty="0"/>
              <a:t>Carinae's stellar wind. These features clearly demonstrate that the magnetic fields are disturbed by stellar feedback.</a:t>
            </a:r>
          </a:p>
          <a:p>
            <a:r>
              <a:rPr lang="en-US" sz="1600" dirty="0"/>
              <a:t>The results imply that while magnetic fields dominate during star formation, they play only a minor role in the cloud evaporation and destruction processes governed by stellar feedback.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F98034-EDC8-F340-B568-3A5E76D38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116" y="6420820"/>
            <a:ext cx="466344" cy="409474"/>
          </a:xfrm>
          <a:prstGeom prst="rect">
            <a:avLst/>
          </a:prstGeom>
        </p:spPr>
      </p:pic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16CD0C89-342C-5646-827F-D6CC72244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5396" y="6420820"/>
            <a:ext cx="557784" cy="4148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D00CF4-FACB-DF48-AFB6-4B5195D82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8260" y="6417716"/>
            <a:ext cx="484632" cy="4146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B8ADB0-21F2-854C-98F9-18BA726C4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6540" y="6418715"/>
            <a:ext cx="493776" cy="410580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550517" y="1125275"/>
            <a:ext cx="112060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6B078BB-5D8F-6749-A770-F11DA34731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46" y="6401675"/>
            <a:ext cx="1642440" cy="536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672B1-4574-9344-AC89-F86A61BC21FE}"/>
              </a:ext>
            </a:extLst>
          </p:cNvPr>
          <p:cNvSpPr txBox="1"/>
          <p:nvPr/>
        </p:nvSpPr>
        <p:spPr>
          <a:xfrm>
            <a:off x="5779534" y="5206594"/>
            <a:ext cx="5854784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Paper: “Probing Polarization and the Role of Magnetic Fields in Cloud Destruction in the Keyhole Nebula”</a:t>
            </a:r>
            <a:br>
              <a:rPr lang="en-US" sz="1400" dirty="0"/>
            </a:br>
            <a:r>
              <a:rPr lang="en-US" sz="1400" dirty="0" err="1"/>
              <a:t>Seo</a:t>
            </a:r>
            <a:r>
              <a:rPr lang="en-US" sz="1400" dirty="0"/>
              <a:t>, Young Min, et al., 2021/08, </a:t>
            </a:r>
            <a:r>
              <a:rPr lang="en-US" sz="1400" dirty="0" err="1"/>
              <a:t>ApJ</a:t>
            </a:r>
            <a:r>
              <a:rPr lang="en-US" sz="1400" dirty="0"/>
              <a:t>, 917, 57.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28397-B499-C34C-8D14-B3AB7BF6BA51}"/>
              </a:ext>
            </a:extLst>
          </p:cNvPr>
          <p:cNvSpPr txBox="1"/>
          <p:nvPr/>
        </p:nvSpPr>
        <p:spPr>
          <a:xfrm>
            <a:off x="671775" y="5447382"/>
            <a:ext cx="21857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NASA, the SOFIA science team, Y. </a:t>
            </a:r>
            <a:r>
              <a:rPr lang="en-US" sz="1200" dirty="0" err="1"/>
              <a:t>Seo</a:t>
            </a:r>
            <a:r>
              <a:rPr lang="en-US" sz="1200" dirty="0"/>
              <a:t>; ESO</a:t>
            </a:r>
          </a:p>
        </p:txBody>
      </p:sp>
    </p:spTree>
    <p:extLst>
      <p:ext uri="{BB962C8B-B14F-4D97-AF65-F5344CB8AC3E}">
        <p14:creationId xmlns:p14="http://schemas.microsoft.com/office/powerpoint/2010/main" val="3465356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9355</TotalTime>
  <Words>272</Words>
  <Application>Microsoft Macintosh PowerPoint</Application>
  <PresentationFormat>Widescreen</PresentationFormat>
  <Paragraphs>10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Proudfit, Leslie W. (ARC-PX)[Universities Space Research Association (USRA)]</cp:lastModifiedBy>
  <cp:revision>127</cp:revision>
  <dcterms:created xsi:type="dcterms:W3CDTF">2018-05-07T19:18:22Z</dcterms:created>
  <dcterms:modified xsi:type="dcterms:W3CDTF">2022-05-19T22:20:59Z</dcterms:modified>
</cp:coreProperties>
</file>