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p:scale>
          <a:sx n="110" d="100"/>
          <a:sy n="110" d="100"/>
        </p:scale>
        <p:origin x="976" y="-28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dirty="0"/>
              <a:t>/10.3847/1538-4357/ac0cf2</a:t>
            </a:r>
          </a:p>
          <a:p>
            <a:r>
              <a:rPr lang="en-US" dirty="0"/>
              <a:t>High-res image link: https://</a:t>
            </a:r>
            <a:r>
              <a:rPr lang="en-US" dirty="0" err="1"/>
              <a:t>www.sofia.usra.edu</a:t>
            </a:r>
            <a:r>
              <a:rPr lang="en-US" dirty="0"/>
              <a:t>/sites/default/files/2022-05/SCI2022_0007.png</a:t>
            </a:r>
          </a:p>
          <a:p>
            <a:r>
              <a:rPr lang="en-US" dirty="0"/>
              <a:t>Science Spotlight: https://</a:t>
            </a:r>
            <a:r>
              <a:rPr lang="en-US" dirty="0" err="1"/>
              <a:t>www.sofia.usra.edu</a:t>
            </a:r>
            <a:r>
              <a:rPr lang="en-US" dirty="0"/>
              <a:t>/publications/science-results-archive/constraining-magnetic-and-gravitational-energies-star-forming</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2400" dirty="0"/>
              <a:t>Constraining Magnetic and Gravitational Energies in Star-Forming Clouds</a:t>
            </a:r>
          </a:p>
        </p:txBody>
      </p:sp>
      <p:sp>
        <p:nvSpPr>
          <p:cNvPr id="15" name="Content Placeholder 1"/>
          <p:cNvSpPr txBox="1">
            <a:spLocks/>
          </p:cNvSpPr>
          <p:nvPr/>
        </p:nvSpPr>
        <p:spPr>
          <a:xfrm>
            <a:off x="6516547" y="1290376"/>
            <a:ext cx="5428526" cy="42849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Planck and SOFIA/HAWC+ both observed L1688, part of the Rho Ophiuchus cloud complex, covering scales ranging from 3 pc (the size of L1688) down to 0.02 pc. Planck observations of the transition of magnetic fields, from preferentially parallel to the orientation of elongated structures at lower column densities to preferentially perpendicular at higher column densities, were near its angular resolution limit. SOFIA/HAWC+ provided a much higher resolution while still incorporating sufficient information at larger spatial scales to overlap with Planck. The combination allows the transition to be more fully characterized. </a:t>
            </a:r>
          </a:p>
          <a:p>
            <a:r>
              <a:rPr lang="en-US" sz="1600" dirty="0"/>
              <a:t>While the Planck data for Ophiuchus are highly suggestive of a transition in this region, the addition of the higher-resolution HAWC+ data at the high column densities provides confirmation of a transition. Therefore, the large-scale magnetic field in L1688 has an energy density comparable to or greater than that of turbulent gas motions. </a:t>
            </a:r>
            <a:r>
              <a:rPr lang="en-US" sz="1600" dirty="0">
                <a:solidFill>
                  <a:srgbClr val="272A2F"/>
                </a:solidFill>
              </a:rPr>
              <a:t>Researchers estimated the threshold volume density where the outward magnetic force balances the inward gravitational force. The value found for L1688 was approximately 10</a:t>
            </a:r>
            <a:r>
              <a:rPr lang="en-US" sz="1600" baseline="30000" dirty="0">
                <a:solidFill>
                  <a:srgbClr val="272A2F"/>
                </a:solidFill>
              </a:rPr>
              <a:t>4 </a:t>
            </a:r>
            <a:r>
              <a:rPr lang="en-US" sz="1600" dirty="0">
                <a:solidFill>
                  <a:srgbClr val="272A2F"/>
                </a:solidFill>
              </a:rPr>
              <a:t>molecules per cm</a:t>
            </a:r>
            <a:r>
              <a:rPr lang="en-US" sz="1600" baseline="30000" dirty="0">
                <a:solidFill>
                  <a:srgbClr val="272A2F"/>
                </a:solidFill>
              </a:rPr>
              <a:t>3.</a:t>
            </a:r>
            <a:endParaRPr lang="en-US" sz="1600" dirty="0"/>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605458" y="4926466"/>
            <a:ext cx="5777356" cy="738664"/>
          </a:xfrm>
          <a:prstGeom prst="rect">
            <a:avLst/>
          </a:prstGeom>
          <a:solidFill>
            <a:schemeClr val="accent1">
              <a:lumMod val="20000"/>
              <a:lumOff val="80000"/>
            </a:schemeClr>
          </a:solidFill>
        </p:spPr>
        <p:txBody>
          <a:bodyPr wrap="square" rtlCol="0">
            <a:spAutoFit/>
          </a:bodyPr>
          <a:lstStyle/>
          <a:p>
            <a:r>
              <a:rPr lang="en-US" sz="1400" dirty="0"/>
              <a:t>Paper: “HAWC+/SOFIA Polarimetry in L1688: Relative Orientation of Magnetic Field and Elongated Cloud Structure”</a:t>
            </a:r>
            <a:br>
              <a:rPr lang="en-US" sz="1400" dirty="0"/>
            </a:br>
            <a:r>
              <a:rPr lang="en-US" sz="1400" dirty="0"/>
              <a:t>Lee, Dennis, et al., 2021/09, </a:t>
            </a:r>
            <a:r>
              <a:rPr lang="en-US" sz="1400" dirty="0" err="1"/>
              <a:t>ApJ</a:t>
            </a:r>
            <a:r>
              <a:rPr lang="en-US" sz="1400" dirty="0"/>
              <a:t>, 918, 39.</a:t>
            </a:r>
          </a:p>
        </p:txBody>
      </p:sp>
      <p:sp>
        <p:nvSpPr>
          <p:cNvPr id="7" name="TextBox 6">
            <a:extLst>
              <a:ext uri="{FF2B5EF4-FFF2-40B4-BE49-F238E27FC236}">
                <a16:creationId xmlns:a16="http://schemas.microsoft.com/office/drawing/2014/main" id="{BE328397-B499-C34C-8D14-B3AB7BF6BA51}"/>
              </a:ext>
            </a:extLst>
          </p:cNvPr>
          <p:cNvSpPr txBox="1"/>
          <p:nvPr/>
        </p:nvSpPr>
        <p:spPr>
          <a:xfrm>
            <a:off x="550517" y="4103096"/>
            <a:ext cx="4499941" cy="276999"/>
          </a:xfrm>
          <a:prstGeom prst="rect">
            <a:avLst/>
          </a:prstGeom>
          <a:solidFill>
            <a:schemeClr val="bg1"/>
          </a:solidFill>
        </p:spPr>
        <p:txBody>
          <a:bodyPr wrap="square" rtlCol="0">
            <a:spAutoFit/>
          </a:bodyPr>
          <a:lstStyle/>
          <a:p>
            <a:r>
              <a:rPr lang="en-US" sz="1200" dirty="0"/>
              <a:t>Image credit: ESA/Herschel/Planck; J. D. Soler, MPIA; Lee et al. 2021</a:t>
            </a:r>
          </a:p>
        </p:txBody>
      </p:sp>
      <p:pic>
        <p:nvPicPr>
          <p:cNvPr id="10" name="Picture 9">
            <a:extLst>
              <a:ext uri="{FF2B5EF4-FFF2-40B4-BE49-F238E27FC236}">
                <a16:creationId xmlns:a16="http://schemas.microsoft.com/office/drawing/2014/main" id="{2A644512-C029-8FD8-A4B2-F9385983731D}"/>
              </a:ext>
            </a:extLst>
          </p:cNvPr>
          <p:cNvPicPr>
            <a:picLocks noChangeAspect="1"/>
          </p:cNvPicPr>
          <p:nvPr/>
        </p:nvPicPr>
        <p:blipFill>
          <a:blip r:embed="rId8"/>
          <a:stretch>
            <a:fillRect/>
          </a:stretch>
        </p:blipFill>
        <p:spPr>
          <a:xfrm>
            <a:off x="605459" y="1435481"/>
            <a:ext cx="5777356" cy="2514220"/>
          </a:xfrm>
          <a:prstGeom prst="rect">
            <a:avLst/>
          </a:prstGeom>
        </p:spPr>
      </p:pic>
    </p:spTree>
    <p:extLst>
      <p:ext uri="{BB962C8B-B14F-4D97-AF65-F5344CB8AC3E}">
        <p14:creationId xmlns:p14="http://schemas.microsoft.com/office/powerpoint/2010/main" val="346535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9269</TotalTime>
  <Words>315</Words>
  <Application>Microsoft Macintosh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119</cp:revision>
  <dcterms:created xsi:type="dcterms:W3CDTF">2018-05-07T19:18:22Z</dcterms:created>
  <dcterms:modified xsi:type="dcterms:W3CDTF">2022-06-27T17:40:14Z</dcterms:modified>
</cp:coreProperties>
</file>