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317" r:id="rId2"/>
    <p:sldId id="31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4144"/>
    <a:srgbClr val="B22F2B"/>
    <a:srgbClr val="A01E21"/>
    <a:srgbClr val="A05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3" autoAdjust="0"/>
    <p:restoredTop sz="79184" autoAdjust="0"/>
  </p:normalViewPr>
  <p:slideViewPr>
    <p:cSldViewPr snapToGrid="0" snapToObjects="1">
      <p:cViewPr varScale="1">
        <p:scale>
          <a:sx n="100" d="100"/>
          <a:sy n="100" d="100"/>
        </p:scale>
        <p:origin x="13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6B3A6-FA45-4375-8008-2B6A0FE4B0DD}" type="datetimeFigureOut">
              <a:rPr lang="en-US" smtClean="0"/>
              <a:t>5/19/22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AA3C6-7FD5-4B98-A369-436189BB4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5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Paper DOI: http://</a:t>
            </a:r>
            <a:r>
              <a:rPr lang="en-US" dirty="0" err="1"/>
              <a:t>doi.org</a:t>
            </a:r>
            <a:r>
              <a:rPr lang="en-US" dirty="0"/>
              <a:t>/10.3847/1538-4357/abc628</a:t>
            </a:r>
          </a:p>
          <a:p>
            <a:r>
              <a:rPr lang="en-US" dirty="0"/>
              <a:t>High-res image link: https://</a:t>
            </a:r>
            <a:r>
              <a:rPr lang="en-US" dirty="0" err="1"/>
              <a:t>www.sofia.usra.edu</a:t>
            </a:r>
            <a:r>
              <a:rPr lang="en-US" dirty="0"/>
              <a:t>/sites/default/files/Public/SCI2021_019.jpg</a:t>
            </a:r>
          </a:p>
          <a:p>
            <a:r>
              <a:rPr lang="en-US" dirty="0"/>
              <a:t>Science Spotlight: https://</a:t>
            </a:r>
            <a:r>
              <a:rPr lang="en-US" dirty="0" err="1"/>
              <a:t>www.sofia.usra.edu</a:t>
            </a:r>
            <a:r>
              <a:rPr lang="en-US" dirty="0"/>
              <a:t>/publications/science-results-archive/new-observations-terahertz-water-masers-</a:t>
            </a:r>
            <a:r>
              <a:rPr lang="en-US" dirty="0" err="1"/>
              <a:t>sofia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A3C6-7FD5-4B98-A369-436189BB46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31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High-res image link: https://</a:t>
            </a:r>
            <a:r>
              <a:rPr lang="en-US" dirty="0" err="1"/>
              <a:t>www.sofia.usra.edu</a:t>
            </a:r>
            <a:r>
              <a:rPr lang="en-US" dirty="0"/>
              <a:t>/sites/default/files/Public/SCI2021_018.png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A3C6-7FD5-4B98-A369-436189BB46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86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6F299CC-8742-DC45-8759-6D3277B7E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1019F-39EC-1849-8FED-1D060590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0CD7C9-4A29-5F49-B790-15F10A9094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6364" y="6061354"/>
            <a:ext cx="777240" cy="6824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EF66FE-D07C-A24D-B835-45EE954D6E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73308" y="6061354"/>
            <a:ext cx="859536" cy="6876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8F1E72-0EC3-834B-9EF4-9A7F2234A9F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46207" y="6061354"/>
            <a:ext cx="914400" cy="685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FFDD09-0E77-8043-8194-8FAAB82438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73970" y="6061354"/>
            <a:ext cx="804672" cy="6897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F40FD0-5630-694A-A5E6-43E0359B6AB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474" y="6085821"/>
            <a:ext cx="2311400" cy="762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D6DA7E7-855A-3D49-A8B1-12E968B2E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Click to add 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DE12B98-0CD1-B84B-9FD1-A764BBF652C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35429" y="4383313"/>
            <a:ext cx="10232571" cy="116114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Speaker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Month Year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61B528-6675-224E-81EE-229D08F1461F}"/>
              </a:ext>
            </a:extLst>
          </p:cNvPr>
          <p:cNvCxnSpPr/>
          <p:nvPr userDrawn="1"/>
        </p:nvCxnSpPr>
        <p:spPr>
          <a:xfrm>
            <a:off x="0" y="5870073"/>
            <a:ext cx="12192000" cy="0"/>
          </a:xfrm>
          <a:prstGeom prst="line">
            <a:avLst/>
          </a:prstGeom>
          <a:ln w="63500" cmpd="sng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4000">
                  <a:schemeClr val="accent1"/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86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A1B58-8ADB-0B47-A512-9A6F93B74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E90CBD-4BB8-2A4B-8BA6-6B0028CD3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F73E5-CEEA-094D-A3AD-128033391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6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F20010-A7C9-9641-9A66-7B3106E69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08AFD-2DB5-A24C-BA41-2D6A569D0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A615-CFF1-7748-AB57-085D3DFB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FF747-E954-624D-A1F6-533CD201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499D-DF3D-3D4C-8CD2-7194E32E8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C146E-44B2-FC4E-88F1-C78860B4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4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762EB-BC98-6D46-965B-90C21B42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CA877-4C11-D24D-8FE4-32025F7D0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5944B-45FA-7947-9011-3A0A3FA2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5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D284-2AD7-6F40-87A8-5E6B8472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2515E-13A4-0747-A383-663268831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1625E-E66A-4C46-84A3-F4C3BBB34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54E88-8CB2-4844-9860-53092D75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2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48354-F916-AC44-8652-0C710AF3E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A1D1B-8F84-B742-8FF7-D0FB829D1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748A5-FE1B-AD47-A47F-CD85429B4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43FC8-3400-BE4C-B169-212C04BFD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CCAB5F-A3C3-9046-9C58-2983A3BCD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A10C7E-2B11-AB4B-99B4-F2087710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7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37486-71E3-374F-8FCC-386970B7F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E1951-08FA-ED4C-846E-EB5C4374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4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EDB3E-4808-EC47-80E4-AE11EA08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0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E2E3-B410-0E4D-84D0-98489C76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D3D92-0E80-1149-B2E5-DF993B9BB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8CA94-917E-7543-9BB9-F79029184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0DCCA-D981-7A4F-A203-8FE9876D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4A362-2FCD-244E-9AE2-1A661F14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9B9FFC-0006-8641-B68D-F65F31896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C9C11-3A4B-4F4D-A776-CEE8DD004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62271-EE5A-DC4F-ADE5-C21CE4BAA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3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5ED364-356D-5A4B-948D-479A25F2B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9A00-8CED-C44C-9AC3-A703A8675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6A1A8-A276-C24C-A304-6FEFBA792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10515600" cy="2425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B662815-6E7C-AF49-A41C-CEAF29F470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6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50000"/>
            <a:ext cx="12192000" cy="5120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550517" y="365125"/>
            <a:ext cx="11206056" cy="7957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New Observations of Terahertz Water Masers with SOFIA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6096001" y="1290376"/>
            <a:ext cx="5660574" cy="40867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SOFIA/GREAT detected the 1.296 THz water maser transition in the outflowing circumstellar envelopes of two stars: Mira, a pulsating asymptotic giant branch star, and R </a:t>
            </a:r>
            <a:r>
              <a:rPr lang="en-US" sz="1600" dirty="0" err="1"/>
              <a:t>Crateris</a:t>
            </a:r>
            <a:r>
              <a:rPr lang="en-US" sz="1600" dirty="0"/>
              <a:t>, a semi-regular variable star. This data was supplemented with observations from two ground-based telescopes, the </a:t>
            </a:r>
            <a:r>
              <a:rPr lang="en-US" sz="1600" dirty="0" err="1"/>
              <a:t>Effelsberg</a:t>
            </a:r>
            <a:r>
              <a:rPr lang="en-US" sz="1600" dirty="0"/>
              <a:t> radio telescope in Germany and the Atacama Pathfinder Experiment, or APEX, telescope in Chile. Together, the three instruments allowed the authors to observe water maser transitions over a large span of wavelengths, from about 0.0002 meters to about 0.0136 meters.</a:t>
            </a:r>
          </a:p>
          <a:p>
            <a:r>
              <a:rPr lang="en-US" sz="1600" dirty="0"/>
              <a:t>The researchers combined these multiwavelength data and interpreted them using an excitation model. For the five circumstellar outflows with terahertz-frequency maser detections, the implied water abundances fall in a range of 1.4-2.5 × 10</a:t>
            </a:r>
            <a:r>
              <a:rPr lang="en-US" sz="1600" baseline="30000" dirty="0"/>
              <a:t>–4</a:t>
            </a:r>
            <a:r>
              <a:rPr lang="en-US" sz="1600" dirty="0"/>
              <a:t> water molecules per hydrogen molecule. These values are broadly consistent with the expectation that water vapor and carbon monoxide will be the primary reservoirs of oxygen within such outflows.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F98034-EDC8-F340-B568-3A5E76D38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116" y="6420820"/>
            <a:ext cx="466344" cy="409474"/>
          </a:xfrm>
          <a:prstGeom prst="rect">
            <a:avLst/>
          </a:prstGeom>
        </p:spPr>
      </p:pic>
      <p:pic>
        <p:nvPicPr>
          <p:cNvPr id="20" name="Content Placeholder 10">
            <a:extLst>
              <a:ext uri="{FF2B5EF4-FFF2-40B4-BE49-F238E27FC236}">
                <a16:creationId xmlns:a16="http://schemas.microsoft.com/office/drawing/2014/main" id="{16CD0C89-342C-5646-827F-D6CC72244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5396" y="6420820"/>
            <a:ext cx="557784" cy="4148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D00CF4-FACB-DF48-AFB6-4B5195D82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8260" y="6417716"/>
            <a:ext cx="484632" cy="4146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B8ADB0-21F2-854C-98F9-18BA726C40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6540" y="6418715"/>
            <a:ext cx="493776" cy="41058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550517" y="1125275"/>
            <a:ext cx="112060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6B078BB-5D8F-6749-A770-F11DA34731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46" y="6401675"/>
            <a:ext cx="1642440" cy="536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7672B1-4574-9344-AC89-F86A61BC21FE}"/>
              </a:ext>
            </a:extLst>
          </p:cNvPr>
          <p:cNvSpPr txBox="1"/>
          <p:nvPr/>
        </p:nvSpPr>
        <p:spPr>
          <a:xfrm>
            <a:off x="550518" y="5440918"/>
            <a:ext cx="530683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Paper: “Terahertz Water Masers. II. Further SOFIA/GREAT Detections Toward Circumstellar Outflows, and a </a:t>
            </a:r>
            <a:r>
              <a:rPr lang="en-US" sz="1400" dirty="0" err="1"/>
              <a:t>Multitransition</a:t>
            </a:r>
            <a:r>
              <a:rPr lang="en-US" sz="1400" dirty="0"/>
              <a:t> Analysis”</a:t>
            </a:r>
            <a:br>
              <a:rPr lang="en-US" sz="1400" dirty="0"/>
            </a:br>
            <a:r>
              <a:rPr lang="en-US" sz="1400" dirty="0"/>
              <a:t>Neufeld, David A., et al., 2021/01, </a:t>
            </a:r>
            <a:r>
              <a:rPr lang="en-US" sz="1400" dirty="0" err="1"/>
              <a:t>ApJ</a:t>
            </a:r>
            <a:r>
              <a:rPr lang="en-US" sz="1400" dirty="0"/>
              <a:t>, 907, 42.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B2613D-1BDA-C5C5-F10A-B895487702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517" y="1290376"/>
            <a:ext cx="5306832" cy="39801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328397-B499-C34C-8D14-B3AB7BF6BA51}"/>
              </a:ext>
            </a:extLst>
          </p:cNvPr>
          <p:cNvSpPr txBox="1"/>
          <p:nvPr/>
        </p:nvSpPr>
        <p:spPr>
          <a:xfrm>
            <a:off x="660989" y="4902200"/>
            <a:ext cx="18663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Image credit: Lynette Cook</a:t>
            </a:r>
          </a:p>
        </p:txBody>
      </p:sp>
    </p:spTree>
    <p:extLst>
      <p:ext uri="{BB962C8B-B14F-4D97-AF65-F5344CB8AC3E}">
        <p14:creationId xmlns:p14="http://schemas.microsoft.com/office/powerpoint/2010/main" val="346535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50000"/>
            <a:ext cx="12192000" cy="5120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550517" y="365125"/>
            <a:ext cx="11206056" cy="7957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New Observations of Terahertz Water Masers with SOFIA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5762022" y="1430791"/>
            <a:ext cx="5203374" cy="32558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Spectra of the 1.296 THz maser transition of water observed by the GREAT instrument on SOFIA toward the outflowing circumstellar envelopes of Mira and R </a:t>
            </a:r>
            <a:r>
              <a:rPr lang="en-US" sz="1600" dirty="0" err="1"/>
              <a:t>Crateris</a:t>
            </a:r>
            <a:r>
              <a:rPr lang="en-US" sz="1600" dirty="0"/>
              <a:t>. Red arrows indicate the systemic velocity of each star. Dashed lines indicate the baseline for each transition.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F98034-EDC8-F340-B568-3A5E76D38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116" y="6420820"/>
            <a:ext cx="466344" cy="409474"/>
          </a:xfrm>
          <a:prstGeom prst="rect">
            <a:avLst/>
          </a:prstGeom>
        </p:spPr>
      </p:pic>
      <p:pic>
        <p:nvPicPr>
          <p:cNvPr id="20" name="Content Placeholder 10">
            <a:extLst>
              <a:ext uri="{FF2B5EF4-FFF2-40B4-BE49-F238E27FC236}">
                <a16:creationId xmlns:a16="http://schemas.microsoft.com/office/drawing/2014/main" id="{16CD0C89-342C-5646-827F-D6CC72244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5396" y="6420820"/>
            <a:ext cx="557784" cy="4148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D00CF4-FACB-DF48-AFB6-4B5195D82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8260" y="6417716"/>
            <a:ext cx="484632" cy="4146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B8ADB0-21F2-854C-98F9-18BA726C40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6540" y="6418715"/>
            <a:ext cx="493776" cy="41058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550517" y="1125275"/>
            <a:ext cx="112060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6B078BB-5D8F-6749-A770-F11DA34731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46" y="6401675"/>
            <a:ext cx="1642440" cy="5360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328397-B499-C34C-8D14-B3AB7BF6BA51}"/>
              </a:ext>
            </a:extLst>
          </p:cNvPr>
          <p:cNvSpPr txBox="1"/>
          <p:nvPr/>
        </p:nvSpPr>
        <p:spPr>
          <a:xfrm>
            <a:off x="6096000" y="5467156"/>
            <a:ext cx="247944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Image credit: Neufeld et al.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30263B-1F46-2051-B6EA-2F99386F54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100" y="1249215"/>
            <a:ext cx="4711700" cy="470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8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9051</TotalTime>
  <Words>360</Words>
  <Application>Microsoft Macintosh PowerPoint</Application>
  <PresentationFormat>Widescreen</PresentationFormat>
  <Paragraphs>14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Proudfit, Leslie W. (ARC-PX)[Universities Space Research Association (USRA)]</cp:lastModifiedBy>
  <cp:revision>110</cp:revision>
  <dcterms:created xsi:type="dcterms:W3CDTF">2018-05-07T19:18:22Z</dcterms:created>
  <dcterms:modified xsi:type="dcterms:W3CDTF">2022-05-19T19:45:55Z</dcterms:modified>
</cp:coreProperties>
</file>