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317" r:id="rId2"/>
    <p:sldId id="31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4144"/>
    <a:srgbClr val="B22F2B"/>
    <a:srgbClr val="A01E21"/>
    <a:srgbClr val="A05F6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83" autoAdjust="0"/>
    <p:restoredTop sz="79184" autoAdjust="0"/>
  </p:normalViewPr>
  <p:slideViewPr>
    <p:cSldViewPr snapToGrid="0" snapToObjects="1">
      <p:cViewPr varScale="1">
        <p:scale>
          <a:sx n="100" d="100"/>
          <a:sy n="100" d="100"/>
        </p:scale>
        <p:origin x="1344" y="168"/>
      </p:cViewPr>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36B3A6-FA45-4375-8008-2B6A0FE4B0DD}" type="datetimeFigureOut">
              <a:rPr lang="en-US" smtClean="0"/>
              <a:t>5/19/22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9AA3C6-7FD5-4B98-A369-436189BB4637}" type="slidenum">
              <a:rPr lang="en-US" smtClean="0"/>
              <a:t>‹#›</a:t>
            </a:fld>
            <a:endParaRPr lang="en-US"/>
          </a:p>
        </p:txBody>
      </p:sp>
    </p:spTree>
    <p:extLst>
      <p:ext uri="{BB962C8B-B14F-4D97-AF65-F5344CB8AC3E}">
        <p14:creationId xmlns:p14="http://schemas.microsoft.com/office/powerpoint/2010/main" val="17232590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Paper DOI: http://</a:t>
            </a:r>
            <a:r>
              <a:rPr lang="en-US" dirty="0" err="1"/>
              <a:t>doi.org</a:t>
            </a:r>
            <a:r>
              <a:rPr lang="en-US" dirty="0"/>
              <a:t>/10.3847/1538-4357/abec44</a:t>
            </a:r>
          </a:p>
          <a:p>
            <a:r>
              <a:rPr lang="en-US" dirty="0"/>
              <a:t>High-res image link: https://</a:t>
            </a:r>
            <a:r>
              <a:rPr lang="en-US" dirty="0" err="1"/>
              <a:t>www.sofia.usra.edu</a:t>
            </a:r>
            <a:r>
              <a:rPr lang="en-US" dirty="0"/>
              <a:t>/sites/default/files/Public/SCI2021_017.jpg</a:t>
            </a:r>
          </a:p>
          <a:p>
            <a:r>
              <a:rPr lang="en-US" dirty="0"/>
              <a:t>Science Spotlight: https://</a:t>
            </a:r>
            <a:r>
              <a:rPr lang="en-US" dirty="0" err="1"/>
              <a:t>www.sofia.usra.edu</a:t>
            </a:r>
            <a:r>
              <a:rPr lang="en-US" dirty="0"/>
              <a:t>/publications/science-results-archive/age-westerlund-1-revisited</a:t>
            </a:r>
          </a:p>
        </p:txBody>
      </p:sp>
      <p:sp>
        <p:nvSpPr>
          <p:cNvPr id="4" name="Slide Number Placeholder 3"/>
          <p:cNvSpPr>
            <a:spLocks noGrp="1"/>
          </p:cNvSpPr>
          <p:nvPr>
            <p:ph type="sldNum" sz="quarter" idx="10"/>
          </p:nvPr>
        </p:nvSpPr>
        <p:spPr/>
        <p:txBody>
          <a:bodyPr/>
          <a:lstStyle/>
          <a:p>
            <a:fld id="{579AA3C6-7FD5-4B98-A369-436189BB4637}" type="slidenum">
              <a:rPr lang="en-US" smtClean="0"/>
              <a:t>1</a:t>
            </a:fld>
            <a:endParaRPr lang="en-US"/>
          </a:p>
        </p:txBody>
      </p:sp>
    </p:spTree>
    <p:extLst>
      <p:ext uri="{BB962C8B-B14F-4D97-AF65-F5344CB8AC3E}">
        <p14:creationId xmlns:p14="http://schemas.microsoft.com/office/powerpoint/2010/main" val="19178314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High-res image link: https://</a:t>
            </a:r>
            <a:r>
              <a:rPr lang="en-US" dirty="0" err="1"/>
              <a:t>www.sofia.usra.edu</a:t>
            </a:r>
            <a:r>
              <a:rPr lang="en-US" dirty="0"/>
              <a:t>/sites/default/files/Public/SCI2021_016.png</a:t>
            </a:r>
          </a:p>
        </p:txBody>
      </p:sp>
      <p:sp>
        <p:nvSpPr>
          <p:cNvPr id="4" name="Slide Number Placeholder 3"/>
          <p:cNvSpPr>
            <a:spLocks noGrp="1"/>
          </p:cNvSpPr>
          <p:nvPr>
            <p:ph type="sldNum" sz="quarter" idx="10"/>
          </p:nvPr>
        </p:nvSpPr>
        <p:spPr/>
        <p:txBody>
          <a:bodyPr/>
          <a:lstStyle/>
          <a:p>
            <a:fld id="{579AA3C6-7FD5-4B98-A369-436189BB4637}" type="slidenum">
              <a:rPr lang="en-US" smtClean="0"/>
              <a:t>2</a:t>
            </a:fld>
            <a:endParaRPr lang="en-US"/>
          </a:p>
        </p:txBody>
      </p:sp>
    </p:spTree>
    <p:extLst>
      <p:ext uri="{BB962C8B-B14F-4D97-AF65-F5344CB8AC3E}">
        <p14:creationId xmlns:p14="http://schemas.microsoft.com/office/powerpoint/2010/main" val="22682869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06F299CC-8742-DC45-8759-6D3277B7ECA1}"/>
              </a:ext>
            </a:extLst>
          </p:cNvPr>
          <p:cNvPicPr>
            <a:picLocks noChangeAspect="1"/>
          </p:cNvPicPr>
          <p:nvPr userDrawn="1"/>
        </p:nvPicPr>
        <p:blipFill>
          <a:blip r:embed="rId2">
            <a:alphaModFix/>
            <a:duotone>
              <a:prstClr val="black"/>
              <a:schemeClr val="accent5">
                <a:tint val="45000"/>
                <a:satMod val="400000"/>
              </a:schemeClr>
            </a:duotone>
          </a:blip>
          <a:stretch>
            <a:fillRect/>
          </a:stretch>
        </p:blipFill>
        <p:spPr>
          <a:xfrm>
            <a:off x="0" y="0"/>
            <a:ext cx="12192000" cy="6858000"/>
          </a:xfrm>
          <a:prstGeom prst="rect">
            <a:avLst/>
          </a:prstGeom>
        </p:spPr>
      </p:pic>
      <p:sp>
        <p:nvSpPr>
          <p:cNvPr id="6" name="Slide Number Placeholder 5">
            <a:extLst>
              <a:ext uri="{FF2B5EF4-FFF2-40B4-BE49-F238E27FC236}">
                <a16:creationId xmlns:a16="http://schemas.microsoft.com/office/drawing/2014/main" id="{5AD1019F-39EC-1849-8FED-1D0605908C38}"/>
              </a:ext>
            </a:extLst>
          </p:cNvPr>
          <p:cNvSpPr>
            <a:spLocks noGrp="1"/>
          </p:cNvSpPr>
          <p:nvPr>
            <p:ph type="sldNum" sz="quarter" idx="12"/>
          </p:nvPr>
        </p:nvSpPr>
        <p:spPr/>
        <p:txBody>
          <a:bodyPr/>
          <a:lstStyle/>
          <a:p>
            <a:fld id="{0B662815-6E7C-AF49-A41C-CEAF29F470AD}" type="slidenum">
              <a:rPr lang="en-US" smtClean="0"/>
              <a:t>‹#›</a:t>
            </a:fld>
            <a:endParaRPr lang="en-US"/>
          </a:p>
        </p:txBody>
      </p:sp>
      <p:pic>
        <p:nvPicPr>
          <p:cNvPr id="15" name="Picture 14">
            <a:extLst>
              <a:ext uri="{FF2B5EF4-FFF2-40B4-BE49-F238E27FC236}">
                <a16:creationId xmlns:a16="http://schemas.microsoft.com/office/drawing/2014/main" id="{DA0CD7C9-4A29-5F49-B790-15F10A909497}"/>
              </a:ext>
            </a:extLst>
          </p:cNvPr>
          <p:cNvPicPr>
            <a:picLocks noChangeAspect="1"/>
          </p:cNvPicPr>
          <p:nvPr userDrawn="1"/>
        </p:nvPicPr>
        <p:blipFill>
          <a:blip r:embed="rId3"/>
          <a:stretch>
            <a:fillRect/>
          </a:stretch>
        </p:blipFill>
        <p:spPr>
          <a:xfrm>
            <a:off x="8376364" y="6061354"/>
            <a:ext cx="777240" cy="682455"/>
          </a:xfrm>
          <a:prstGeom prst="rect">
            <a:avLst/>
          </a:prstGeom>
        </p:spPr>
      </p:pic>
      <p:pic>
        <p:nvPicPr>
          <p:cNvPr id="16" name="Picture 15">
            <a:extLst>
              <a:ext uri="{FF2B5EF4-FFF2-40B4-BE49-F238E27FC236}">
                <a16:creationId xmlns:a16="http://schemas.microsoft.com/office/drawing/2014/main" id="{5DEF66FE-D07C-A24D-B835-45EE954D6EE7}"/>
              </a:ext>
            </a:extLst>
          </p:cNvPr>
          <p:cNvPicPr>
            <a:picLocks noChangeAspect="1"/>
          </p:cNvPicPr>
          <p:nvPr userDrawn="1"/>
        </p:nvPicPr>
        <p:blipFill>
          <a:blip r:embed="rId4"/>
          <a:stretch>
            <a:fillRect/>
          </a:stretch>
        </p:blipFill>
        <p:spPr>
          <a:xfrm>
            <a:off x="9273308" y="6061354"/>
            <a:ext cx="859536" cy="687629"/>
          </a:xfrm>
          <a:prstGeom prst="rect">
            <a:avLst/>
          </a:prstGeom>
        </p:spPr>
      </p:pic>
      <p:pic>
        <p:nvPicPr>
          <p:cNvPr id="17" name="Picture 16">
            <a:extLst>
              <a:ext uri="{FF2B5EF4-FFF2-40B4-BE49-F238E27FC236}">
                <a16:creationId xmlns:a16="http://schemas.microsoft.com/office/drawing/2014/main" id="{728F1E72-0EC3-834B-9EF4-9A7F2234A9F7}"/>
              </a:ext>
            </a:extLst>
          </p:cNvPr>
          <p:cNvPicPr>
            <a:picLocks noChangeAspect="1"/>
          </p:cNvPicPr>
          <p:nvPr userDrawn="1"/>
        </p:nvPicPr>
        <p:blipFill>
          <a:blip r:embed="rId5"/>
          <a:stretch>
            <a:fillRect/>
          </a:stretch>
        </p:blipFill>
        <p:spPr>
          <a:xfrm>
            <a:off x="10246207" y="6061354"/>
            <a:ext cx="914400" cy="685800"/>
          </a:xfrm>
          <a:prstGeom prst="rect">
            <a:avLst/>
          </a:prstGeom>
        </p:spPr>
      </p:pic>
      <p:pic>
        <p:nvPicPr>
          <p:cNvPr id="18" name="Picture 17">
            <a:extLst>
              <a:ext uri="{FF2B5EF4-FFF2-40B4-BE49-F238E27FC236}">
                <a16:creationId xmlns:a16="http://schemas.microsoft.com/office/drawing/2014/main" id="{4EFFDD09-0E77-8043-8194-8FAAB8243892}"/>
              </a:ext>
            </a:extLst>
          </p:cNvPr>
          <p:cNvPicPr>
            <a:picLocks noChangeAspect="1"/>
          </p:cNvPicPr>
          <p:nvPr userDrawn="1"/>
        </p:nvPicPr>
        <p:blipFill>
          <a:blip r:embed="rId6"/>
          <a:stretch>
            <a:fillRect/>
          </a:stretch>
        </p:blipFill>
        <p:spPr>
          <a:xfrm>
            <a:off x="11273970" y="6061354"/>
            <a:ext cx="804672" cy="689719"/>
          </a:xfrm>
          <a:prstGeom prst="rect">
            <a:avLst/>
          </a:prstGeom>
        </p:spPr>
      </p:pic>
      <p:pic>
        <p:nvPicPr>
          <p:cNvPr id="19" name="Picture 18">
            <a:extLst>
              <a:ext uri="{FF2B5EF4-FFF2-40B4-BE49-F238E27FC236}">
                <a16:creationId xmlns:a16="http://schemas.microsoft.com/office/drawing/2014/main" id="{ECF40FD0-5630-694A-A5E6-43E0359B6AB8}"/>
              </a:ext>
            </a:extLst>
          </p:cNvPr>
          <p:cNvPicPr>
            <a:picLocks noChangeAspect="1"/>
          </p:cNvPicPr>
          <p:nvPr userDrawn="1"/>
        </p:nvPicPr>
        <p:blipFill>
          <a:blip r:embed="rId7"/>
          <a:stretch>
            <a:fillRect/>
          </a:stretch>
        </p:blipFill>
        <p:spPr>
          <a:xfrm>
            <a:off x="34474" y="6085821"/>
            <a:ext cx="2311400" cy="762000"/>
          </a:xfrm>
          <a:prstGeom prst="rect">
            <a:avLst/>
          </a:prstGeom>
        </p:spPr>
      </p:pic>
      <p:sp>
        <p:nvSpPr>
          <p:cNvPr id="21" name="Title 1">
            <a:extLst>
              <a:ext uri="{FF2B5EF4-FFF2-40B4-BE49-F238E27FC236}">
                <a16:creationId xmlns:a16="http://schemas.microsoft.com/office/drawing/2014/main" id="{BD6DA7E7-855A-3D49-A8B1-12E968B2E8EC}"/>
              </a:ext>
            </a:extLst>
          </p:cNvPr>
          <p:cNvSpPr>
            <a:spLocks noGrp="1"/>
          </p:cNvSpPr>
          <p:nvPr>
            <p:ph type="ctrTitle" idx="4294967295"/>
          </p:nvPr>
        </p:nvSpPr>
        <p:spPr>
          <a:xfrm>
            <a:off x="1524000" y="1122363"/>
            <a:ext cx="9144000" cy="2387600"/>
          </a:xfrm>
        </p:spPr>
        <p:txBody>
          <a:bodyPr/>
          <a:lstStyle/>
          <a:p>
            <a:r>
              <a:rPr lang="en-US" b="1" dirty="0">
                <a:solidFill>
                  <a:schemeClr val="bg1"/>
                </a:solidFill>
                <a:latin typeface="Century Gothic" panose="020B0502020202020204" pitchFamily="34" charset="0"/>
              </a:rPr>
              <a:t>Click to add title</a:t>
            </a:r>
          </a:p>
        </p:txBody>
      </p:sp>
      <p:sp>
        <p:nvSpPr>
          <p:cNvPr id="22" name="Subtitle 2">
            <a:extLst>
              <a:ext uri="{FF2B5EF4-FFF2-40B4-BE49-F238E27FC236}">
                <a16:creationId xmlns:a16="http://schemas.microsoft.com/office/drawing/2014/main" id="{DDE12B98-0CD1-B84B-9FD1-A764BBF652C2}"/>
              </a:ext>
            </a:extLst>
          </p:cNvPr>
          <p:cNvSpPr>
            <a:spLocks noGrp="1"/>
          </p:cNvSpPr>
          <p:nvPr>
            <p:ph type="subTitle" idx="4294967295"/>
          </p:nvPr>
        </p:nvSpPr>
        <p:spPr>
          <a:xfrm>
            <a:off x="435429" y="4383313"/>
            <a:ext cx="10232571" cy="1161143"/>
          </a:xfrm>
        </p:spPr>
        <p:txBody>
          <a:bodyPr>
            <a:normAutofit/>
          </a:bodyPr>
          <a:lstStyle/>
          <a:p>
            <a:pPr algn="l"/>
            <a:r>
              <a:rPr lang="en-US" dirty="0">
                <a:solidFill>
                  <a:schemeClr val="bg1"/>
                </a:solidFill>
                <a:latin typeface="Century Gothic" panose="020B0502020202020204" pitchFamily="34" charset="0"/>
              </a:rPr>
              <a:t>Speaker</a:t>
            </a:r>
          </a:p>
          <a:p>
            <a:pPr algn="l"/>
            <a:r>
              <a:rPr lang="en-US" dirty="0">
                <a:solidFill>
                  <a:schemeClr val="bg1"/>
                </a:solidFill>
                <a:latin typeface="Century Gothic" panose="020B0502020202020204" pitchFamily="34" charset="0"/>
              </a:rPr>
              <a:t>Month Year</a:t>
            </a:r>
          </a:p>
        </p:txBody>
      </p:sp>
      <p:cxnSp>
        <p:nvCxnSpPr>
          <p:cNvPr id="13" name="Straight Connector 12">
            <a:extLst>
              <a:ext uri="{FF2B5EF4-FFF2-40B4-BE49-F238E27FC236}">
                <a16:creationId xmlns:a16="http://schemas.microsoft.com/office/drawing/2014/main" id="{9261B528-6675-224E-81EE-229D08F1461F}"/>
              </a:ext>
            </a:extLst>
          </p:cNvPr>
          <p:cNvCxnSpPr/>
          <p:nvPr userDrawn="1"/>
        </p:nvCxnSpPr>
        <p:spPr>
          <a:xfrm>
            <a:off x="0" y="5870073"/>
            <a:ext cx="12192000" cy="0"/>
          </a:xfrm>
          <a:prstGeom prst="line">
            <a:avLst/>
          </a:prstGeom>
          <a:ln w="63500" cmpd="sng">
            <a:gradFill flip="none" rotWithShape="1">
              <a:gsLst>
                <a:gs pos="0">
                  <a:schemeClr val="accent1">
                    <a:lumMod val="5000"/>
                    <a:lumOff val="95000"/>
                  </a:schemeClr>
                </a:gs>
                <a:gs pos="54000">
                  <a:schemeClr val="accent1"/>
                </a:gs>
                <a:gs pos="100000">
                  <a:schemeClr val="bg1"/>
                </a:gs>
              </a:gsLst>
              <a:lin ang="10800000" scaled="1"/>
              <a:tileRect/>
            </a:gradFill>
            <a:prstDash val="soli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8863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A1B58-8ADB-0B47-A512-9A6F93B74B2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BE90CBD-4BB8-2A4B-8BA6-6B0028CD3A9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AAF73E5-CEEA-094D-A3AD-1280333910FD}"/>
              </a:ext>
            </a:extLst>
          </p:cNvPr>
          <p:cNvSpPr>
            <a:spLocks noGrp="1"/>
          </p:cNvSpPr>
          <p:nvPr>
            <p:ph type="sldNum" sz="quarter" idx="12"/>
          </p:nvPr>
        </p:nvSpPr>
        <p:spPr/>
        <p:txBody>
          <a:bodyPr/>
          <a:lstStyle/>
          <a:p>
            <a:fld id="{0B662815-6E7C-AF49-A41C-CEAF29F470AD}" type="slidenum">
              <a:rPr lang="en-US" smtClean="0"/>
              <a:t>‹#›</a:t>
            </a:fld>
            <a:endParaRPr lang="en-US"/>
          </a:p>
        </p:txBody>
      </p:sp>
    </p:spTree>
    <p:extLst>
      <p:ext uri="{BB962C8B-B14F-4D97-AF65-F5344CB8AC3E}">
        <p14:creationId xmlns:p14="http://schemas.microsoft.com/office/powerpoint/2010/main" val="3875466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F20010-A7C9-9641-9A66-7B3106E691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0008AFD-2DB5-A24C-BA41-2D6A569D098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7FEA615-CFF1-7748-AB57-085D3DFB9A05}"/>
              </a:ext>
            </a:extLst>
          </p:cNvPr>
          <p:cNvSpPr>
            <a:spLocks noGrp="1"/>
          </p:cNvSpPr>
          <p:nvPr>
            <p:ph type="sldNum" sz="quarter" idx="12"/>
          </p:nvPr>
        </p:nvSpPr>
        <p:spPr/>
        <p:txBody>
          <a:bodyPr/>
          <a:lstStyle/>
          <a:p>
            <a:fld id="{0B662815-6E7C-AF49-A41C-CEAF29F470AD}" type="slidenum">
              <a:rPr lang="en-US" smtClean="0"/>
              <a:t>‹#›</a:t>
            </a:fld>
            <a:endParaRPr lang="en-US"/>
          </a:p>
        </p:txBody>
      </p:sp>
    </p:spTree>
    <p:extLst>
      <p:ext uri="{BB962C8B-B14F-4D97-AF65-F5344CB8AC3E}">
        <p14:creationId xmlns:p14="http://schemas.microsoft.com/office/powerpoint/2010/main" val="206601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FF747-E954-624D-A1F6-533CD20148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AA499D-DF3D-3D4C-8CD2-7194E32E8DE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086C146E-44B2-FC4E-88F1-C78860B4127D}"/>
              </a:ext>
            </a:extLst>
          </p:cNvPr>
          <p:cNvSpPr>
            <a:spLocks noGrp="1"/>
          </p:cNvSpPr>
          <p:nvPr>
            <p:ph type="sldNum" sz="quarter" idx="12"/>
          </p:nvPr>
        </p:nvSpPr>
        <p:spPr/>
        <p:txBody>
          <a:bodyPr/>
          <a:lstStyle/>
          <a:p>
            <a:fld id="{0B662815-6E7C-AF49-A41C-CEAF29F470AD}" type="slidenum">
              <a:rPr lang="en-US" smtClean="0"/>
              <a:t>‹#›</a:t>
            </a:fld>
            <a:endParaRPr lang="en-US"/>
          </a:p>
        </p:txBody>
      </p:sp>
    </p:spTree>
    <p:extLst>
      <p:ext uri="{BB962C8B-B14F-4D97-AF65-F5344CB8AC3E}">
        <p14:creationId xmlns:p14="http://schemas.microsoft.com/office/powerpoint/2010/main" val="2474349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762EB-BC98-6D46-965B-90C21B427F2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4ACA877-4C11-D24D-8FE4-32025F7D0F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Slide Number Placeholder 5">
            <a:extLst>
              <a:ext uri="{FF2B5EF4-FFF2-40B4-BE49-F238E27FC236}">
                <a16:creationId xmlns:a16="http://schemas.microsoft.com/office/drawing/2014/main" id="{F6B5944B-45FA-7947-9011-3A0A3FA211B3}"/>
              </a:ext>
            </a:extLst>
          </p:cNvPr>
          <p:cNvSpPr>
            <a:spLocks noGrp="1"/>
          </p:cNvSpPr>
          <p:nvPr>
            <p:ph type="sldNum" sz="quarter" idx="12"/>
          </p:nvPr>
        </p:nvSpPr>
        <p:spPr/>
        <p:txBody>
          <a:bodyPr/>
          <a:lstStyle/>
          <a:p>
            <a:fld id="{0B662815-6E7C-AF49-A41C-CEAF29F470AD}" type="slidenum">
              <a:rPr lang="en-US" smtClean="0"/>
              <a:t>‹#›</a:t>
            </a:fld>
            <a:endParaRPr lang="en-US"/>
          </a:p>
        </p:txBody>
      </p:sp>
    </p:spTree>
    <p:extLst>
      <p:ext uri="{BB962C8B-B14F-4D97-AF65-F5344CB8AC3E}">
        <p14:creationId xmlns:p14="http://schemas.microsoft.com/office/powerpoint/2010/main" val="1941758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1D284-2AD7-6F40-87A8-5E6B847212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A2515E-13A4-0747-A383-663268831DF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F11625E-E66A-4C46-84A3-F4C3BBB345E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0AE54E88-8CB2-4844-9860-53092D75A6E0}"/>
              </a:ext>
            </a:extLst>
          </p:cNvPr>
          <p:cNvSpPr>
            <a:spLocks noGrp="1"/>
          </p:cNvSpPr>
          <p:nvPr>
            <p:ph type="sldNum" sz="quarter" idx="12"/>
          </p:nvPr>
        </p:nvSpPr>
        <p:spPr/>
        <p:txBody>
          <a:bodyPr/>
          <a:lstStyle/>
          <a:p>
            <a:fld id="{0B662815-6E7C-AF49-A41C-CEAF29F470AD}" type="slidenum">
              <a:rPr lang="en-US" smtClean="0"/>
              <a:t>‹#›</a:t>
            </a:fld>
            <a:endParaRPr lang="en-US"/>
          </a:p>
        </p:txBody>
      </p:sp>
    </p:spTree>
    <p:extLst>
      <p:ext uri="{BB962C8B-B14F-4D97-AF65-F5344CB8AC3E}">
        <p14:creationId xmlns:p14="http://schemas.microsoft.com/office/powerpoint/2010/main" val="299112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48354-F916-AC44-8652-0C710AF3EF4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FA1D1B-8F84-B742-8FF7-D0FB829D10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31748A5-FE1B-AD47-A47F-CD85429B451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1A43FC8-3400-BE4C-B169-212C04BFDB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0CCAB5F-A3C3-9046-9C58-2983A3BCD6A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37A10C7E-2B11-AB4B-99B4-F20877108623}"/>
              </a:ext>
            </a:extLst>
          </p:cNvPr>
          <p:cNvSpPr>
            <a:spLocks noGrp="1"/>
          </p:cNvSpPr>
          <p:nvPr>
            <p:ph type="sldNum" sz="quarter" idx="12"/>
          </p:nvPr>
        </p:nvSpPr>
        <p:spPr/>
        <p:txBody>
          <a:bodyPr/>
          <a:lstStyle/>
          <a:p>
            <a:fld id="{0B662815-6E7C-AF49-A41C-CEAF29F470AD}" type="slidenum">
              <a:rPr lang="en-US" smtClean="0"/>
              <a:t>‹#›</a:t>
            </a:fld>
            <a:endParaRPr lang="en-US"/>
          </a:p>
        </p:txBody>
      </p:sp>
    </p:spTree>
    <p:extLst>
      <p:ext uri="{BB962C8B-B14F-4D97-AF65-F5344CB8AC3E}">
        <p14:creationId xmlns:p14="http://schemas.microsoft.com/office/powerpoint/2010/main" val="1650378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37486-71E3-374F-8FCC-386970B7F224}"/>
              </a:ext>
            </a:extLst>
          </p:cNvPr>
          <p:cNvSpPr>
            <a:spLocks noGrp="1"/>
          </p:cNvSpPr>
          <p:nvPr>
            <p:ph type="title"/>
          </p:nvPr>
        </p:nvSpPr>
        <p:spPr/>
        <p:txBody>
          <a:bodyPr/>
          <a:lstStyle/>
          <a:p>
            <a:r>
              <a:rPr lang="en-US"/>
              <a:t>Click to edit Master title style</a:t>
            </a:r>
          </a:p>
        </p:txBody>
      </p:sp>
      <p:sp>
        <p:nvSpPr>
          <p:cNvPr id="5" name="Slide Number Placeholder 4">
            <a:extLst>
              <a:ext uri="{FF2B5EF4-FFF2-40B4-BE49-F238E27FC236}">
                <a16:creationId xmlns:a16="http://schemas.microsoft.com/office/drawing/2014/main" id="{CC3E1951-08FA-ED4C-846E-EB5C43749212}"/>
              </a:ext>
            </a:extLst>
          </p:cNvPr>
          <p:cNvSpPr>
            <a:spLocks noGrp="1"/>
          </p:cNvSpPr>
          <p:nvPr>
            <p:ph type="sldNum" sz="quarter" idx="12"/>
          </p:nvPr>
        </p:nvSpPr>
        <p:spPr/>
        <p:txBody>
          <a:bodyPr/>
          <a:lstStyle/>
          <a:p>
            <a:fld id="{0B662815-6E7C-AF49-A41C-CEAF29F470AD}" type="slidenum">
              <a:rPr lang="en-US" smtClean="0"/>
              <a:t>‹#›</a:t>
            </a:fld>
            <a:endParaRPr lang="en-US"/>
          </a:p>
        </p:txBody>
      </p:sp>
    </p:spTree>
    <p:extLst>
      <p:ext uri="{BB962C8B-B14F-4D97-AF65-F5344CB8AC3E}">
        <p14:creationId xmlns:p14="http://schemas.microsoft.com/office/powerpoint/2010/main" val="1177644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A4EDB3E-4808-EC47-80E4-AE11EA088955}"/>
              </a:ext>
            </a:extLst>
          </p:cNvPr>
          <p:cNvSpPr>
            <a:spLocks noGrp="1"/>
          </p:cNvSpPr>
          <p:nvPr>
            <p:ph type="sldNum" sz="quarter" idx="12"/>
          </p:nvPr>
        </p:nvSpPr>
        <p:spPr/>
        <p:txBody>
          <a:bodyPr/>
          <a:lstStyle/>
          <a:p>
            <a:fld id="{0B662815-6E7C-AF49-A41C-CEAF29F470AD}" type="slidenum">
              <a:rPr lang="en-US" smtClean="0"/>
              <a:t>‹#›</a:t>
            </a:fld>
            <a:endParaRPr lang="en-US"/>
          </a:p>
        </p:txBody>
      </p:sp>
    </p:spTree>
    <p:extLst>
      <p:ext uri="{BB962C8B-B14F-4D97-AF65-F5344CB8AC3E}">
        <p14:creationId xmlns:p14="http://schemas.microsoft.com/office/powerpoint/2010/main" val="2740002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0E2E3-B410-0E4D-84D0-98489C769D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2D3D92-0E80-1149-B2E5-DF993B9BBD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668CA94-917E-7543-9BB9-F790291843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a:extLst>
              <a:ext uri="{FF2B5EF4-FFF2-40B4-BE49-F238E27FC236}">
                <a16:creationId xmlns:a16="http://schemas.microsoft.com/office/drawing/2014/main" id="{0D60DCCA-D981-7A4F-A203-8FE9876DF2E5}"/>
              </a:ext>
            </a:extLst>
          </p:cNvPr>
          <p:cNvSpPr>
            <a:spLocks noGrp="1"/>
          </p:cNvSpPr>
          <p:nvPr>
            <p:ph type="sldNum" sz="quarter" idx="12"/>
          </p:nvPr>
        </p:nvSpPr>
        <p:spPr/>
        <p:txBody>
          <a:bodyPr/>
          <a:lstStyle/>
          <a:p>
            <a:fld id="{0B662815-6E7C-AF49-A41C-CEAF29F470AD}" type="slidenum">
              <a:rPr lang="en-US" smtClean="0"/>
              <a:t>‹#›</a:t>
            </a:fld>
            <a:endParaRPr lang="en-US"/>
          </a:p>
        </p:txBody>
      </p:sp>
    </p:spTree>
    <p:extLst>
      <p:ext uri="{BB962C8B-B14F-4D97-AF65-F5344CB8AC3E}">
        <p14:creationId xmlns:p14="http://schemas.microsoft.com/office/powerpoint/2010/main" val="31147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4A362-2FCD-244E-9AE2-1A661F14BD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19B9FFC-0006-8641-B68D-F65F318963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93C9C11-3A4B-4F4D-A776-CEE8DD0048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a:extLst>
              <a:ext uri="{FF2B5EF4-FFF2-40B4-BE49-F238E27FC236}">
                <a16:creationId xmlns:a16="http://schemas.microsoft.com/office/drawing/2014/main" id="{62862271-EE5A-DC4F-ADE5-C21CE4BAA8A9}"/>
              </a:ext>
            </a:extLst>
          </p:cNvPr>
          <p:cNvSpPr>
            <a:spLocks noGrp="1"/>
          </p:cNvSpPr>
          <p:nvPr>
            <p:ph type="sldNum" sz="quarter" idx="12"/>
          </p:nvPr>
        </p:nvSpPr>
        <p:spPr/>
        <p:txBody>
          <a:bodyPr/>
          <a:lstStyle/>
          <a:p>
            <a:fld id="{0B662815-6E7C-AF49-A41C-CEAF29F470AD}" type="slidenum">
              <a:rPr lang="en-US" smtClean="0"/>
              <a:t>‹#›</a:t>
            </a:fld>
            <a:endParaRPr lang="en-US"/>
          </a:p>
        </p:txBody>
      </p:sp>
    </p:spTree>
    <p:extLst>
      <p:ext uri="{BB962C8B-B14F-4D97-AF65-F5344CB8AC3E}">
        <p14:creationId xmlns:p14="http://schemas.microsoft.com/office/powerpoint/2010/main" val="2690639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5ED364-356D-5A4B-948D-479A25F2B6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70119A00-8CED-C44C-9AC3-A703A86754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3116A1A8-A276-C24C-A304-6FEFBA792FAB}"/>
              </a:ext>
            </a:extLst>
          </p:cNvPr>
          <p:cNvSpPr>
            <a:spLocks noGrp="1"/>
          </p:cNvSpPr>
          <p:nvPr>
            <p:ph type="sldNum" sz="quarter" idx="4"/>
          </p:nvPr>
        </p:nvSpPr>
        <p:spPr>
          <a:xfrm>
            <a:off x="838200" y="6356351"/>
            <a:ext cx="10515600" cy="242570"/>
          </a:xfrm>
          <a:prstGeom prst="rect">
            <a:avLst/>
          </a:prstGeom>
        </p:spPr>
        <p:txBody>
          <a:bodyPr vert="horz" lIns="91440" tIns="45720" rIns="91440" bIns="45720" rtlCol="0" anchor="ctr"/>
          <a:lstStyle>
            <a:lvl1pPr algn="ctr">
              <a:defRPr sz="1200">
                <a:solidFill>
                  <a:schemeClr val="bg1"/>
                </a:solidFill>
              </a:defRPr>
            </a:lvl1pPr>
          </a:lstStyle>
          <a:p>
            <a:fld id="{0B662815-6E7C-AF49-A41C-CEAF29F470AD}" type="slidenum">
              <a:rPr lang="en-US" smtClean="0"/>
              <a:pPr/>
              <a:t>‹#›</a:t>
            </a:fld>
            <a:endParaRPr lang="en-US" dirty="0"/>
          </a:p>
        </p:txBody>
      </p:sp>
    </p:spTree>
    <p:extLst>
      <p:ext uri="{BB962C8B-B14F-4D97-AF65-F5344CB8AC3E}">
        <p14:creationId xmlns:p14="http://schemas.microsoft.com/office/powerpoint/2010/main" val="2204965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i="0" kern="1200">
          <a:solidFill>
            <a:schemeClr val="tx1"/>
          </a:solidFill>
          <a:latin typeface="Century Gothic" panose="020B0502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Century Gothic" panose="020B0502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Century Gothic" panose="020B0502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Century Gothic" panose="020B0502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Century Gothic" panose="020B0502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2.pn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s>
</file>

<file path=ppt/slides/_rels/slide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6350000"/>
            <a:ext cx="12192000" cy="512064"/>
          </a:xfrm>
          <a:prstGeom prst="rect">
            <a:avLst/>
          </a:prstGeom>
          <a:gradFill flip="none" rotWithShape="1">
            <a:gsLst>
              <a:gs pos="0">
                <a:schemeClr val="accent1">
                  <a:lumMod val="5000"/>
                  <a:lumOff val="95000"/>
                </a:schemeClr>
              </a:gs>
              <a:gs pos="50000">
                <a:schemeClr val="accent1"/>
              </a:gs>
              <a:gs pos="0">
                <a:schemeClr val="bg1"/>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itle 4"/>
          <p:cNvSpPr txBox="1">
            <a:spLocks/>
          </p:cNvSpPr>
          <p:nvPr/>
        </p:nvSpPr>
        <p:spPr>
          <a:xfrm>
            <a:off x="550517" y="365125"/>
            <a:ext cx="11206056" cy="795775"/>
          </a:xfrm>
          <a:prstGeom prst="rect">
            <a:avLst/>
          </a:prstGeom>
        </p:spPr>
        <p:txBody>
          <a:bodyPr>
            <a:noAutofit/>
          </a:bodyPr>
          <a:lstStyle>
            <a:lvl1pPr algn="l" defTabSz="914400" rtl="0" eaLnBrk="1" latinLnBrk="0" hangingPunct="1">
              <a:lnSpc>
                <a:spcPct val="90000"/>
              </a:lnSpc>
              <a:spcBef>
                <a:spcPct val="0"/>
              </a:spcBef>
              <a:buNone/>
              <a:defRPr sz="4400" b="1" i="0" kern="1200">
                <a:solidFill>
                  <a:schemeClr val="tx1"/>
                </a:solidFill>
                <a:latin typeface="Century Gothic" panose="020B0502020202020204" pitchFamily="34" charset="0"/>
                <a:ea typeface="+mj-ea"/>
                <a:cs typeface="+mj-cs"/>
              </a:defRPr>
            </a:lvl1pPr>
          </a:lstStyle>
          <a:p>
            <a:r>
              <a:rPr lang="en-US" sz="3200" dirty="0"/>
              <a:t>The Age of </a:t>
            </a:r>
            <a:r>
              <a:rPr lang="en-US" sz="3200" dirty="0" err="1"/>
              <a:t>Westerlund</a:t>
            </a:r>
            <a:r>
              <a:rPr lang="en-US" sz="3200" dirty="0"/>
              <a:t> 1 Revisited</a:t>
            </a:r>
          </a:p>
        </p:txBody>
      </p:sp>
      <p:sp>
        <p:nvSpPr>
          <p:cNvPr id="15" name="Content Placeholder 1"/>
          <p:cNvSpPr txBox="1">
            <a:spLocks/>
          </p:cNvSpPr>
          <p:nvPr/>
        </p:nvSpPr>
        <p:spPr>
          <a:xfrm>
            <a:off x="6096001" y="1290376"/>
            <a:ext cx="5660574" cy="408671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err="1"/>
              <a:t>Westerlund</a:t>
            </a:r>
            <a:r>
              <a:rPr lang="en-US" sz="1600" dirty="0"/>
              <a:t> 1 is a nearby Milky Way cluster, the only known analogue to the bright clusters seen in metal rich starburst galaxies where all of the individual stars can be resolved. Provided an age can be determined, this makes </a:t>
            </a:r>
            <a:r>
              <a:rPr lang="en-US" sz="1600" dirty="0" err="1"/>
              <a:t>Westerlund</a:t>
            </a:r>
            <a:r>
              <a:rPr lang="en-US" sz="1600" dirty="0"/>
              <a:t> 1 an ideal benchmark system for studies of more distant, high-redshift starburst galaxies. </a:t>
            </a:r>
          </a:p>
          <a:p>
            <a:r>
              <a:rPr lang="en-US" sz="1600" dirty="0"/>
              <a:t>While the age of </a:t>
            </a:r>
            <a:r>
              <a:rPr lang="en-US" sz="1600" dirty="0" err="1"/>
              <a:t>Westerlund</a:t>
            </a:r>
            <a:r>
              <a:rPr lang="en-US" sz="1600" dirty="0"/>
              <a:t> 1 has been determined to be 5 </a:t>
            </a:r>
            <a:r>
              <a:rPr lang="en-US" sz="1600" dirty="0" err="1"/>
              <a:t>Myr</a:t>
            </a:r>
            <a:r>
              <a:rPr lang="en-US" sz="1600" dirty="0"/>
              <a:t> from the Wolf-</a:t>
            </a:r>
            <a:r>
              <a:rPr lang="en-US" sz="1600" dirty="0" err="1"/>
              <a:t>Rayet</a:t>
            </a:r>
            <a:r>
              <a:rPr lang="en-US" sz="1600" dirty="0"/>
              <a:t> and pre-main sequence stars, there have been no direct measurements of the luminosities of the cool </a:t>
            </a:r>
            <a:r>
              <a:rPr lang="en-US" sz="1600" dirty="0" err="1"/>
              <a:t>supergiants</a:t>
            </a:r>
            <a:r>
              <a:rPr lang="en-US" sz="1600" dirty="0"/>
              <a:t>. Optical as well as near-, mid-, and far-IR photometry is needed to determine the most accurate luminosities, but previous attempts have been hampered by saturated measurements from space-based observatories.</a:t>
            </a:r>
          </a:p>
          <a:p>
            <a:r>
              <a:rPr lang="en-US" sz="1600" dirty="0"/>
              <a:t>SOFIA FORCAST imaged </a:t>
            </a:r>
            <a:r>
              <a:rPr lang="en-US" sz="1600" dirty="0" err="1"/>
              <a:t>Westerlund</a:t>
            </a:r>
            <a:r>
              <a:rPr lang="en-US" sz="1600" dirty="0"/>
              <a:t> 1 in the wavelength range of 5.6 - 31.5 microns, covering a crucial portion of the spectral energy distribution where a large proportion of flux is emitted. The results imply that the age of </a:t>
            </a:r>
            <a:r>
              <a:rPr lang="en-US" sz="1600" dirty="0" err="1"/>
              <a:t>Westerlund</a:t>
            </a:r>
            <a:r>
              <a:rPr lang="en-US" sz="1600" dirty="0"/>
              <a:t> 1 is 10 </a:t>
            </a:r>
            <a:r>
              <a:rPr lang="en-US" sz="1600" dirty="0" err="1"/>
              <a:t>Myr</a:t>
            </a:r>
            <a:r>
              <a:rPr lang="en-US" sz="1600" dirty="0"/>
              <a:t>.</a:t>
            </a:r>
          </a:p>
        </p:txBody>
      </p:sp>
      <p:pic>
        <p:nvPicPr>
          <p:cNvPr id="18" name="Picture 17">
            <a:extLst>
              <a:ext uri="{FF2B5EF4-FFF2-40B4-BE49-F238E27FC236}">
                <a16:creationId xmlns:a16="http://schemas.microsoft.com/office/drawing/2014/main" id="{05F98034-EDC8-F340-B568-3A5E76D388FA}"/>
              </a:ext>
            </a:extLst>
          </p:cNvPr>
          <p:cNvPicPr>
            <a:picLocks noChangeAspect="1"/>
          </p:cNvPicPr>
          <p:nvPr/>
        </p:nvPicPr>
        <p:blipFill>
          <a:blip r:embed="rId3"/>
          <a:stretch>
            <a:fillRect/>
          </a:stretch>
        </p:blipFill>
        <p:spPr>
          <a:xfrm>
            <a:off x="9815116" y="6420820"/>
            <a:ext cx="466344" cy="409474"/>
          </a:xfrm>
          <a:prstGeom prst="rect">
            <a:avLst/>
          </a:prstGeom>
        </p:spPr>
      </p:pic>
      <p:pic>
        <p:nvPicPr>
          <p:cNvPr id="20" name="Content Placeholder 10">
            <a:extLst>
              <a:ext uri="{FF2B5EF4-FFF2-40B4-BE49-F238E27FC236}">
                <a16:creationId xmlns:a16="http://schemas.microsoft.com/office/drawing/2014/main" id="{16CD0C89-342C-5646-827F-D6CC72244FBB}"/>
              </a:ext>
            </a:extLst>
          </p:cNvPr>
          <p:cNvPicPr>
            <a:picLocks noChangeAspect="1"/>
          </p:cNvPicPr>
          <p:nvPr/>
        </p:nvPicPr>
        <p:blipFill>
          <a:blip r:embed="rId4"/>
          <a:stretch>
            <a:fillRect/>
          </a:stretch>
        </p:blipFill>
        <p:spPr>
          <a:xfrm>
            <a:off x="10965396" y="6420820"/>
            <a:ext cx="557784" cy="414895"/>
          </a:xfrm>
          <a:prstGeom prst="rect">
            <a:avLst/>
          </a:prstGeom>
        </p:spPr>
      </p:pic>
      <p:pic>
        <p:nvPicPr>
          <p:cNvPr id="22" name="Picture 21">
            <a:extLst>
              <a:ext uri="{FF2B5EF4-FFF2-40B4-BE49-F238E27FC236}">
                <a16:creationId xmlns:a16="http://schemas.microsoft.com/office/drawing/2014/main" id="{C0D00CF4-FACB-DF48-AFB6-4B5195D82F2B}"/>
              </a:ext>
            </a:extLst>
          </p:cNvPr>
          <p:cNvPicPr>
            <a:picLocks noChangeAspect="1"/>
          </p:cNvPicPr>
          <p:nvPr/>
        </p:nvPicPr>
        <p:blipFill>
          <a:blip r:embed="rId5"/>
          <a:stretch>
            <a:fillRect/>
          </a:stretch>
        </p:blipFill>
        <p:spPr>
          <a:xfrm>
            <a:off x="11618260" y="6417716"/>
            <a:ext cx="484632" cy="414684"/>
          </a:xfrm>
          <a:prstGeom prst="rect">
            <a:avLst/>
          </a:prstGeom>
        </p:spPr>
      </p:pic>
      <p:pic>
        <p:nvPicPr>
          <p:cNvPr id="23" name="Picture 22">
            <a:extLst>
              <a:ext uri="{FF2B5EF4-FFF2-40B4-BE49-F238E27FC236}">
                <a16:creationId xmlns:a16="http://schemas.microsoft.com/office/drawing/2014/main" id="{94B8ADB0-21F2-854C-98F9-18BA726C40D1}"/>
              </a:ext>
            </a:extLst>
          </p:cNvPr>
          <p:cNvPicPr>
            <a:picLocks noChangeAspect="1"/>
          </p:cNvPicPr>
          <p:nvPr/>
        </p:nvPicPr>
        <p:blipFill>
          <a:blip r:embed="rId6"/>
          <a:stretch>
            <a:fillRect/>
          </a:stretch>
        </p:blipFill>
        <p:spPr>
          <a:xfrm>
            <a:off x="10376540" y="6418715"/>
            <a:ext cx="493776" cy="410580"/>
          </a:xfrm>
          <a:prstGeom prst="rect">
            <a:avLst/>
          </a:prstGeom>
        </p:spPr>
      </p:pic>
      <p:cxnSp>
        <p:nvCxnSpPr>
          <p:cNvPr id="24" name="Straight Connector 23"/>
          <p:cNvCxnSpPr/>
          <p:nvPr/>
        </p:nvCxnSpPr>
        <p:spPr>
          <a:xfrm>
            <a:off x="550517" y="1125275"/>
            <a:ext cx="11206056" cy="0"/>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C6B078BB-5D8F-6749-A770-F11DA3473114}"/>
              </a:ext>
            </a:extLst>
          </p:cNvPr>
          <p:cNvPicPr>
            <a:picLocks noChangeAspect="1"/>
          </p:cNvPicPr>
          <p:nvPr/>
        </p:nvPicPr>
        <p:blipFill>
          <a:blip r:embed="rId7"/>
          <a:stretch>
            <a:fillRect/>
          </a:stretch>
        </p:blipFill>
        <p:spPr>
          <a:xfrm>
            <a:off x="-6146" y="6401675"/>
            <a:ext cx="1642440" cy="536034"/>
          </a:xfrm>
          <a:prstGeom prst="rect">
            <a:avLst/>
          </a:prstGeom>
        </p:spPr>
      </p:pic>
      <p:sp>
        <p:nvSpPr>
          <p:cNvPr id="5" name="TextBox 4">
            <a:extLst>
              <a:ext uri="{FF2B5EF4-FFF2-40B4-BE49-F238E27FC236}">
                <a16:creationId xmlns:a16="http://schemas.microsoft.com/office/drawing/2014/main" id="{6A7672B1-4574-9344-AC89-F86A61BC21FE}"/>
              </a:ext>
            </a:extLst>
          </p:cNvPr>
          <p:cNvSpPr txBox="1"/>
          <p:nvPr/>
        </p:nvSpPr>
        <p:spPr>
          <a:xfrm>
            <a:off x="6376538" y="5635942"/>
            <a:ext cx="5099499" cy="523220"/>
          </a:xfrm>
          <a:prstGeom prst="rect">
            <a:avLst/>
          </a:prstGeom>
          <a:solidFill>
            <a:schemeClr val="accent1">
              <a:lumMod val="20000"/>
              <a:lumOff val="80000"/>
            </a:schemeClr>
          </a:solidFill>
        </p:spPr>
        <p:txBody>
          <a:bodyPr wrap="square" rtlCol="0">
            <a:spAutoFit/>
          </a:bodyPr>
          <a:lstStyle/>
          <a:p>
            <a:r>
              <a:rPr lang="en-US" sz="1400" dirty="0"/>
              <a:t>Paper: “The Age of </a:t>
            </a:r>
            <a:r>
              <a:rPr lang="en-US" sz="1400" dirty="0" err="1"/>
              <a:t>Westerlund</a:t>
            </a:r>
            <a:r>
              <a:rPr lang="en-US" sz="1400" dirty="0"/>
              <a:t> 1 Revisited”</a:t>
            </a:r>
            <a:br>
              <a:rPr lang="en-US" sz="1400" dirty="0"/>
            </a:br>
            <a:r>
              <a:rPr lang="en-US" sz="1400" dirty="0" err="1"/>
              <a:t>Beasor</a:t>
            </a:r>
            <a:r>
              <a:rPr lang="en-US" sz="1400" dirty="0"/>
              <a:t>, Emma R., et al., 2021/05, </a:t>
            </a:r>
            <a:r>
              <a:rPr lang="en-US" sz="1400" dirty="0" err="1"/>
              <a:t>ApJ</a:t>
            </a:r>
            <a:r>
              <a:rPr lang="en-US" sz="1400" dirty="0"/>
              <a:t>, 912, 16.</a:t>
            </a:r>
          </a:p>
        </p:txBody>
      </p:sp>
      <p:pic>
        <p:nvPicPr>
          <p:cNvPr id="4" name="Picture 3">
            <a:extLst>
              <a:ext uri="{FF2B5EF4-FFF2-40B4-BE49-F238E27FC236}">
                <a16:creationId xmlns:a16="http://schemas.microsoft.com/office/drawing/2014/main" id="{B2930FE1-FC43-92A8-65C3-1DCDE4561E73}"/>
              </a:ext>
            </a:extLst>
          </p:cNvPr>
          <p:cNvPicPr>
            <a:picLocks noChangeAspect="1"/>
          </p:cNvPicPr>
          <p:nvPr/>
        </p:nvPicPr>
        <p:blipFill>
          <a:blip r:embed="rId8"/>
          <a:stretch>
            <a:fillRect/>
          </a:stretch>
        </p:blipFill>
        <p:spPr>
          <a:xfrm>
            <a:off x="550517" y="1326000"/>
            <a:ext cx="5401459" cy="4051094"/>
          </a:xfrm>
          <a:prstGeom prst="rect">
            <a:avLst/>
          </a:prstGeom>
        </p:spPr>
      </p:pic>
      <p:sp>
        <p:nvSpPr>
          <p:cNvPr id="7" name="TextBox 6">
            <a:extLst>
              <a:ext uri="{FF2B5EF4-FFF2-40B4-BE49-F238E27FC236}">
                <a16:creationId xmlns:a16="http://schemas.microsoft.com/office/drawing/2014/main" id="{BE328397-B499-C34C-8D14-B3AB7BF6BA51}"/>
              </a:ext>
            </a:extLst>
          </p:cNvPr>
          <p:cNvSpPr txBox="1"/>
          <p:nvPr/>
        </p:nvSpPr>
        <p:spPr>
          <a:xfrm>
            <a:off x="550517" y="5620553"/>
            <a:ext cx="2479445" cy="276999"/>
          </a:xfrm>
          <a:prstGeom prst="rect">
            <a:avLst/>
          </a:prstGeom>
          <a:solidFill>
            <a:schemeClr val="bg1"/>
          </a:solidFill>
        </p:spPr>
        <p:txBody>
          <a:bodyPr wrap="square" rtlCol="0">
            <a:spAutoFit/>
          </a:bodyPr>
          <a:lstStyle/>
          <a:p>
            <a:r>
              <a:rPr lang="en-US" sz="1200" dirty="0"/>
              <a:t>Image credit: ESA/Hubble &amp; NASA</a:t>
            </a:r>
          </a:p>
        </p:txBody>
      </p:sp>
    </p:spTree>
    <p:extLst>
      <p:ext uri="{BB962C8B-B14F-4D97-AF65-F5344CB8AC3E}">
        <p14:creationId xmlns:p14="http://schemas.microsoft.com/office/powerpoint/2010/main" val="3465356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6350000"/>
            <a:ext cx="12192000" cy="512064"/>
          </a:xfrm>
          <a:prstGeom prst="rect">
            <a:avLst/>
          </a:prstGeom>
          <a:gradFill flip="none" rotWithShape="1">
            <a:gsLst>
              <a:gs pos="0">
                <a:schemeClr val="accent1">
                  <a:lumMod val="5000"/>
                  <a:lumOff val="95000"/>
                </a:schemeClr>
              </a:gs>
              <a:gs pos="50000">
                <a:schemeClr val="accent1"/>
              </a:gs>
              <a:gs pos="0">
                <a:schemeClr val="bg1"/>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itle 4"/>
          <p:cNvSpPr txBox="1">
            <a:spLocks/>
          </p:cNvSpPr>
          <p:nvPr/>
        </p:nvSpPr>
        <p:spPr>
          <a:xfrm>
            <a:off x="550517" y="365125"/>
            <a:ext cx="11206056" cy="795775"/>
          </a:xfrm>
          <a:prstGeom prst="rect">
            <a:avLst/>
          </a:prstGeom>
        </p:spPr>
        <p:txBody>
          <a:bodyPr>
            <a:noAutofit/>
          </a:bodyPr>
          <a:lstStyle>
            <a:lvl1pPr algn="l" defTabSz="914400" rtl="0" eaLnBrk="1" latinLnBrk="0" hangingPunct="1">
              <a:lnSpc>
                <a:spcPct val="90000"/>
              </a:lnSpc>
              <a:spcBef>
                <a:spcPct val="0"/>
              </a:spcBef>
              <a:buNone/>
              <a:defRPr sz="4400" b="1" i="0" kern="1200">
                <a:solidFill>
                  <a:schemeClr val="tx1"/>
                </a:solidFill>
                <a:latin typeface="Century Gothic" panose="020B0502020202020204" pitchFamily="34" charset="0"/>
                <a:ea typeface="+mj-ea"/>
                <a:cs typeface="+mj-cs"/>
              </a:defRPr>
            </a:lvl1pPr>
          </a:lstStyle>
          <a:p>
            <a:r>
              <a:rPr lang="en-US" sz="3200" dirty="0"/>
              <a:t>The Age of </a:t>
            </a:r>
            <a:r>
              <a:rPr lang="en-US" sz="3200" dirty="0" err="1"/>
              <a:t>Westerlund</a:t>
            </a:r>
            <a:r>
              <a:rPr lang="en-US" sz="3200" dirty="0"/>
              <a:t> 1 Revisited</a:t>
            </a:r>
          </a:p>
        </p:txBody>
      </p:sp>
      <p:sp>
        <p:nvSpPr>
          <p:cNvPr id="15" name="Content Placeholder 1"/>
          <p:cNvSpPr txBox="1">
            <a:spLocks/>
          </p:cNvSpPr>
          <p:nvPr/>
        </p:nvSpPr>
        <p:spPr>
          <a:xfrm>
            <a:off x="6438110" y="1390844"/>
            <a:ext cx="5203374" cy="3255866"/>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t>Hertzsprung-Russel diagram for the cool </a:t>
            </a:r>
            <a:r>
              <a:rPr lang="en-US" sz="1600" dirty="0" err="1"/>
              <a:t>supergiants</a:t>
            </a:r>
            <a:r>
              <a:rPr lang="en-US" sz="1600" dirty="0"/>
              <a:t> in </a:t>
            </a:r>
            <a:r>
              <a:rPr lang="en-US" sz="1600" dirty="0" err="1"/>
              <a:t>Westerlund</a:t>
            </a:r>
            <a:r>
              <a:rPr lang="en-US" sz="1600" dirty="0"/>
              <a:t> 1. The red </a:t>
            </a:r>
            <a:r>
              <a:rPr lang="en-US" sz="1600" dirty="0" err="1"/>
              <a:t>supergiants</a:t>
            </a:r>
            <a:r>
              <a:rPr lang="en-US" sz="1600" dirty="0"/>
              <a:t> (red circles) and yellow </a:t>
            </a:r>
            <a:r>
              <a:rPr lang="en-US" sz="1600" dirty="0" err="1"/>
              <a:t>supergiants</a:t>
            </a:r>
            <a:r>
              <a:rPr lang="en-US" sz="1600" dirty="0"/>
              <a:t> (yellow boxes) are plotted along with stellar isochrones (black curves). The supergiant luminosities are clearly inconsistent with the previous age estimate of 5 </a:t>
            </a:r>
            <a:r>
              <a:rPr lang="en-US" sz="1600" dirty="0" err="1"/>
              <a:t>Myr</a:t>
            </a:r>
            <a:r>
              <a:rPr lang="en-US" sz="1600" dirty="0"/>
              <a:t>. Instead, they appear to be an older population consistent with an age of 10 </a:t>
            </a:r>
            <a:r>
              <a:rPr lang="en-US" sz="1600" dirty="0" err="1"/>
              <a:t>Myr</a:t>
            </a:r>
            <a:r>
              <a:rPr lang="en-US" sz="1600" dirty="0"/>
              <a:t>.</a:t>
            </a:r>
          </a:p>
        </p:txBody>
      </p:sp>
      <p:pic>
        <p:nvPicPr>
          <p:cNvPr id="18" name="Picture 17">
            <a:extLst>
              <a:ext uri="{FF2B5EF4-FFF2-40B4-BE49-F238E27FC236}">
                <a16:creationId xmlns:a16="http://schemas.microsoft.com/office/drawing/2014/main" id="{05F98034-EDC8-F340-B568-3A5E76D388FA}"/>
              </a:ext>
            </a:extLst>
          </p:cNvPr>
          <p:cNvPicPr>
            <a:picLocks noChangeAspect="1"/>
          </p:cNvPicPr>
          <p:nvPr/>
        </p:nvPicPr>
        <p:blipFill>
          <a:blip r:embed="rId3"/>
          <a:stretch>
            <a:fillRect/>
          </a:stretch>
        </p:blipFill>
        <p:spPr>
          <a:xfrm>
            <a:off x="9815116" y="6420820"/>
            <a:ext cx="466344" cy="409474"/>
          </a:xfrm>
          <a:prstGeom prst="rect">
            <a:avLst/>
          </a:prstGeom>
        </p:spPr>
      </p:pic>
      <p:pic>
        <p:nvPicPr>
          <p:cNvPr id="20" name="Content Placeholder 10">
            <a:extLst>
              <a:ext uri="{FF2B5EF4-FFF2-40B4-BE49-F238E27FC236}">
                <a16:creationId xmlns:a16="http://schemas.microsoft.com/office/drawing/2014/main" id="{16CD0C89-342C-5646-827F-D6CC72244FBB}"/>
              </a:ext>
            </a:extLst>
          </p:cNvPr>
          <p:cNvPicPr>
            <a:picLocks noChangeAspect="1"/>
          </p:cNvPicPr>
          <p:nvPr/>
        </p:nvPicPr>
        <p:blipFill>
          <a:blip r:embed="rId4"/>
          <a:stretch>
            <a:fillRect/>
          </a:stretch>
        </p:blipFill>
        <p:spPr>
          <a:xfrm>
            <a:off x="10965396" y="6420820"/>
            <a:ext cx="557784" cy="414895"/>
          </a:xfrm>
          <a:prstGeom prst="rect">
            <a:avLst/>
          </a:prstGeom>
        </p:spPr>
      </p:pic>
      <p:pic>
        <p:nvPicPr>
          <p:cNvPr id="22" name="Picture 21">
            <a:extLst>
              <a:ext uri="{FF2B5EF4-FFF2-40B4-BE49-F238E27FC236}">
                <a16:creationId xmlns:a16="http://schemas.microsoft.com/office/drawing/2014/main" id="{C0D00CF4-FACB-DF48-AFB6-4B5195D82F2B}"/>
              </a:ext>
            </a:extLst>
          </p:cNvPr>
          <p:cNvPicPr>
            <a:picLocks noChangeAspect="1"/>
          </p:cNvPicPr>
          <p:nvPr/>
        </p:nvPicPr>
        <p:blipFill>
          <a:blip r:embed="rId5"/>
          <a:stretch>
            <a:fillRect/>
          </a:stretch>
        </p:blipFill>
        <p:spPr>
          <a:xfrm>
            <a:off x="11618260" y="6417716"/>
            <a:ext cx="484632" cy="414684"/>
          </a:xfrm>
          <a:prstGeom prst="rect">
            <a:avLst/>
          </a:prstGeom>
        </p:spPr>
      </p:pic>
      <p:pic>
        <p:nvPicPr>
          <p:cNvPr id="23" name="Picture 22">
            <a:extLst>
              <a:ext uri="{FF2B5EF4-FFF2-40B4-BE49-F238E27FC236}">
                <a16:creationId xmlns:a16="http://schemas.microsoft.com/office/drawing/2014/main" id="{94B8ADB0-21F2-854C-98F9-18BA726C40D1}"/>
              </a:ext>
            </a:extLst>
          </p:cNvPr>
          <p:cNvPicPr>
            <a:picLocks noChangeAspect="1"/>
          </p:cNvPicPr>
          <p:nvPr/>
        </p:nvPicPr>
        <p:blipFill>
          <a:blip r:embed="rId6"/>
          <a:stretch>
            <a:fillRect/>
          </a:stretch>
        </p:blipFill>
        <p:spPr>
          <a:xfrm>
            <a:off x="10376540" y="6418715"/>
            <a:ext cx="493776" cy="410580"/>
          </a:xfrm>
          <a:prstGeom prst="rect">
            <a:avLst/>
          </a:prstGeom>
        </p:spPr>
      </p:pic>
      <p:cxnSp>
        <p:nvCxnSpPr>
          <p:cNvPr id="24" name="Straight Connector 23"/>
          <p:cNvCxnSpPr/>
          <p:nvPr/>
        </p:nvCxnSpPr>
        <p:spPr>
          <a:xfrm>
            <a:off x="550517" y="1125275"/>
            <a:ext cx="11206056" cy="0"/>
          </a:xfrm>
          <a:prstGeom prst="line">
            <a:avLst/>
          </a:prstGeom>
          <a:ln w="19050"/>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C6B078BB-5D8F-6749-A770-F11DA3473114}"/>
              </a:ext>
            </a:extLst>
          </p:cNvPr>
          <p:cNvPicPr>
            <a:picLocks noChangeAspect="1"/>
          </p:cNvPicPr>
          <p:nvPr/>
        </p:nvPicPr>
        <p:blipFill>
          <a:blip r:embed="rId7"/>
          <a:stretch>
            <a:fillRect/>
          </a:stretch>
        </p:blipFill>
        <p:spPr>
          <a:xfrm>
            <a:off x="-6146" y="6401675"/>
            <a:ext cx="1642440" cy="536034"/>
          </a:xfrm>
          <a:prstGeom prst="rect">
            <a:avLst/>
          </a:prstGeom>
        </p:spPr>
      </p:pic>
      <p:sp>
        <p:nvSpPr>
          <p:cNvPr id="7" name="TextBox 6">
            <a:extLst>
              <a:ext uri="{FF2B5EF4-FFF2-40B4-BE49-F238E27FC236}">
                <a16:creationId xmlns:a16="http://schemas.microsoft.com/office/drawing/2014/main" id="{BE328397-B499-C34C-8D14-B3AB7BF6BA51}"/>
              </a:ext>
            </a:extLst>
          </p:cNvPr>
          <p:cNvSpPr txBox="1"/>
          <p:nvPr/>
        </p:nvSpPr>
        <p:spPr>
          <a:xfrm>
            <a:off x="550516" y="5732725"/>
            <a:ext cx="2479445" cy="276999"/>
          </a:xfrm>
          <a:prstGeom prst="rect">
            <a:avLst/>
          </a:prstGeom>
          <a:solidFill>
            <a:schemeClr val="bg1"/>
          </a:solidFill>
        </p:spPr>
        <p:txBody>
          <a:bodyPr wrap="square" rtlCol="0">
            <a:spAutoFit/>
          </a:bodyPr>
          <a:lstStyle/>
          <a:p>
            <a:r>
              <a:rPr lang="en-US" sz="1200" dirty="0"/>
              <a:t>Image credit: </a:t>
            </a:r>
            <a:r>
              <a:rPr lang="en-US" sz="1200" dirty="0" err="1"/>
              <a:t>Beasor</a:t>
            </a:r>
            <a:r>
              <a:rPr lang="en-US" sz="1200" dirty="0"/>
              <a:t> et al. 2021</a:t>
            </a:r>
          </a:p>
        </p:txBody>
      </p:sp>
      <p:pic>
        <p:nvPicPr>
          <p:cNvPr id="9" name="Picture 8">
            <a:extLst>
              <a:ext uri="{FF2B5EF4-FFF2-40B4-BE49-F238E27FC236}">
                <a16:creationId xmlns:a16="http://schemas.microsoft.com/office/drawing/2014/main" id="{19B34E85-804E-234B-7CD8-B8F2A5317DD0}"/>
              </a:ext>
            </a:extLst>
          </p:cNvPr>
          <p:cNvPicPr>
            <a:picLocks noChangeAspect="1"/>
          </p:cNvPicPr>
          <p:nvPr/>
        </p:nvPicPr>
        <p:blipFill>
          <a:blip r:embed="rId8"/>
          <a:stretch>
            <a:fillRect/>
          </a:stretch>
        </p:blipFill>
        <p:spPr>
          <a:xfrm>
            <a:off x="646699" y="1390844"/>
            <a:ext cx="5597470" cy="4341881"/>
          </a:xfrm>
          <a:prstGeom prst="rect">
            <a:avLst/>
          </a:prstGeom>
        </p:spPr>
      </p:pic>
    </p:spTree>
    <p:extLst>
      <p:ext uri="{BB962C8B-B14F-4D97-AF65-F5344CB8AC3E}">
        <p14:creationId xmlns:p14="http://schemas.microsoft.com/office/powerpoint/2010/main" val="4154888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8822</TotalTime>
  <Words>375</Words>
  <Application>Microsoft Macintosh PowerPoint</Application>
  <PresentationFormat>Widescreen</PresentationFormat>
  <Paragraphs>15</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Century Gothic</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Proudfit, Leslie W. (ARC-PX)[Universities Space Research Association (USRA)]</cp:lastModifiedBy>
  <cp:revision>103</cp:revision>
  <dcterms:created xsi:type="dcterms:W3CDTF">2018-05-07T19:18:22Z</dcterms:created>
  <dcterms:modified xsi:type="dcterms:W3CDTF">2022-05-19T19:44:03Z</dcterms:modified>
</cp:coreProperties>
</file>