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ACE7-F3C9-BD41-85E4-92E783F8D63C}" type="datetimeFigureOut">
              <a:rPr lang="en-US" smtClean="0"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ACCC-A6BA-B94E-933D-185D527909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Early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dirty="0" smtClean="0"/>
              <a:t>öran Sandell, on behalf of the GREAT Consortium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installed on SOFIA</a:t>
            </a:r>
            <a:endParaRPr lang="en-US" dirty="0"/>
          </a:p>
        </p:txBody>
      </p:sp>
      <p:pic>
        <p:nvPicPr>
          <p:cNvPr id="5" name="Picture 3" descr="005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949695" y="1417638"/>
            <a:ext cx="6849473" cy="482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SCIENCE 2 (SS2)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flights in early April + one setup flight (OCF4)</a:t>
            </a:r>
          </a:p>
          <a:p>
            <a:r>
              <a:rPr lang="en-US" dirty="0" smtClean="0"/>
              <a:t>GREAT SS2 configuration:</a:t>
            </a:r>
          </a:p>
          <a:p>
            <a:pPr lvl="1"/>
            <a:r>
              <a:rPr lang="en-US" dirty="0" smtClean="0"/>
              <a:t>L#1  1.27 – 1.39 THz (a), 1.43 – 1.52 THz (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L#2   1.82 – 1.92 THz</a:t>
            </a:r>
          </a:p>
          <a:p>
            <a:r>
              <a:rPr lang="en-US" dirty="0" smtClean="0"/>
              <a:t>Improved Bandwidth – now 1.5 GHz</a:t>
            </a:r>
          </a:p>
          <a:p>
            <a:r>
              <a:rPr lang="en-US" dirty="0" smtClean="0"/>
              <a:t>Better noise temperature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performance &amp; bandwidth  </a:t>
            </a:r>
            <a:endParaRPr lang="en-US" dirty="0"/>
          </a:p>
        </p:txBody>
      </p:sp>
      <p:pic>
        <p:nvPicPr>
          <p:cNvPr id="4" name="Picture 4" descr="noise_lo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96143"/>
            <a:ext cx="3591371" cy="247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oise_lo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96143"/>
            <a:ext cx="3554981" cy="247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p_SSB1907GH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0753" y="4512972"/>
            <a:ext cx="2656228" cy="182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63865" y="4512972"/>
            <a:ext cx="5120776" cy="202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1" fontAlgn="base" latinLnBrk="0" hangingPunct="1">
              <a:lnSpc>
                <a:spcPct val="81000"/>
              </a:lnSpc>
              <a:spcBef>
                <a:spcPts val="788"/>
              </a:spcBef>
              <a:spcAft>
                <a:spcPct val="0"/>
              </a:spcAft>
              <a:buClr>
                <a:srgbClr val="FF3300"/>
              </a:buClr>
              <a:buSzPct val="100000"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SSB-noise performance vs. LO frequency</a:t>
            </a:r>
          </a:p>
          <a:p>
            <a:pPr marL="741363" marR="0" lvl="1" indent="-284163" algn="l" defTabSz="449263" rtl="0" eaLnBrk="1" fontAlgn="base" latinLnBrk="0" hangingPunct="1">
              <a:lnSpc>
                <a:spcPct val="81000"/>
              </a:lnSpc>
              <a:spcBef>
                <a:spcPts val="688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gaps are due to LO power limitations</a:t>
            </a:r>
          </a:p>
          <a:p>
            <a:pPr marL="741363" marR="0" lvl="1" indent="-284163" algn="l" defTabSz="449263" rtl="0" eaLnBrk="1" fontAlgn="base" latinLnBrk="0" hangingPunct="1">
              <a:lnSpc>
                <a:spcPct val="81000"/>
              </a:lnSpc>
              <a:spcBef>
                <a:spcPts val="688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lower performance between 1840 and 1885 GHz is due to LO noise contributions</a:t>
            </a:r>
          </a:p>
          <a:p>
            <a:pPr marL="741363" marR="0" lvl="1" indent="-284163" algn="l" defTabSz="449263" rtl="0" eaLnBrk="1" fontAlgn="base" latinLnBrk="0" hangingPunct="1">
              <a:lnSpc>
                <a:spcPct val="81000"/>
              </a:lnSpc>
              <a:spcBef>
                <a:spcPts val="688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clean overall band-pass (right hand side)</a:t>
            </a:r>
          </a:p>
          <a:p>
            <a:pPr marL="1143000" marR="0" lvl="2" indent="-228600" algn="l" defTabSz="449263" rtl="0" eaLnBrk="1" fontAlgn="base" latinLnBrk="0" hangingPunct="1">
              <a:lnSpc>
                <a:spcPct val="81000"/>
              </a:lnSpc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usable bandwidth up to 1.5GHz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Summary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3109" y="1119672"/>
          <a:ext cx="8657526" cy="5666610"/>
        </p:xfrm>
        <a:graphic>
          <a:graphicData uri="http://schemas.openxmlformats.org/drawingml/2006/table">
            <a:tbl>
              <a:tblPr/>
              <a:tblGrid>
                <a:gridCol w="3399957"/>
                <a:gridCol w="1752523"/>
                <a:gridCol w="1752523"/>
                <a:gridCol w="1752523"/>
              </a:tblGrid>
              <a:tr h="13757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            Channel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Topic                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 #1a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 #1b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 #2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322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RF-Range      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[THz]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1.25 – 1.39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1.43 – 1.52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1.81 – 1.90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IF-Bandwidth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[GHz]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IF-Center       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[GHz]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 – 2.3 (variable)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86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SSB-Noise-temp.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[K]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2000K – 3500K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2500K – 8000K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6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Beam-size    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[arcsec]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~22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~16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Allen time            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[s]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88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spectroscopic: &gt; 100, total-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&gt; 15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Short Science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observatory</a:t>
            </a:r>
            <a:r>
              <a:rPr lang="de-DE" sz="2400" dirty="0" smtClean="0"/>
              <a:t> </a:t>
            </a:r>
            <a:r>
              <a:rPr lang="de-DE" sz="2400" dirty="0" err="1" smtClean="0"/>
              <a:t>characterization</a:t>
            </a:r>
            <a:r>
              <a:rPr lang="de-DE" sz="2400" dirty="0" smtClean="0"/>
              <a:t> </a:t>
            </a:r>
            <a:r>
              <a:rPr lang="de-DE" sz="2400" dirty="0" err="1" smtClean="0"/>
              <a:t>flight</a:t>
            </a:r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	</a:t>
            </a:r>
            <a:r>
              <a:rPr lang="de-DE" sz="2000" dirty="0" err="1" smtClean="0"/>
              <a:t>hardware</a:t>
            </a:r>
            <a:r>
              <a:rPr lang="de-DE" sz="2000" dirty="0" smtClean="0"/>
              <a:t> &amp; </a:t>
            </a:r>
            <a:r>
              <a:rPr lang="de-DE" sz="2000" dirty="0" err="1" smtClean="0"/>
              <a:t>procedures</a:t>
            </a:r>
            <a:r>
              <a:rPr lang="de-DE" sz="2000" dirty="0" smtClean="0"/>
              <a:t> (</a:t>
            </a:r>
            <a:r>
              <a:rPr lang="de-DE" sz="2000" dirty="0" err="1" smtClean="0"/>
              <a:t>prepared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line</a:t>
            </a:r>
            <a:r>
              <a:rPr lang="de-DE" sz="2000" dirty="0" smtClean="0"/>
              <a:t> </a:t>
            </a:r>
            <a:r>
              <a:rPr lang="de-DE" sz="2000" dirty="0" err="1" smtClean="0"/>
              <a:t>ops</a:t>
            </a:r>
            <a:r>
              <a:rPr lang="de-DE" sz="2000" dirty="0" smtClean="0"/>
              <a:t> &amp; in HIL/SIL) 	</a:t>
            </a:r>
            <a:r>
              <a:rPr lang="de-DE" sz="2000" dirty="0" err="1" smtClean="0"/>
              <a:t>worked</a:t>
            </a:r>
            <a:r>
              <a:rPr lang="de-DE" sz="2000" dirty="0" smtClean="0"/>
              <a:t> fine, </a:t>
            </a:r>
            <a:r>
              <a:rPr lang="de-DE" sz="2000" dirty="0" err="1" smtClean="0"/>
              <a:t>but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troubled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serious</a:t>
            </a:r>
            <a:r>
              <a:rPr lang="de-DE" sz="2000" dirty="0" smtClean="0"/>
              <a:t> </a:t>
            </a:r>
            <a:r>
              <a:rPr lang="de-DE" sz="2000" dirty="0" err="1" smtClean="0"/>
              <a:t>software</a:t>
            </a:r>
            <a:r>
              <a:rPr lang="de-DE" sz="2000" dirty="0" smtClean="0"/>
              <a:t>	</a:t>
            </a:r>
            <a:r>
              <a:rPr lang="de-DE" sz="2000" dirty="0" err="1" smtClean="0"/>
              <a:t>issues</a:t>
            </a: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err="1" smtClean="0"/>
              <a:t>finally</a:t>
            </a:r>
            <a:r>
              <a:rPr lang="de-DE" sz="2000" dirty="0" smtClean="0"/>
              <a:t>, on Saturn &amp; </a:t>
            </a:r>
            <a:r>
              <a:rPr lang="de-DE" sz="2000" dirty="0" err="1" smtClean="0"/>
              <a:t>galactic</a:t>
            </a:r>
            <a:r>
              <a:rPr lang="de-DE" sz="2000" dirty="0" smtClean="0"/>
              <a:t> </a:t>
            </a:r>
            <a:r>
              <a:rPr lang="de-DE" sz="2000" dirty="0" err="1" smtClean="0"/>
              <a:t>PDRs</a:t>
            </a:r>
            <a:r>
              <a:rPr lang="de-DE" sz="2000" dirty="0" smtClean="0"/>
              <a:t>,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determined</a:t>
            </a:r>
            <a:r>
              <a:rPr lang="de-DE" sz="2000" dirty="0" smtClean="0"/>
              <a:t> &amp; </a:t>
            </a:r>
            <a:r>
              <a:rPr lang="de-DE" sz="2000" dirty="0" err="1" smtClean="0"/>
              <a:t>verified</a:t>
            </a:r>
            <a:r>
              <a:rPr lang="de-DE" sz="2000" dirty="0" smtClean="0"/>
              <a:t>: </a:t>
            </a:r>
          </a:p>
          <a:p>
            <a:pPr lvl="1"/>
            <a:r>
              <a:rPr lang="de-DE" sz="1600" dirty="0" err="1" smtClean="0"/>
              <a:t>boresight</a:t>
            </a:r>
            <a:r>
              <a:rPr lang="de-DE" sz="1600" dirty="0" smtClean="0"/>
              <a:t> </a:t>
            </a:r>
            <a:r>
              <a:rPr lang="de-DE" sz="1600" dirty="0" err="1" smtClean="0"/>
              <a:t>offsets</a:t>
            </a:r>
            <a:r>
              <a:rPr lang="de-DE" sz="1600" dirty="0" smtClean="0"/>
              <a:t> GREAT to FPI</a:t>
            </a:r>
          </a:p>
          <a:p>
            <a:pPr lvl="1"/>
            <a:r>
              <a:rPr lang="de-DE" sz="1600" dirty="0" err="1" smtClean="0"/>
              <a:t>Z-focus</a:t>
            </a:r>
            <a:r>
              <a:rPr lang="de-DE" sz="1600" dirty="0" smtClean="0"/>
              <a:t> </a:t>
            </a:r>
            <a:r>
              <a:rPr lang="de-DE" sz="1600" dirty="0" err="1" smtClean="0"/>
              <a:t>offset</a:t>
            </a:r>
            <a:r>
              <a:rPr lang="de-DE" sz="1600" dirty="0" smtClean="0"/>
              <a:t> GREAT to FPI</a:t>
            </a:r>
          </a:p>
          <a:p>
            <a:pPr lvl="1"/>
            <a:r>
              <a:rPr lang="de-DE" sz="1600" dirty="0" smtClean="0"/>
              <a:t>GREAT </a:t>
            </a:r>
            <a:r>
              <a:rPr lang="de-DE" sz="1600" dirty="0" err="1" smtClean="0"/>
              <a:t>observing</a:t>
            </a:r>
            <a:r>
              <a:rPr lang="de-DE" sz="1600" dirty="0" smtClean="0"/>
              <a:t> </a:t>
            </a:r>
            <a:r>
              <a:rPr lang="de-DE" sz="1600" dirty="0" err="1" smtClean="0"/>
              <a:t>modes</a:t>
            </a:r>
            <a:endParaRPr lang="de-DE" sz="1600" dirty="0" smtClean="0"/>
          </a:p>
          <a:p>
            <a:pPr lvl="2"/>
            <a:r>
              <a:rPr lang="de-DE" sz="1400" dirty="0" err="1" smtClean="0"/>
              <a:t>pointed</a:t>
            </a:r>
            <a:r>
              <a:rPr lang="de-DE" sz="1400" dirty="0" smtClean="0"/>
              <a:t>, </a:t>
            </a:r>
            <a:r>
              <a:rPr lang="de-DE" sz="1400" dirty="0" err="1" smtClean="0"/>
              <a:t>raster</a:t>
            </a:r>
            <a:r>
              <a:rPr lang="de-DE" sz="1400" dirty="0" smtClean="0"/>
              <a:t>, </a:t>
            </a:r>
            <a:r>
              <a:rPr lang="de-DE" sz="1400" dirty="0" err="1" smtClean="0"/>
              <a:t>on-the-fly</a:t>
            </a:r>
            <a:r>
              <a:rPr lang="de-DE" sz="1400" dirty="0" smtClean="0"/>
              <a:t>, in total power and </a:t>
            </a:r>
            <a:r>
              <a:rPr lang="de-DE" sz="1400" dirty="0" err="1" smtClean="0"/>
              <a:t>chopped</a:t>
            </a:r>
            <a:r>
              <a:rPr lang="de-DE" sz="1400" dirty="0" smtClean="0"/>
              <a:t> </a:t>
            </a:r>
            <a:r>
              <a:rPr lang="de-DE" sz="1400" dirty="0" err="1" smtClean="0"/>
              <a:t>observing</a:t>
            </a:r>
            <a:r>
              <a:rPr lang="de-DE" sz="1400" dirty="0" smtClean="0"/>
              <a:t> </a:t>
            </a:r>
            <a:r>
              <a:rPr lang="de-DE" sz="1400" dirty="0" err="1" smtClean="0"/>
              <a:t>modes</a:t>
            </a:r>
            <a:endParaRPr lang="de-DE" sz="1400" dirty="0" smtClean="0"/>
          </a:p>
          <a:p>
            <a:pPr lvl="2"/>
            <a:r>
              <a:rPr lang="de-DE" sz="1400" dirty="0" smtClean="0"/>
              <a:t>in </a:t>
            </a:r>
            <a:r>
              <a:rPr lang="de-DE" sz="1400" dirty="0" err="1" smtClean="0"/>
              <a:t>both</a:t>
            </a:r>
            <a:r>
              <a:rPr lang="de-DE" sz="1400" dirty="0" smtClean="0"/>
              <a:t>, </a:t>
            </a:r>
            <a:r>
              <a:rPr lang="de-DE" sz="1400" dirty="0" err="1" smtClean="0"/>
              <a:t>continuum</a:t>
            </a:r>
            <a:r>
              <a:rPr lang="de-DE" sz="1400" dirty="0" smtClean="0"/>
              <a:t> and </a:t>
            </a:r>
            <a:r>
              <a:rPr lang="de-DE" sz="1400" dirty="0" err="1" smtClean="0"/>
              <a:t>spectrospopy</a:t>
            </a:r>
            <a:r>
              <a:rPr lang="de-DE" sz="1400" dirty="0" smtClean="0"/>
              <a:t> </a:t>
            </a:r>
            <a:r>
              <a:rPr lang="de-DE" sz="1400" dirty="0" err="1" smtClean="0"/>
              <a:t>modes</a:t>
            </a:r>
            <a:endParaRPr lang="de-DE" sz="14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000" dirty="0" smtClean="0"/>
              <a:t>message: a single commissioning flight for an instrument with 	the complexity of GREAT (blind from ground) is sub-critical. </a:t>
            </a:r>
            <a:endParaRPr lang="de-DE" sz="2200" dirty="0" smtClean="0"/>
          </a:p>
          <a:p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short</a:t>
            </a:r>
            <a:r>
              <a:rPr lang="de-DE" sz="2400" dirty="0" smtClean="0"/>
              <a:t> </a:t>
            </a:r>
            <a:r>
              <a:rPr lang="de-DE" sz="2400" dirty="0" err="1" smtClean="0"/>
              <a:t>science</a:t>
            </a:r>
            <a:r>
              <a:rPr lang="de-DE" sz="2400" dirty="0" smtClean="0"/>
              <a:t> </a:t>
            </a:r>
            <a:r>
              <a:rPr lang="de-DE" sz="2400" dirty="0" err="1" smtClean="0"/>
              <a:t>flights</a:t>
            </a:r>
            <a:endParaRPr lang="de-DE" sz="2400" dirty="0" smtClean="0"/>
          </a:p>
          <a:p>
            <a:pPr lvl="1">
              <a:buNone/>
            </a:pPr>
            <a:endParaRPr lang="de-DE" sz="2000" dirty="0" smtClean="0"/>
          </a:p>
          <a:p>
            <a:endParaRPr lang="de-DE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Short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err="1" smtClean="0"/>
              <a:t>science</a:t>
            </a:r>
            <a:r>
              <a:rPr lang="de-DE" sz="2400" dirty="0" smtClean="0"/>
              <a:t> </a:t>
            </a:r>
            <a:r>
              <a:rPr lang="de-DE" sz="2400" dirty="0" err="1" smtClean="0"/>
              <a:t>demonstration</a:t>
            </a:r>
            <a:r>
              <a:rPr lang="de-DE" sz="2400" dirty="0" smtClean="0"/>
              <a:t> was </a:t>
            </a:r>
            <a:r>
              <a:rPr lang="de-DE" sz="2400" dirty="0" err="1" smtClean="0"/>
              <a:t>amazingly</a:t>
            </a:r>
            <a:r>
              <a:rPr lang="de-DE" sz="2400" dirty="0" smtClean="0"/>
              <a:t> </a:t>
            </a:r>
            <a:r>
              <a:rPr lang="de-DE" sz="2400" dirty="0" err="1" smtClean="0"/>
              <a:t>successful</a:t>
            </a:r>
            <a:endParaRPr lang="de-DE" sz="2400" dirty="0" smtClean="0"/>
          </a:p>
          <a:p>
            <a:pPr marL="0" indent="0">
              <a:buNone/>
            </a:pPr>
            <a:endParaRPr lang="de-DE" sz="800" dirty="0" smtClean="0"/>
          </a:p>
          <a:p>
            <a:pPr marL="0" indent="0"/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three</a:t>
            </a:r>
            <a:r>
              <a:rPr lang="de-DE" sz="2000" dirty="0" smtClean="0"/>
              <a:t> SS2 </a:t>
            </a:r>
            <a:r>
              <a:rPr lang="de-DE" sz="2000" dirty="0" err="1" smtClean="0"/>
              <a:t>flights</a:t>
            </a:r>
            <a:r>
              <a:rPr lang="de-DE" sz="2000" dirty="0" smtClean="0"/>
              <a:t> </a:t>
            </a:r>
          </a:p>
          <a:p>
            <a:pPr lvl="1"/>
            <a:r>
              <a:rPr lang="de-DE" sz="1600" dirty="0" smtClean="0"/>
              <a:t>7-8 </a:t>
            </a:r>
            <a:r>
              <a:rPr lang="de-DE" sz="1600" dirty="0" err="1" smtClean="0"/>
              <a:t>science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</a:t>
            </a:r>
            <a:r>
              <a:rPr lang="de-DE" sz="1600" dirty="0" err="1" smtClean="0"/>
              <a:t>completed</a:t>
            </a:r>
            <a:r>
              <a:rPr lang="de-DE" sz="1600" dirty="0" smtClean="0"/>
              <a:t> (to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extent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)</a:t>
            </a:r>
          </a:p>
          <a:p>
            <a:pPr lvl="1"/>
            <a:r>
              <a:rPr lang="de-DE" sz="1600" dirty="0" smtClean="0"/>
              <a:t>2-3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 do </a:t>
            </a:r>
            <a:r>
              <a:rPr lang="de-DE" sz="1600" dirty="0" err="1" smtClean="0"/>
              <a:t>need</a:t>
            </a:r>
            <a:r>
              <a:rPr lang="de-DE" sz="1600" dirty="0" smtClean="0"/>
              <a:t>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integration</a:t>
            </a:r>
            <a:r>
              <a:rPr lang="de-DE" sz="1600" dirty="0" smtClean="0"/>
              <a:t> time, will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re-scheduled</a:t>
            </a:r>
            <a:r>
              <a:rPr lang="de-DE" sz="1600" dirty="0" smtClean="0"/>
              <a:t> in </a:t>
            </a:r>
            <a:r>
              <a:rPr lang="de-DE" sz="1600" dirty="0" err="1" smtClean="0"/>
              <a:t>July</a:t>
            </a:r>
            <a:r>
              <a:rPr lang="de-DE" sz="1600" dirty="0" smtClean="0"/>
              <a:t> </a:t>
            </a:r>
          </a:p>
          <a:p>
            <a:pPr marL="0" indent="0"/>
            <a:r>
              <a:rPr lang="de-DE" sz="2000" dirty="0" err="1" smtClean="0"/>
              <a:t>science</a:t>
            </a:r>
            <a:r>
              <a:rPr lang="de-DE" sz="2000" dirty="0" smtClean="0"/>
              <a:t>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published</a:t>
            </a:r>
            <a:r>
              <a:rPr lang="de-DE" sz="2000" dirty="0" smtClean="0"/>
              <a:t> in A&amp;A </a:t>
            </a:r>
            <a:r>
              <a:rPr lang="de-DE" sz="2000" dirty="0" err="1" smtClean="0"/>
              <a:t>special</a:t>
            </a:r>
            <a:r>
              <a:rPr lang="de-DE" sz="2000" dirty="0" smtClean="0"/>
              <a:t> </a:t>
            </a:r>
            <a:r>
              <a:rPr lang="de-DE" sz="2000" dirty="0" err="1" smtClean="0"/>
              <a:t>volume</a:t>
            </a:r>
            <a:r>
              <a:rPr lang="de-DE" sz="2000" dirty="0" smtClean="0"/>
              <a:t> in </a:t>
            </a:r>
            <a:r>
              <a:rPr lang="de-DE" sz="2000" dirty="0" err="1" smtClean="0"/>
              <a:t>autumn</a:t>
            </a:r>
            <a:r>
              <a:rPr lang="de-DE" sz="2000" dirty="0" smtClean="0"/>
              <a:t>, 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technical</a:t>
            </a:r>
            <a:r>
              <a:rPr lang="de-DE" sz="2000" dirty="0" smtClean="0"/>
              <a:t> </a:t>
            </a:r>
            <a:r>
              <a:rPr lang="de-DE" sz="2000" dirty="0" err="1" smtClean="0"/>
              <a:t>contributions</a:t>
            </a:r>
            <a:r>
              <a:rPr lang="de-DE" sz="2000" dirty="0" smtClean="0"/>
              <a:t> </a:t>
            </a:r>
            <a:r>
              <a:rPr lang="de-DE" sz="2000" dirty="0" err="1" smtClean="0"/>
              <a:t>desribing</a:t>
            </a:r>
            <a:r>
              <a:rPr lang="de-DE" sz="2000" dirty="0" smtClean="0"/>
              <a:t> GREAT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/>
            <a:r>
              <a:rPr lang="de-DE" sz="2000" dirty="0" err="1" smtClean="0"/>
              <a:t>status</a:t>
            </a:r>
            <a:r>
              <a:rPr lang="de-DE" sz="2000" dirty="0" smtClean="0"/>
              <a:t> of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processing</a:t>
            </a:r>
            <a:endParaRPr lang="de-DE" sz="2000" dirty="0" smtClean="0"/>
          </a:p>
          <a:p>
            <a:pPr lvl="1"/>
            <a:r>
              <a:rPr lang="de-DE" sz="1600" dirty="0" err="1" smtClean="0"/>
              <a:t>calibration</a:t>
            </a:r>
            <a:r>
              <a:rPr lang="de-DE" sz="1600" dirty="0" smtClean="0"/>
              <a:t> </a:t>
            </a:r>
            <a:r>
              <a:rPr lang="de-DE" sz="1600" dirty="0" err="1" smtClean="0"/>
              <a:t>pipeline</a:t>
            </a:r>
            <a:r>
              <a:rPr lang="de-DE" sz="1600" dirty="0" smtClean="0"/>
              <a:t> (</a:t>
            </a:r>
            <a:r>
              <a:rPr lang="de-DE" sz="1600" dirty="0" err="1" smtClean="0"/>
              <a:t>atmospheric</a:t>
            </a:r>
            <a:r>
              <a:rPr lang="de-DE" sz="1600" dirty="0" smtClean="0"/>
              <a:t> </a:t>
            </a:r>
            <a:r>
              <a:rPr lang="de-DE" sz="1600" dirty="0" err="1" smtClean="0"/>
              <a:t>models</a:t>
            </a:r>
            <a:r>
              <a:rPr lang="de-DE" sz="1600" dirty="0" smtClean="0"/>
              <a:t>) </a:t>
            </a:r>
            <a:r>
              <a:rPr lang="de-DE" sz="1600" dirty="0" err="1" smtClean="0"/>
              <a:t>more</a:t>
            </a:r>
            <a:r>
              <a:rPr lang="de-DE" sz="1600" dirty="0" smtClean="0"/>
              <a:t> </a:t>
            </a:r>
            <a:r>
              <a:rPr lang="de-DE" sz="1600" dirty="0" err="1" smtClean="0"/>
              <a:t>demanding</a:t>
            </a:r>
            <a:r>
              <a:rPr lang="de-DE" sz="1600" dirty="0" smtClean="0"/>
              <a:t> </a:t>
            </a:r>
            <a:r>
              <a:rPr lang="de-DE" sz="1600" dirty="0" err="1" smtClean="0"/>
              <a:t>than</a:t>
            </a:r>
            <a:r>
              <a:rPr lang="de-DE" sz="1600" dirty="0" smtClean="0"/>
              <a:t> </a:t>
            </a:r>
            <a:r>
              <a:rPr lang="de-DE" sz="1600" dirty="0" err="1" smtClean="0"/>
              <a:t>expected</a:t>
            </a:r>
            <a:endParaRPr lang="de-DE" sz="1600" dirty="0" smtClean="0"/>
          </a:p>
          <a:p>
            <a:pPr lvl="1">
              <a:buNone/>
            </a:pPr>
            <a:r>
              <a:rPr lang="de-DE" sz="1600" dirty="0" smtClean="0"/>
              <a:t>     [lack of </a:t>
            </a:r>
            <a:r>
              <a:rPr lang="de-DE" sz="1600" dirty="0" err="1" smtClean="0"/>
              <a:t>calibrated</a:t>
            </a:r>
            <a:r>
              <a:rPr lang="de-DE" sz="1600" dirty="0" smtClean="0"/>
              <a:t> </a:t>
            </a:r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readings</a:t>
            </a:r>
            <a:r>
              <a:rPr lang="de-DE" sz="1600" dirty="0" smtClean="0"/>
              <a:t>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onboard</a:t>
            </a:r>
            <a:r>
              <a:rPr lang="de-DE" sz="1600" dirty="0" smtClean="0"/>
              <a:t> </a:t>
            </a:r>
            <a:r>
              <a:rPr lang="de-DE" sz="1600" dirty="0" err="1" smtClean="0"/>
              <a:t>monitor</a:t>
            </a:r>
            <a:r>
              <a:rPr lang="de-DE" sz="1600" dirty="0" smtClean="0"/>
              <a:t> </a:t>
            </a:r>
            <a:r>
              <a:rPr lang="de-DE" sz="1600" dirty="0" err="1" smtClean="0"/>
              <a:t>painful</a:t>
            </a:r>
            <a:r>
              <a:rPr lang="de-DE" sz="1600" dirty="0" smtClean="0"/>
              <a:t>]</a:t>
            </a:r>
          </a:p>
          <a:p>
            <a:pPr lvl="1"/>
            <a:r>
              <a:rPr lang="de-DE" sz="1600" dirty="0" err="1" smtClean="0"/>
              <a:t>improving</a:t>
            </a:r>
            <a:r>
              <a:rPr lang="de-DE" sz="1600" dirty="0" smtClean="0"/>
              <a:t> on </a:t>
            </a:r>
            <a:r>
              <a:rPr lang="de-DE" sz="1600" dirty="0" err="1" smtClean="0"/>
              <a:t>shortcomings</a:t>
            </a:r>
            <a:r>
              <a:rPr lang="de-DE" sz="1600" dirty="0" smtClean="0"/>
              <a:t> (</a:t>
            </a:r>
            <a:r>
              <a:rPr lang="de-DE" sz="1600" dirty="0" err="1" smtClean="0"/>
              <a:t>header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, </a:t>
            </a:r>
            <a:r>
              <a:rPr lang="de-DE" sz="1600" dirty="0" err="1" smtClean="0"/>
              <a:t>timing</a:t>
            </a:r>
            <a:r>
              <a:rPr lang="de-DE" sz="1600" dirty="0" smtClean="0"/>
              <a:t>)</a:t>
            </a:r>
          </a:p>
          <a:p>
            <a:pPr marL="0" indent="0">
              <a:buNone/>
            </a:pPr>
            <a:endParaRPr lang="de-DE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17_GREAT_spectr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46" y="429793"/>
            <a:ext cx="5763056" cy="6400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423</Words>
  <Application>Microsoft Macintosh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GREAT Early Results</vt:lpstr>
      <vt:lpstr>GREAT installed on SOFIA</vt:lpstr>
      <vt:lpstr>SHORT SCIENCE 2 (SS2)</vt:lpstr>
      <vt:lpstr>Noise performance &amp; bandwidth  </vt:lpstr>
      <vt:lpstr>Performance Summary </vt:lpstr>
      <vt:lpstr>GREAT Short Science</vt:lpstr>
      <vt:lpstr>GREAT Short Science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Early Results</dc:title>
  <dc:creator>Göran Sandell</dc:creator>
  <cp:lastModifiedBy>Göran Sandell</cp:lastModifiedBy>
  <cp:revision>2</cp:revision>
  <dcterms:created xsi:type="dcterms:W3CDTF">2011-05-10T20:28:06Z</dcterms:created>
  <dcterms:modified xsi:type="dcterms:W3CDTF">2011-05-10T21:08:40Z</dcterms:modified>
</cp:coreProperties>
</file>