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62" r:id="rId4"/>
    <p:sldId id="267" r:id="rId5"/>
    <p:sldId id="280" r:id="rId6"/>
    <p:sldId id="264" r:id="rId7"/>
    <p:sldId id="274" r:id="rId8"/>
    <p:sldId id="283" r:id="rId9"/>
    <p:sldId id="281" r:id="rId10"/>
    <p:sldId id="276" r:id="rId11"/>
    <p:sldId id="277" r:id="rId12"/>
    <p:sldId id="278" r:id="rId13"/>
    <p:sldId id="282" r:id="rId14"/>
    <p:sldId id="275" r:id="rId15"/>
    <p:sldId id="284" r:id="rId16"/>
    <p:sldId id="285" r:id="rId17"/>
    <p:sldId id="286" r:id="rId18"/>
    <p:sldId id="287" r:id="rId19"/>
    <p:sldId id="288" r:id="rId20"/>
    <p:sldId id="289" r:id="rId21"/>
    <p:sldId id="292" r:id="rId22"/>
    <p:sldId id="290" r:id="rId23"/>
    <p:sldId id="293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29BE2-7F58-1A47-BA86-AF446A0ED62D}" type="datetimeFigureOut">
              <a:rPr lang="en-US" smtClean="0"/>
              <a:t>4/1/21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BB6B8-5D10-A941-9B35-3220346B6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1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M51b – deficient in [CII] compared to TIR continuum (Herschel + Spitzer) and SFR calculated from </a:t>
            </a:r>
            <a:r>
              <a:rPr lang="en-US" dirty="0" err="1"/>
              <a:t>Halpha</a:t>
            </a:r>
            <a:r>
              <a:rPr lang="en-US" dirty="0"/>
              <a:t> &amp; 24um. Interpreted by Pineda et al. as being due to suppressed SF, while IR continuum is powered by other mechanisms. Similar (though a lot less pronounced) [CII] deficit/continuum excess in central region.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CA420-D100-1E4E-9904-EA11E300A0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9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where [CII] is seen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CA420-D100-1E4E-9904-EA11E300A0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33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Trend. Outlier is the interesting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CA420-D100-1E4E-9904-EA11E300A0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302E-C1D2-8143-AAFA-9142D46D8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07007D-3ADD-4140-9C17-18CE5745D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5E901-6D56-514A-8D83-4345B979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F8554-3902-8640-8767-A28D3D72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2CE68-FEAB-FA44-915E-B3618EC5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3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F7D98-6EB5-4244-9D84-B5162C66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A0886-B1EF-384C-B5EE-C139220A74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84983-F438-E641-967A-FC6EB5DDE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62532-4190-9849-996C-A6A89173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9B0CD-36C7-BE47-93CA-F7A3A8F27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6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95B9D8-8BE0-144C-810E-41FF5F38A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88F2B0-E33D-AC43-8DD7-5BE1695D7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C0416-BEB9-474C-AB1B-E0203C94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A32E2-B961-564E-9FF2-3CDA4F1C7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6BA18-9D59-2B49-B4FD-4634079B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5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C9A5-3939-8A48-A786-1BF254B0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58591-6B8A-F549-8A48-BB340D614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C3B7B-7041-E24A-9944-3912A311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DDA00-CFB8-ED4D-9553-BE9CBDAEC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AE3C4-08AF-7249-B509-B026D03A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0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B83C-47E3-8C41-BB3A-4914F12A2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EEEE2-A553-B74F-B6CA-E1AA43AF5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F786D-733C-B147-8501-577B54AB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F851E-DED5-7041-8A83-EE67792E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53F19-8C41-884B-999A-BF5EC79AE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2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82079-6CE1-8D41-9CD9-2F87853C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EC49-49C6-D642-BD2A-F217D861D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7B65F-FC6D-6F45-BA50-76F3EE60C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C84C9-6A32-3847-9216-700B380F4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ABBDB-FF11-CF44-91D3-6CAFE4E58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A905D-25B1-E440-833F-DA38F89B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90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DB76-F6D8-9844-B48A-BA6541B9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8152A-2F06-4A43-8A3E-4EDA387F1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D1B56-0D2C-8C40-9BE5-D1E8E14A8F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07C3A7-DCDC-0E48-81A2-A65A1B4FC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20E53-ED11-6B4F-96AB-F059FED92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5F6CB-38FE-E24F-B235-72C4E4185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51AE02-8C41-F54B-A082-5EA19CB6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591D18-D658-C141-8AC0-BCAF3ADE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29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C002-A125-2344-9C57-0D8D3CA4E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E9249-6A8A-5241-9DD5-659CDB25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F1152-4113-D346-BAC4-40346E5A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1CCBB0-B2F1-D14E-9B12-C73B8FEB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43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4B0233-2996-3F4B-B513-784DEA8B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961809-192B-8346-9DE5-CE1039BC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7A51D-1A78-3249-BCE3-AE851EFBA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32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ACC83-1048-DB49-B2AC-6C13B2125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F43B8-F5F1-0242-A158-DF1BBC4A0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C5BFC-0C53-8042-BA1F-496BF5F0A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CBA75-7583-8D4C-BB6C-FE14BFCBD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1A6CB-62EF-CE46-8A6D-06687836A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B476E-8718-734C-960F-C50DBC07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35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926EF-9287-BF40-8CCE-55AF35FD5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5EECA-5E4E-F744-96A9-B2787298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659D0-E842-0A43-92B9-93B17CDB2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DEF4A-295D-1048-B7B7-AAA0BB2E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ADB6-6DCF-AE4F-ACBD-B20B40C9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E43DD-F25D-4A41-B888-C9534AA7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44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259C8-D638-1A4F-BD01-945028C7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7CC0C-F98C-2A46-91A7-6D08C77C4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ABA59-D6BF-DA45-AEDF-67E0D45FF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2B3A9-89E6-7C4F-878A-1230A0CCF68B}" type="datetimeFigureOut">
              <a:rPr lang="en-US" smtClean="0"/>
              <a:t>4/1/21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114D6-D842-D64E-81B0-B4967A87E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6F1A2-2668-3048-B49D-75F82DEBE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C4FB-50C3-544C-8D12-F8464EC6E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8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C0AD6-2C03-9249-830E-2D5EC7A044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14262-8592-164A-A2FD-8F1AFD8A30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Robert Minchin</a:t>
            </a:r>
          </a:p>
        </p:txBody>
      </p:sp>
    </p:spTree>
    <p:extLst>
      <p:ext uri="{BB962C8B-B14F-4D97-AF65-F5344CB8AC3E}">
        <p14:creationId xmlns:p14="http://schemas.microsoft.com/office/powerpoint/2010/main" val="3909451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998E-ABEE-6C4D-BAEB-CF5D139F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Extraplanar [CII] in edge-on galaxies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F5295C9-8481-5240-9C7F-D4DAD1DA6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25625"/>
            <a:ext cx="2634049" cy="455561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A11CE6-51E2-5A49-A2C2-F379BB1F2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2249" y="1825625"/>
            <a:ext cx="7881551" cy="4351338"/>
          </a:xfrm>
        </p:spPr>
        <p:txBody>
          <a:bodyPr>
            <a:normAutofit/>
          </a:bodyPr>
          <a:lstStyle/>
          <a:p>
            <a:r>
              <a:rPr lang="en-US" dirty="0"/>
              <a:t>Edge-on galaxies NGC 891 &amp; NGC 5907 observed by Reach et al. (2020)</a:t>
            </a:r>
          </a:p>
          <a:p>
            <a:r>
              <a:rPr lang="en-US" dirty="0"/>
              <a:t>Figures show [CII] off the plane of the galaxy in NGC 891 (left) and NGC 5907 (below right)</a:t>
            </a:r>
          </a:p>
          <a:p>
            <a:r>
              <a:rPr lang="en-US" dirty="0"/>
              <a:t>[CII] much more extended than MIR emission, which traces current massive star-formation</a:t>
            </a:r>
          </a:p>
          <a:p>
            <a:r>
              <a:rPr lang="en-US" dirty="0"/>
              <a:t>May arise in walls of ‘chimneys’</a:t>
            </a:r>
            <a:br>
              <a:rPr lang="en-US" dirty="0"/>
            </a:br>
            <a:r>
              <a:rPr lang="en-US" dirty="0"/>
              <a:t>where winds and </a:t>
            </a:r>
            <a:r>
              <a:rPr lang="en-US" dirty="0" err="1"/>
              <a:t>SNe</a:t>
            </a:r>
            <a:r>
              <a:rPr lang="en-US" dirty="0"/>
              <a:t> from </a:t>
            </a:r>
            <a:br>
              <a:rPr lang="en-US" dirty="0"/>
            </a:br>
            <a:r>
              <a:rPr lang="en-US" dirty="0"/>
              <a:t>SF regions carry material up </a:t>
            </a:r>
            <a:br>
              <a:rPr lang="en-US" dirty="0"/>
            </a:br>
            <a:r>
              <a:rPr lang="en-US" dirty="0"/>
              <a:t>into the halo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2247040-89B1-6A48-ADDD-7212BF877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00" y="4755635"/>
            <a:ext cx="30988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94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C4FA-D1FB-0943-85FB-2F736A5D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Outflows in M82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76545F-CAB4-EA4E-8286-4A71DEFFDF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03" y="1825625"/>
            <a:ext cx="4985194" cy="4351338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7B10926-F48D-8646-A3DE-8E318FE52C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Observations of M82 by </a:t>
            </a:r>
            <a:r>
              <a:rPr lang="en-US" dirty="0" err="1"/>
              <a:t>Latzko</a:t>
            </a:r>
            <a:r>
              <a:rPr lang="en-US" dirty="0"/>
              <a:t> et al. detect both [CII] and [OIII] 52 µm in the outflow</a:t>
            </a:r>
          </a:p>
          <a:p>
            <a:r>
              <a:rPr lang="en-US" dirty="0"/>
              <a:t>Velocity field confirms that seen by PACS (central region only) for [CII]; [OIII] differs from</a:t>
            </a:r>
            <a:br>
              <a:rPr lang="en-US" dirty="0"/>
            </a:br>
            <a:r>
              <a:rPr lang="en-US" dirty="0"/>
              <a:t>[CII] (but has lower SNR)</a:t>
            </a:r>
          </a:p>
          <a:p>
            <a:r>
              <a:rPr lang="en-US" dirty="0"/>
              <a:t>Also observed at 57 µm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Spilker</a:t>
            </a:r>
            <a:r>
              <a:rPr lang="en-US" dirty="0"/>
              <a:t> et al.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93620E-C02A-EE45-8E9B-36B2B2DA2788}"/>
              </a:ext>
            </a:extLst>
          </p:cNvPr>
          <p:cNvSpPr txBox="1"/>
          <p:nvPr/>
        </p:nvSpPr>
        <p:spPr>
          <a:xfrm>
            <a:off x="685800" y="6123543"/>
            <a:ext cx="365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Latzko</a:t>
            </a:r>
            <a:r>
              <a:rPr lang="en-US" dirty="0"/>
              <a:t> et al. 2018, KMOS@5 meeting</a:t>
            </a:r>
          </a:p>
        </p:txBody>
      </p:sp>
      <p:pic>
        <p:nvPicPr>
          <p:cNvPr id="22" name="Content Placeholder 14" descr="Diagram&#10;&#10;Description automatically generated">
            <a:extLst>
              <a:ext uri="{FF2B5EF4-FFF2-40B4-BE49-F238E27FC236}">
                <a16:creationId xmlns:a16="http://schemas.microsoft.com/office/drawing/2014/main" id="{B27362A8-F673-9E4C-B2CD-135FBF27F0D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8911" y="4949955"/>
            <a:ext cx="1274889" cy="10972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3CAD8E-4C9B-FF40-8477-7BE0272075EA}"/>
              </a:ext>
            </a:extLst>
          </p:cNvPr>
          <p:cNvSpPr txBox="1"/>
          <p:nvPr/>
        </p:nvSpPr>
        <p:spPr>
          <a:xfrm>
            <a:off x="8856567" y="5633532"/>
            <a:ext cx="1343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[OIII] 52 µm</a:t>
            </a:r>
            <a:br>
              <a:rPr lang="en-US" dirty="0"/>
            </a:br>
            <a:r>
              <a:rPr lang="en-US" dirty="0"/>
              <a:t>(same scale)</a:t>
            </a:r>
          </a:p>
        </p:txBody>
      </p:sp>
    </p:spTree>
    <p:extLst>
      <p:ext uri="{BB962C8B-B14F-4D97-AF65-F5344CB8AC3E}">
        <p14:creationId xmlns:p14="http://schemas.microsoft.com/office/powerpoint/2010/main" val="2447931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7B10926-F48D-8646-A3DE-8E318FE52C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Observations of M82 by </a:t>
            </a:r>
            <a:r>
              <a:rPr lang="en-US" dirty="0" err="1"/>
              <a:t>Latzko</a:t>
            </a:r>
            <a:r>
              <a:rPr lang="en-US" dirty="0"/>
              <a:t> et al. detect both [CII] and [OIII] 52 µm in the outflow</a:t>
            </a:r>
          </a:p>
          <a:p>
            <a:r>
              <a:rPr lang="en-US" dirty="0"/>
              <a:t>Velocity field confirms that seen by PACS (central region only) for [CII]; [OIII] differs from</a:t>
            </a:r>
            <a:br>
              <a:rPr lang="en-US" dirty="0"/>
            </a:br>
            <a:r>
              <a:rPr lang="en-US" dirty="0"/>
              <a:t>[CII] (but has lower SNR)</a:t>
            </a:r>
          </a:p>
          <a:p>
            <a:r>
              <a:rPr lang="en-US" dirty="0"/>
              <a:t>Also observed at 57 µm </a:t>
            </a:r>
            <a:br>
              <a:rPr lang="en-US" dirty="0"/>
            </a:br>
            <a:r>
              <a:rPr lang="en-US" dirty="0"/>
              <a:t>by </a:t>
            </a:r>
            <a:r>
              <a:rPr lang="en-US" dirty="0" err="1"/>
              <a:t>Spilker</a:t>
            </a:r>
            <a:r>
              <a:rPr lang="en-US" dirty="0"/>
              <a:t> et al.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9AC4FA-D1FB-0943-85FB-2F736A5D1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Outflows in M82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93620E-C02A-EE45-8E9B-36B2B2DA2788}"/>
              </a:ext>
            </a:extLst>
          </p:cNvPr>
          <p:cNvSpPr txBox="1"/>
          <p:nvPr/>
        </p:nvSpPr>
        <p:spPr>
          <a:xfrm>
            <a:off x="685800" y="6123543"/>
            <a:ext cx="365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Latzko</a:t>
            </a:r>
            <a:r>
              <a:rPr lang="en-US" dirty="0"/>
              <a:t> et al. 2018, KMOS@5 meeting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0B42B6-7723-E247-87AC-49559E04ED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09" y="1846487"/>
            <a:ext cx="4774187" cy="42770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1E2421-0042-3746-9369-93B70642FFDF}"/>
              </a:ext>
            </a:extLst>
          </p:cNvPr>
          <p:cNvSpPr txBox="1"/>
          <p:nvPr/>
        </p:nvSpPr>
        <p:spPr>
          <a:xfrm>
            <a:off x="8856567" y="5633532"/>
            <a:ext cx="1343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[OIII] 52 µm</a:t>
            </a:r>
          </a:p>
          <a:p>
            <a:r>
              <a:rPr lang="en-US" dirty="0"/>
              <a:t>(same scale)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7AEC73-9ADA-3D4A-B5F6-C6827296A74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921" y="4936724"/>
            <a:ext cx="1602778" cy="111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45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D2A0-3D36-6D4F-A696-8EBAA4BD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5F0-8230-EF43-869A-7979728F3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Nice face-on galaxies where [CII] traces star formation</a:t>
            </a:r>
          </a:p>
          <a:p>
            <a:r>
              <a:rPr lang="en-US" dirty="0"/>
              <a:t>Galaxies where [CII] doesn’t trace star formation</a:t>
            </a:r>
          </a:p>
          <a:p>
            <a:r>
              <a:rPr lang="en-US" dirty="0"/>
              <a:t>Galaxies with gas away from the plane</a:t>
            </a:r>
          </a:p>
          <a:p>
            <a:r>
              <a:rPr lang="en-US" dirty="0"/>
              <a:t>Metallicity measurements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4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5D5F5-1945-0F47-B408-360C91E8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Extinction-free FIR metallicities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05DD3-6494-E144-AA38-01DB30317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0344" cy="4351338"/>
          </a:xfrm>
        </p:spPr>
        <p:txBody>
          <a:bodyPr>
            <a:normAutofit/>
          </a:bodyPr>
          <a:lstStyle/>
          <a:p>
            <a:r>
              <a:rPr lang="en-US" dirty="0"/>
              <a:t>Possible to calculate metallicity using [OIII] at 52 &amp; 88 µm and [NIII] at 57 µm</a:t>
            </a:r>
          </a:p>
          <a:p>
            <a:r>
              <a:rPr lang="en-US" dirty="0"/>
              <a:t>Many projects underway using this on various galaxies</a:t>
            </a:r>
          </a:p>
          <a:p>
            <a:r>
              <a:rPr lang="en-US" dirty="0"/>
              <a:t>Plot shows preliminary results from new SOFIA measurements by </a:t>
            </a:r>
            <a:r>
              <a:rPr lang="en-US" dirty="0" err="1"/>
              <a:t>Spilker</a:t>
            </a:r>
            <a:r>
              <a:rPr lang="en-US" dirty="0"/>
              <a:t> et al. (purple) and existing ISO + Herschel + SOFIA data (red)</a:t>
            </a:r>
          </a:p>
        </p:txBody>
      </p:sp>
      <p:pic>
        <p:nvPicPr>
          <p:cNvPr id="1028" name="Picture 4" descr="page16image421052208">
            <a:extLst>
              <a:ext uri="{FF2B5EF4-FFF2-40B4-BE49-F238E27FC236}">
                <a16:creationId xmlns:a16="http://schemas.microsoft.com/office/drawing/2014/main" id="{A0AE6B22-789A-1E42-A702-703BD7C1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457" y="1492980"/>
            <a:ext cx="5016500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5E4F68-1058-3F4E-8C93-6B24DF25C589}"/>
              </a:ext>
            </a:extLst>
          </p:cNvPr>
          <p:cNvSpPr txBox="1"/>
          <p:nvPr/>
        </p:nvSpPr>
        <p:spPr>
          <a:xfrm>
            <a:off x="6580632" y="6324814"/>
            <a:ext cx="5154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Spilker</a:t>
            </a:r>
            <a:r>
              <a:rPr lang="en-US" dirty="0"/>
              <a:t> 2020, SOFIA Instrument Roadmap Workshop I</a:t>
            </a:r>
          </a:p>
        </p:txBody>
      </p:sp>
      <p:pic>
        <p:nvPicPr>
          <p:cNvPr id="1025" name="Picture 1" descr="page16image421051904">
            <a:extLst>
              <a:ext uri="{FF2B5EF4-FFF2-40B4-BE49-F238E27FC236}">
                <a16:creationId xmlns:a16="http://schemas.microsoft.com/office/drawing/2014/main" id="{4B3C3E94-9096-CD4C-BA97-788E36D0F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34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6image421052208">
            <a:extLst>
              <a:ext uri="{FF2B5EF4-FFF2-40B4-BE49-F238E27FC236}">
                <a16:creationId xmlns:a16="http://schemas.microsoft.com/office/drawing/2014/main" id="{29AE3298-BD01-0247-B9C2-D63447337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6500" cy="501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19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D2A0-3D36-6D4F-A696-8EBAA4BD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5F0-8230-EF43-869A-7979728F3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Nice face-on galaxies where [CII] traces star formation</a:t>
            </a:r>
          </a:p>
          <a:p>
            <a:r>
              <a:rPr lang="en-US" dirty="0"/>
              <a:t>Galaxies where [CII] doesn’t trace star formation</a:t>
            </a:r>
          </a:p>
          <a:p>
            <a:r>
              <a:rPr lang="en-US" dirty="0"/>
              <a:t>Galaxies with gas away from the plane</a:t>
            </a:r>
          </a:p>
          <a:p>
            <a:r>
              <a:rPr lang="en-US" dirty="0"/>
              <a:t>Metallicity measurements</a:t>
            </a:r>
          </a:p>
          <a:p>
            <a:r>
              <a:rPr lang="en-US" dirty="0"/>
              <a:t>Our Galactic Center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76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1A78-0F92-7E40-A792-F007272B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Sgr</a:t>
            </a:r>
            <a:r>
              <a:rPr lang="en-US" dirty="0"/>
              <a:t> B1 – ionization structure &amp; sources of excitation</a:t>
            </a: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30676758-920F-D641-923F-A83BCE2982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86" y="1690688"/>
            <a:ext cx="5181600" cy="2811965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61D7D4-0E46-0A47-B10A-BED5B6579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7886" y="1825625"/>
            <a:ext cx="3485090" cy="2895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[OIII] 52 and 88 µm maps (left) give the electron density (right)</a:t>
            </a:r>
          </a:p>
          <a:p>
            <a:r>
              <a:rPr lang="en-US" dirty="0"/>
              <a:t>Combination with Spitzer data gives O</a:t>
            </a:r>
            <a:r>
              <a:rPr lang="en-US" baseline="30000" dirty="0"/>
              <a:t>++</a:t>
            </a:r>
            <a:r>
              <a:rPr lang="en-US" dirty="0"/>
              <a:t>/S</a:t>
            </a:r>
            <a:r>
              <a:rPr lang="en-US" baseline="30000" dirty="0"/>
              <a:t>++</a:t>
            </a:r>
            <a:r>
              <a:rPr lang="en-US" dirty="0"/>
              <a:t> and Ne</a:t>
            </a:r>
            <a:r>
              <a:rPr lang="en-US" baseline="30000" dirty="0"/>
              <a:t>++</a:t>
            </a:r>
            <a:r>
              <a:rPr lang="en-US" dirty="0"/>
              <a:t>/O</a:t>
            </a:r>
            <a:r>
              <a:rPr lang="en-US" baseline="30000" dirty="0"/>
              <a:t>++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E7D858-67D7-7547-B3C1-34E2EC16F5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4508" y="1825625"/>
            <a:ext cx="3124200" cy="2895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E6BFD9-9AFB-244B-8CCA-ACF7579CB894}"/>
              </a:ext>
            </a:extLst>
          </p:cNvPr>
          <p:cNvSpPr txBox="1"/>
          <p:nvPr/>
        </p:nvSpPr>
        <p:spPr>
          <a:xfrm>
            <a:off x="601597" y="4502653"/>
            <a:ext cx="109359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Maps show at least eight scattered regions of high ionization, surrounded by areas of low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Likely that ionizing star cluster is at least a few </a:t>
            </a:r>
            <a:r>
              <a:rPr lang="en-US" sz="2800" dirty="0" err="1"/>
              <a:t>Myr</a:t>
            </a:r>
            <a:r>
              <a:rPr lang="en-US" sz="2800" dirty="0"/>
              <a:t> old and that the stars did not form in situ but are from a previous era of star formation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0418F-5ED4-5346-AD6C-A6D9EC238389}"/>
              </a:ext>
            </a:extLst>
          </p:cNvPr>
          <p:cNvSpPr txBox="1"/>
          <p:nvPr/>
        </p:nvSpPr>
        <p:spPr>
          <a:xfrm>
            <a:off x="9516638" y="6187186"/>
            <a:ext cx="202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Simpson et al. 2018</a:t>
            </a:r>
          </a:p>
        </p:txBody>
      </p:sp>
    </p:spTree>
    <p:extLst>
      <p:ext uri="{BB962C8B-B14F-4D97-AF65-F5344CB8AC3E}">
        <p14:creationId xmlns:p14="http://schemas.microsoft.com/office/powerpoint/2010/main" val="41990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2DF6C-8603-CE4F-ABE9-69A6B1B6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Circumnuclear Ring</a:t>
            </a:r>
          </a:p>
        </p:txBody>
      </p:sp>
      <p:pic>
        <p:nvPicPr>
          <p:cNvPr id="6" name="Content Placeholder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F9A8EE8-DF22-BC48-9B85-AD55980C1D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44894"/>
            <a:ext cx="4512498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A5212-A128-AB49-887F-33F157947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66" y="1825625"/>
            <a:ext cx="5456583" cy="4351338"/>
          </a:xfrm>
        </p:spPr>
        <p:txBody>
          <a:bodyPr/>
          <a:lstStyle/>
          <a:p>
            <a:r>
              <a:rPr lang="en-US" dirty="0"/>
              <a:t>Probe dense photodissociation region using [CII], [OI] (63 and 145 µm), and CO J=14-13 (186 µm)</a:t>
            </a:r>
          </a:p>
          <a:p>
            <a:r>
              <a:rPr lang="en-US" dirty="0"/>
              <a:t>Also FORCAST images &amp; PACS continuum</a:t>
            </a:r>
          </a:p>
          <a:p>
            <a:r>
              <a:rPr lang="en-US" dirty="0"/>
              <a:t>Compare with PDR models</a:t>
            </a:r>
          </a:p>
          <a:p>
            <a:r>
              <a:rPr lang="en-US" dirty="0"/>
              <a:t>Found consistent picture of CNR being a transient toroidal structure powered by cluster of O/B/WR stars orbiting </a:t>
            </a:r>
            <a:r>
              <a:rPr lang="en-US" dirty="0" err="1"/>
              <a:t>Sgr</a:t>
            </a:r>
            <a:r>
              <a:rPr lang="en-US" dirty="0"/>
              <a:t> A*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87474-C217-9F49-98F9-02DF6C3E004E}"/>
              </a:ext>
            </a:extLst>
          </p:cNvPr>
          <p:cNvSpPr txBox="1"/>
          <p:nvPr/>
        </p:nvSpPr>
        <p:spPr>
          <a:xfrm>
            <a:off x="9252406" y="5807631"/>
            <a:ext cx="197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Iserlohe</a:t>
            </a:r>
            <a:r>
              <a:rPr lang="en-US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949808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D2A0-3D36-6D4F-A696-8EBAA4BD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5F0-8230-EF43-869A-7979728F3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Nice face-on galaxies where [CII] traces star formation</a:t>
            </a:r>
          </a:p>
          <a:p>
            <a:r>
              <a:rPr lang="en-US" dirty="0"/>
              <a:t>Galaxies where [CII] doesn’t trace star formation</a:t>
            </a:r>
          </a:p>
          <a:p>
            <a:r>
              <a:rPr lang="en-US" dirty="0"/>
              <a:t>Galaxies with gas away from the plane</a:t>
            </a:r>
          </a:p>
          <a:p>
            <a:r>
              <a:rPr lang="en-US" dirty="0"/>
              <a:t>Metallicity measurements</a:t>
            </a:r>
          </a:p>
          <a:p>
            <a:r>
              <a:rPr lang="en-US" dirty="0"/>
              <a:t>Our Galactic Center</a:t>
            </a:r>
          </a:p>
          <a:p>
            <a:r>
              <a:rPr lang="en-US" dirty="0"/>
              <a:t>CO-dark molecular gas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71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6DEF17-9635-A743-A53C-2A8683F1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 </a:t>
            </a:r>
            <a:r>
              <a:rPr lang="en-US" dirty="0" err="1"/>
              <a:t>Doradus</a:t>
            </a:r>
            <a:endParaRPr lang="en-US" dirty="0"/>
          </a:p>
        </p:txBody>
      </p:sp>
      <p:pic>
        <p:nvPicPr>
          <p:cNvPr id="8" name="Content Placeholder 7" descr="A picture containing chart&#10;&#10;Description automatically generated">
            <a:extLst>
              <a:ext uri="{FF2B5EF4-FFF2-40B4-BE49-F238E27FC236}">
                <a16:creationId xmlns:a16="http://schemas.microsoft.com/office/drawing/2014/main" id="{F373AF70-BD64-2549-A746-E463D6A54F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14" y="1825625"/>
            <a:ext cx="5194769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F24B4A-FF17-8D4D-836A-3EC56142E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5619" y="1516284"/>
            <a:ext cx="5181600" cy="28223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Observations of [OIII] at 52 and 88 µm combined with [OI] at 145 µm and [CII] &amp; archival data</a:t>
            </a:r>
          </a:p>
          <a:p>
            <a:r>
              <a:rPr lang="en-US" dirty="0"/>
              <a:t>PDR modelling used to find H</a:t>
            </a:r>
            <a:r>
              <a:rPr lang="en-US" baseline="-25000" dirty="0"/>
              <a:t>2</a:t>
            </a:r>
            <a:r>
              <a:rPr lang="en-US" dirty="0"/>
              <a:t> mass &amp; CO-dark mol gas fraction</a:t>
            </a:r>
          </a:p>
          <a:p>
            <a:r>
              <a:rPr lang="en-US" dirty="0"/>
              <a:t>≳75% of H</a:t>
            </a:r>
            <a:r>
              <a:rPr lang="en-US" baseline="-25000" dirty="0"/>
              <a:t>2</a:t>
            </a:r>
            <a:r>
              <a:rPr lang="en-US" dirty="0"/>
              <a:t> would be missed using standard X</a:t>
            </a:r>
            <a:r>
              <a:rPr lang="en-US" baseline="-25000" dirty="0"/>
              <a:t>CO</a:t>
            </a:r>
            <a:r>
              <a:rPr lang="en-US" dirty="0"/>
              <a:t> factor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414BBAC8-D812-F74A-B8A4-E4A33380B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4286219"/>
            <a:ext cx="5194769" cy="18907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2B31BA-C08B-D643-8201-0E72B37698CD}"/>
              </a:ext>
            </a:extLst>
          </p:cNvPr>
          <p:cNvSpPr txBox="1"/>
          <p:nvPr/>
        </p:nvSpPr>
        <p:spPr>
          <a:xfrm>
            <a:off x="7980487" y="6176963"/>
            <a:ext cx="21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Chevance</a:t>
            </a:r>
            <a:r>
              <a:rPr lang="en-US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873978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D2A0-3D36-6D4F-A696-8EBAA4BD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5F0-8230-EF43-869A-7979728F3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Nice face-on galaxies where [CII] traces star formation</a:t>
            </a:r>
          </a:p>
        </p:txBody>
      </p:sp>
    </p:spTree>
    <p:extLst>
      <p:ext uri="{BB962C8B-B14F-4D97-AF65-F5344CB8AC3E}">
        <p14:creationId xmlns:p14="http://schemas.microsoft.com/office/powerpoint/2010/main" val="3090992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D2A0-3D36-6D4F-A696-8EBAA4BD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5F0-8230-EF43-869A-7979728F3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4018"/>
          </a:xfrm>
        </p:spPr>
        <p:txBody>
          <a:bodyPr/>
          <a:lstStyle/>
          <a:p>
            <a:r>
              <a:rPr lang="en-US" dirty="0"/>
              <a:t>Nice face-on galaxies where [CII] traces star formation</a:t>
            </a:r>
          </a:p>
          <a:p>
            <a:r>
              <a:rPr lang="en-US" dirty="0"/>
              <a:t>Galaxies where [CII] doesn’t trace star formation</a:t>
            </a:r>
          </a:p>
          <a:p>
            <a:r>
              <a:rPr lang="en-US" dirty="0"/>
              <a:t>Galaxies with gas away from the plane</a:t>
            </a:r>
          </a:p>
          <a:p>
            <a:r>
              <a:rPr lang="en-US" dirty="0"/>
              <a:t>Metallicity measurements</a:t>
            </a:r>
          </a:p>
          <a:p>
            <a:r>
              <a:rPr lang="en-US" dirty="0"/>
              <a:t>Our Galactic Center</a:t>
            </a:r>
          </a:p>
          <a:p>
            <a:r>
              <a:rPr lang="en-US" dirty="0"/>
              <a:t>CO-dark molecular gas</a:t>
            </a:r>
          </a:p>
          <a:p>
            <a:r>
              <a:rPr lang="en-US" dirty="0"/>
              <a:t>Accretion bursts in HMYSOs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2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0C7D25-1C34-484B-9E07-6019B386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S255IR NIRS 3</a:t>
            </a:r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7B928E77-5882-2341-BA13-A43E7E62FD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04826"/>
            <a:ext cx="5181600" cy="363756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39C1E3-B9F4-B343-ADCD-B7068FB3B2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FIR (including peak) from FIFI-LS; MIR from FORCAST</a:t>
            </a:r>
          </a:p>
          <a:p>
            <a:r>
              <a:rPr lang="en-US" dirty="0"/>
              <a:t>Increase in accretion luminosity (</a:t>
            </a:r>
            <a:r>
              <a:rPr lang="el-GR" dirty="0"/>
              <a:t>Δ</a:t>
            </a:r>
            <a:r>
              <a:rPr lang="en-US" i="1" dirty="0" err="1"/>
              <a:t>L</a:t>
            </a:r>
            <a:r>
              <a:rPr lang="en-US" baseline="-25000" dirty="0" err="1"/>
              <a:t>acc</a:t>
            </a:r>
            <a:r>
              <a:rPr lang="en-US" dirty="0"/>
              <a:t>) of (1.3 ± </a:t>
            </a:r>
            <a:r>
              <a:rPr lang="en-US" baseline="-25000" dirty="0"/>
              <a:t>0.3</a:t>
            </a:r>
            <a:r>
              <a:rPr lang="en-US" baseline="30000" dirty="0"/>
              <a:t>0.4</a:t>
            </a:r>
            <a:r>
              <a:rPr lang="en-US" dirty="0"/>
              <a:t>) × 10</a:t>
            </a:r>
            <a:r>
              <a:rPr lang="en-US" baseline="30000" dirty="0"/>
              <a:t>5</a:t>
            </a:r>
            <a:r>
              <a:rPr lang="en-US" dirty="0"/>
              <a:t> L</a:t>
            </a:r>
            <a:r>
              <a:rPr lang="en-US" baseline="-25000" dirty="0"/>
              <a:t>⊙ </a:t>
            </a:r>
            <a:r>
              <a:rPr lang="en-US" dirty="0"/>
              <a:t>and an energy release of (1.2 ± 0.4) × 10</a:t>
            </a:r>
            <a:r>
              <a:rPr lang="en-US" baseline="30000" dirty="0"/>
              <a:t>39</a:t>
            </a:r>
            <a:r>
              <a:rPr lang="en-US" dirty="0"/>
              <a:t> J over nine months from start of burst</a:t>
            </a:r>
          </a:p>
          <a:p>
            <a:r>
              <a:rPr lang="en-US" dirty="0"/>
              <a:t>Confirmed that HMYSOs form via disk accretion, not stellar mergers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926F53-733D-6D4F-9344-643FD137DC53}"/>
              </a:ext>
            </a:extLst>
          </p:cNvPr>
          <p:cNvSpPr txBox="1"/>
          <p:nvPr/>
        </p:nvSpPr>
        <p:spPr>
          <a:xfrm>
            <a:off x="2711516" y="5556524"/>
            <a:ext cx="225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Caratti</a:t>
            </a:r>
            <a:r>
              <a:rPr lang="en-US" dirty="0"/>
              <a:t> o </a:t>
            </a:r>
            <a:r>
              <a:rPr lang="en-US" dirty="0" err="1"/>
              <a:t>Garatti</a:t>
            </a:r>
            <a:r>
              <a:rPr lang="en-US" dirty="0"/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263609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D2A0-3D36-6D4F-A696-8EBAA4BD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5F0-8230-EF43-869A-7979728F3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4018"/>
          </a:xfrm>
        </p:spPr>
        <p:txBody>
          <a:bodyPr/>
          <a:lstStyle/>
          <a:p>
            <a:r>
              <a:rPr lang="en-US" dirty="0"/>
              <a:t>Nice face-on galaxies where [CII] traces star formation</a:t>
            </a:r>
          </a:p>
          <a:p>
            <a:r>
              <a:rPr lang="en-US" dirty="0"/>
              <a:t>Galaxies where [CII] doesn’t trace star formation</a:t>
            </a:r>
          </a:p>
          <a:p>
            <a:r>
              <a:rPr lang="en-US" dirty="0"/>
              <a:t>Galaxies with gas away from the plane</a:t>
            </a:r>
          </a:p>
          <a:p>
            <a:r>
              <a:rPr lang="en-US" dirty="0"/>
              <a:t>Metallicity measurements</a:t>
            </a:r>
          </a:p>
          <a:p>
            <a:r>
              <a:rPr lang="en-US" dirty="0"/>
              <a:t>Our Galactic Center</a:t>
            </a:r>
          </a:p>
          <a:p>
            <a:r>
              <a:rPr lang="en-US" dirty="0"/>
              <a:t>CO-dark molecular gas</a:t>
            </a:r>
          </a:p>
          <a:p>
            <a:r>
              <a:rPr lang="en-US" dirty="0"/>
              <a:t>Accretion bursts in HMYSOs</a:t>
            </a:r>
          </a:p>
          <a:p>
            <a:r>
              <a:rPr lang="en-US" dirty="0"/>
              <a:t>Proto-stars and star forming regions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7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8DB8D-AF22-2640-B763-1D25E5F4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forming clumps in [CII]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B1EE5-D5A2-5147-A688-3FE4FA074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019801" cy="4351338"/>
          </a:xfrm>
        </p:spPr>
        <p:txBody>
          <a:bodyPr>
            <a:normAutofit/>
          </a:bodyPr>
          <a:lstStyle/>
          <a:p>
            <a:r>
              <a:rPr lang="en-US" dirty="0"/>
              <a:t>Does galactic [CII] emission arise from an ensemble of star-forming molecular clumps? Is [CII] a robust tracer of global star formation?</a:t>
            </a:r>
          </a:p>
          <a:p>
            <a:r>
              <a:rPr lang="en-US" dirty="0"/>
              <a:t>Three of four clumps detected in [CII]</a:t>
            </a:r>
          </a:p>
          <a:p>
            <a:r>
              <a:rPr lang="en-US" dirty="0"/>
              <a:t>Undetected clump factor &gt; 100 below empirical correlation curve between [CII] and FIR found for galaxies</a:t>
            </a:r>
          </a:p>
          <a:p>
            <a:r>
              <a:rPr lang="en-US" dirty="0"/>
              <a:t>Possibly early evolutionary stage w/o sufficient UV or dust attenuation of UV</a:t>
            </a:r>
          </a:p>
          <a:p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9C34B30-2B06-AC48-8DD6-EE3A5A9107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145" y="359433"/>
            <a:ext cx="3411514" cy="581753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6ADA8A-559D-124A-92E1-336F276529F5}"/>
              </a:ext>
            </a:extLst>
          </p:cNvPr>
          <p:cNvSpPr txBox="1"/>
          <p:nvPr/>
        </p:nvSpPr>
        <p:spPr>
          <a:xfrm>
            <a:off x="8452410" y="6187904"/>
            <a:ext cx="14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Jackson, 2020</a:t>
            </a:r>
          </a:p>
        </p:txBody>
      </p:sp>
    </p:spTree>
    <p:extLst>
      <p:ext uri="{BB962C8B-B14F-4D97-AF65-F5344CB8AC3E}">
        <p14:creationId xmlns:p14="http://schemas.microsoft.com/office/powerpoint/2010/main" val="4116408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D2A0-3D36-6D4F-A696-8EBAA4BD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5F0-8230-EF43-869A-7979728F3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4018"/>
          </a:xfrm>
        </p:spPr>
        <p:txBody>
          <a:bodyPr/>
          <a:lstStyle/>
          <a:p>
            <a:r>
              <a:rPr lang="en-US" dirty="0"/>
              <a:t>Nice face-on galaxies where [CII] traces star formation</a:t>
            </a:r>
          </a:p>
          <a:p>
            <a:r>
              <a:rPr lang="en-US" dirty="0"/>
              <a:t>Galaxies where [CII] doesn’t trace star formation</a:t>
            </a:r>
          </a:p>
          <a:p>
            <a:r>
              <a:rPr lang="en-US" dirty="0"/>
              <a:t>Galaxies with gas away from the plane</a:t>
            </a:r>
          </a:p>
          <a:p>
            <a:r>
              <a:rPr lang="en-US" dirty="0"/>
              <a:t>Metallicity measurements</a:t>
            </a:r>
          </a:p>
          <a:p>
            <a:r>
              <a:rPr lang="en-US" dirty="0"/>
              <a:t>Our Galactic Center</a:t>
            </a:r>
          </a:p>
          <a:p>
            <a:r>
              <a:rPr lang="en-US" dirty="0"/>
              <a:t>CO-dark molecular gas</a:t>
            </a:r>
          </a:p>
          <a:p>
            <a:r>
              <a:rPr lang="en-US" dirty="0"/>
              <a:t>Accretion bursts in HMYSOs</a:t>
            </a:r>
          </a:p>
          <a:p>
            <a:r>
              <a:rPr lang="en-US" dirty="0"/>
              <a:t>Proto-stars and star forming regions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6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0C2D-176A-A84E-8E7F-48C9640BA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[CII] traces star formation in M51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4302D2-4B87-9144-BA80-1A76865F8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38" y="1803472"/>
            <a:ext cx="2755862" cy="4395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444779-7BE1-FC49-9364-E96F4FB04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03472"/>
            <a:ext cx="2769855" cy="4395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EBDED-E893-7446-90EC-ECF62996E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85" y="1803472"/>
            <a:ext cx="2761253" cy="4395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EDC589-0429-FD49-AC33-9041A32EF5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60072" y="1716089"/>
            <a:ext cx="2556826" cy="39989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F3D075-35BA-DE42-BF36-E7B8667342DA}"/>
              </a:ext>
            </a:extLst>
          </p:cNvPr>
          <p:cNvSpPr txBox="1"/>
          <p:nvPr/>
        </p:nvSpPr>
        <p:spPr>
          <a:xfrm>
            <a:off x="9572220" y="5850100"/>
            <a:ext cx="18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Pineda et al. 2018</a:t>
            </a:r>
          </a:p>
        </p:txBody>
      </p:sp>
    </p:spTree>
    <p:extLst>
      <p:ext uri="{BB962C8B-B14F-4D97-AF65-F5344CB8AC3E}">
        <p14:creationId xmlns:p14="http://schemas.microsoft.com/office/powerpoint/2010/main" val="1006872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E2AE-CD2D-AD45-9050-50754737F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[CII] in NGC 6946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D302B2-7DB4-5B46-83B8-84E854C5A24A}"/>
              </a:ext>
            </a:extLst>
          </p:cNvPr>
          <p:cNvSpPr txBox="1"/>
          <p:nvPr/>
        </p:nvSpPr>
        <p:spPr>
          <a:xfrm>
            <a:off x="8931776" y="1448494"/>
            <a:ext cx="178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Bigiel</a:t>
            </a:r>
            <a:r>
              <a:rPr lang="en-US" dirty="0"/>
              <a:t> et al. 2020</a:t>
            </a: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534FE0C1-9F67-C842-9445-81EDDDF9CB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7256" y="1789044"/>
            <a:ext cx="10689656" cy="421419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47B671-8079-5F45-9AFB-78A21BE55052}"/>
              </a:ext>
            </a:extLst>
          </p:cNvPr>
          <p:cNvSpPr txBox="1"/>
          <p:nvPr/>
        </p:nvSpPr>
        <p:spPr>
          <a:xfrm>
            <a:off x="748749" y="5946742"/>
            <a:ext cx="9774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[CII] particularly important as H</a:t>
            </a:r>
            <a:r>
              <a:rPr lang="en-US" sz="2800" baseline="-25000" dirty="0"/>
              <a:t>2</a:t>
            </a:r>
            <a:r>
              <a:rPr lang="en-US" sz="2800" dirty="0"/>
              <a:t> &amp; SFR tracer in inter-arm regions</a:t>
            </a:r>
          </a:p>
        </p:txBody>
      </p:sp>
    </p:spTree>
    <p:extLst>
      <p:ext uri="{BB962C8B-B14F-4D97-AF65-F5344CB8AC3E}">
        <p14:creationId xmlns:p14="http://schemas.microsoft.com/office/powerpoint/2010/main" val="3174483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D2A0-3D36-6D4F-A696-8EBAA4BD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5F0-8230-EF43-869A-7979728F3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Nice face-on galaxies where [CII] traces star formation</a:t>
            </a:r>
          </a:p>
          <a:p>
            <a:r>
              <a:rPr lang="en-US" dirty="0"/>
              <a:t>Galaxies where [CII] doesn’t trace star 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207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ACBEFA0-DDDE-9742-A24F-CDDD87C7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[CII] from shocks &amp; turbulence in NGC 4258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98D976-2CFE-1640-A543-12875E1EFF5C}"/>
              </a:ext>
            </a:extLst>
          </p:cNvPr>
          <p:cNvSpPr txBox="1"/>
          <p:nvPr/>
        </p:nvSpPr>
        <p:spPr>
          <a:xfrm>
            <a:off x="9359159" y="5851566"/>
            <a:ext cx="208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Appleton et al. 2018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A19A6-1022-8142-86AF-708344B44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400" y="1825625"/>
            <a:ext cx="4343400" cy="4351338"/>
          </a:xfrm>
        </p:spPr>
        <p:txBody>
          <a:bodyPr/>
          <a:lstStyle/>
          <a:p>
            <a:r>
              <a:rPr lang="en-US" dirty="0"/>
              <a:t>[CII] seen along X-ray/radio ‘arms’ of NGC 4258, associated with past or present jet activity</a:t>
            </a:r>
          </a:p>
          <a:p>
            <a:r>
              <a:rPr lang="en-US" dirty="0"/>
              <a:t>[CII] excited by shocks and turbulence associated with the jet impacting the disk</a:t>
            </a:r>
          </a:p>
          <a:p>
            <a:r>
              <a:rPr lang="en-US" b="1" dirty="0"/>
              <a:t>NOT</a:t>
            </a:r>
            <a:r>
              <a:rPr lang="en-US" dirty="0"/>
              <a:t> star formation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D4C30D93-D786-9349-AB0D-E6EB181E5E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824506"/>
            <a:ext cx="6051324" cy="4351338"/>
          </a:xfrm>
        </p:spPr>
      </p:pic>
    </p:spTree>
    <p:extLst>
      <p:ext uri="{BB962C8B-B14F-4D97-AF65-F5344CB8AC3E}">
        <p14:creationId xmlns:p14="http://schemas.microsoft.com/office/powerpoint/2010/main" val="55890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907C-EAF9-7A41-990D-EBAAB209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Excess [CII] in HE 1353-1917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C0FAFA-260F-5C4B-841A-E213ED996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1" y="1869440"/>
            <a:ext cx="7960360" cy="4428166"/>
          </a:xfr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4F951124-A09D-8F4C-84B7-6AE823C2CA7D}"/>
              </a:ext>
            </a:extLst>
          </p:cNvPr>
          <p:cNvSpPr txBox="1">
            <a:spLocks/>
          </p:cNvSpPr>
          <p:nvPr/>
        </p:nvSpPr>
        <p:spPr>
          <a:xfrm>
            <a:off x="8686799" y="1946268"/>
            <a:ext cx="26670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 1353-1917 has a large excess in L</a:t>
            </a:r>
            <a:r>
              <a:rPr lang="en-US" baseline="-25000" dirty="0"/>
              <a:t>[CII]</a:t>
            </a:r>
            <a:r>
              <a:rPr lang="en-US" dirty="0"/>
              <a:t>/L</a:t>
            </a:r>
            <a:r>
              <a:rPr lang="en-US" baseline="-25000" dirty="0"/>
              <a:t>FIR</a:t>
            </a:r>
          </a:p>
          <a:p>
            <a:r>
              <a:rPr lang="en-US" dirty="0"/>
              <a:t>AGN ionization cone intercepts the cold galactic disk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848B5-7532-9146-8E74-B65190CBEFD9}"/>
              </a:ext>
            </a:extLst>
          </p:cNvPr>
          <p:cNvSpPr txBox="1"/>
          <p:nvPr/>
        </p:nvSpPr>
        <p:spPr>
          <a:xfrm>
            <a:off x="8798561" y="5836834"/>
            <a:ext cx="323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Smirnova-</a:t>
            </a:r>
            <a:r>
              <a:rPr lang="en-US" dirty="0" err="1"/>
              <a:t>Pinchukova</a:t>
            </a:r>
            <a:r>
              <a:rPr lang="en-US" dirty="0"/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2742311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B85F-FE9D-F04D-99E2-00BFCFE4B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Shock-excited [CII] in NGC 2445</a:t>
            </a:r>
          </a:p>
        </p:txBody>
      </p:sp>
      <p:pic>
        <p:nvPicPr>
          <p:cNvPr id="7" name="Content Placeholder 6" descr="A picture containing text, outdoor object, night sky&#10;&#10;Description automatically generated">
            <a:extLst>
              <a:ext uri="{FF2B5EF4-FFF2-40B4-BE49-F238E27FC236}">
                <a16:creationId xmlns:a16="http://schemas.microsoft.com/office/drawing/2014/main" id="{1079625D-4970-404C-8CB5-CDFDC6800D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664" y="1825625"/>
            <a:ext cx="4351338" cy="4351338"/>
          </a:xfrm>
        </p:spPr>
      </p:pic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67E0EE96-D656-8E4C-AA0A-C70CABF61E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6788" y="2187734"/>
            <a:ext cx="4607011" cy="362712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3BDEE4-1A78-4C48-BAF1-8F9408D4A235}"/>
              </a:ext>
            </a:extLst>
          </p:cNvPr>
          <p:cNvSpPr txBox="1"/>
          <p:nvPr/>
        </p:nvSpPr>
        <p:spPr>
          <a:xfrm>
            <a:off x="3926652" y="2250710"/>
            <a:ext cx="30371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[CII] in the ring of NGC 2445 is enhanced compared to PAHs, showing a shock excitement origin rather than star formation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33580B-4633-7A4C-BDE6-88A5880916D5}"/>
              </a:ext>
            </a:extLst>
          </p:cNvPr>
          <p:cNvSpPr txBox="1"/>
          <p:nvPr/>
        </p:nvSpPr>
        <p:spPr>
          <a:xfrm>
            <a:off x="6963774" y="5790096"/>
            <a:ext cx="417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Fadda</a:t>
            </a:r>
            <a:r>
              <a:rPr lang="en-US" dirty="0"/>
              <a:t> &amp; Appleton, 2020, AAS Meeting 235</a:t>
            </a:r>
          </a:p>
        </p:txBody>
      </p:sp>
    </p:spTree>
    <p:extLst>
      <p:ext uri="{BB962C8B-B14F-4D97-AF65-F5344CB8AC3E}">
        <p14:creationId xmlns:p14="http://schemas.microsoft.com/office/powerpoint/2010/main" val="56414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FD2A0-3D36-6D4F-A696-8EBAA4BD7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FIFI-LS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15F0-8230-EF43-869A-7979728F3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Nice face-on galaxies where [CII] traces star formation</a:t>
            </a:r>
          </a:p>
          <a:p>
            <a:r>
              <a:rPr lang="en-US" dirty="0"/>
              <a:t>Galaxies where [CII] doesn’t trace star formation</a:t>
            </a:r>
          </a:p>
          <a:p>
            <a:r>
              <a:rPr lang="en-US" dirty="0"/>
              <a:t>Galaxies with gas away from the plane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22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1230</Words>
  <Application>Microsoft Macintosh PowerPoint</Application>
  <PresentationFormat>Widescreen</PresentationFormat>
  <Paragraphs>130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FIFI-LS Highlights</vt:lpstr>
      <vt:lpstr>FIFI-LS Highlights</vt:lpstr>
      <vt:lpstr>[CII] traces star formation in M51</vt:lpstr>
      <vt:lpstr>[CII] in NGC 6946</vt:lpstr>
      <vt:lpstr>FIFI-LS Highlights</vt:lpstr>
      <vt:lpstr>[CII] from shocks &amp; turbulence in NGC 4258</vt:lpstr>
      <vt:lpstr>Excess [CII] in HE 1353-1917</vt:lpstr>
      <vt:lpstr>Shock-excited [CII] in NGC 2445</vt:lpstr>
      <vt:lpstr>FIFI-LS Highlights</vt:lpstr>
      <vt:lpstr>Extraplanar [CII] in edge-on galaxies</vt:lpstr>
      <vt:lpstr>Outflows in M82</vt:lpstr>
      <vt:lpstr>Outflows in M82</vt:lpstr>
      <vt:lpstr>FIFI-LS Highlights</vt:lpstr>
      <vt:lpstr>Extinction-free FIR metallicities</vt:lpstr>
      <vt:lpstr>FIFI-LS Highlights</vt:lpstr>
      <vt:lpstr>Sgr B1 – ionization structure &amp; sources of excitation</vt:lpstr>
      <vt:lpstr>The Circumnuclear Ring</vt:lpstr>
      <vt:lpstr>FIFI-LS Highlights</vt:lpstr>
      <vt:lpstr>30 Doradus</vt:lpstr>
      <vt:lpstr>FIFI-LS Highlights</vt:lpstr>
      <vt:lpstr>S255IR NIRS 3</vt:lpstr>
      <vt:lpstr>FIFI-LS Highlights</vt:lpstr>
      <vt:lpstr>Star forming clumps in [CII]</vt:lpstr>
      <vt:lpstr>FIFI-LS Highlights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FIFI-LS Highlights</dc:title>
  <dc:creator>Minchin, Robert</dc:creator>
  <cp:lastModifiedBy>Proudfit, Leslie W. (ARC-PX)[Universities Space Research Association (USRA)]</cp:lastModifiedBy>
  <cp:revision>41</cp:revision>
  <dcterms:created xsi:type="dcterms:W3CDTF">2020-12-01T22:22:17Z</dcterms:created>
  <dcterms:modified xsi:type="dcterms:W3CDTF">2021-04-01T16:48:13Z</dcterms:modified>
</cp:coreProperties>
</file>