
<file path=[Content_Types].xml><?xml version="1.0" encoding="utf-8"?>
<Types xmlns="http://schemas.openxmlformats.org/package/2006/content-types">
  <Default Extension="emf" ContentType="image/x-emf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36" r:id="rId4"/>
  </p:sldMasterIdLst>
  <p:notesMasterIdLst>
    <p:notesMasterId r:id="rId12"/>
  </p:notesMasterIdLst>
  <p:handoutMasterIdLst>
    <p:handoutMasterId r:id="rId13"/>
  </p:handoutMasterIdLst>
  <p:sldIdLst>
    <p:sldId id="750" r:id="rId5"/>
    <p:sldId id="746" r:id="rId6"/>
    <p:sldId id="747" r:id="rId7"/>
    <p:sldId id="748" r:id="rId8"/>
    <p:sldId id="749" r:id="rId9"/>
    <p:sldId id="752" r:id="rId10"/>
    <p:sldId id="75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D4AA"/>
    <a:srgbClr val="CBACFC"/>
    <a:srgbClr val="FEFDAC"/>
    <a:srgbClr val="E0FDD6"/>
    <a:srgbClr val="B5D5FE"/>
    <a:srgbClr val="FFFF66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12AE8D-3946-5543-9770-0872611A1B88}" v="14" dt="2021-04-01T15:35:30.9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90884" autoAdjust="0"/>
  </p:normalViewPr>
  <p:slideViewPr>
    <p:cSldViewPr>
      <p:cViewPr varScale="1">
        <p:scale>
          <a:sx n="109" d="100"/>
          <a:sy n="109" d="100"/>
        </p:scale>
        <p:origin x="216" y="336"/>
      </p:cViewPr>
      <p:guideLst>
        <p:guide orient="horz" pos="220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D8D068C9-F8D3-411E-957E-7FC24CF95678}" type="datetime1">
              <a:rPr lang="en-US"/>
              <a:pPr/>
              <a:t>4/1/21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3B6D5F67-7E0A-46CD-9BEE-92AC0466F5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510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4211A1C1-2371-43B5-A9DD-7A66FD94549F}" type="datetime1">
              <a:rPr lang="en-US"/>
              <a:pPr/>
              <a:t>4/1/21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46D753BA-28E0-42A8-8D23-2700D5D679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172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753BA-28E0-42A8-8D23-2700D5D6791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95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753BA-28E0-42A8-8D23-2700D5D6791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66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753BA-28E0-42A8-8D23-2700D5D6791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154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753BA-28E0-42A8-8D23-2700D5D6791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320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753BA-28E0-42A8-8D23-2700D5D6791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02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BD6DA7E7-855A-3D49-A8B1-12E968B2E8E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  <a:latin typeface="Century Gothic" panose="020B0502020202020204" pitchFamily="34" charset="0"/>
              </a:rPr>
              <a:t>Click to edit Master title style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DDE12B98-0CD1-B84B-9FD1-A764BBF652C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35429" y="4383315"/>
            <a:ext cx="10232571" cy="1161143"/>
          </a:xfrm>
        </p:spPr>
        <p:txBody>
          <a:bodyPr>
            <a:normAutofit/>
          </a:bodyPr>
          <a:lstStyle/>
          <a:p>
            <a:pPr algn="l"/>
            <a:r>
              <a:rPr lang="en-US">
                <a:solidFill>
                  <a:schemeClr val="bg1"/>
                </a:solidFill>
                <a:latin typeface="Century Gothic" panose="020B0502020202020204" pitchFamily="34" charset="0"/>
              </a:rPr>
              <a:t>Click to edit Master subtitle style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684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A1B58-8ADB-0B47-A512-9A6F93B74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E90CBD-4BB8-2A4B-8BA6-6B0028CD3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F73E5-CEEA-094D-A3AD-128033391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7005F-6B67-4CA1-9F1A-98EE432641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24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F20010-A7C9-9641-9A66-7B3106E691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008AFD-2DB5-A24C-BA41-2D6A569D09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A615-CFF1-7748-AB57-085D3DFB9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7005F-6B67-4CA1-9F1A-98EE432641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55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7005F-6B67-4CA1-9F1A-98EE432641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SOFIA Science Meeting 2020/09/09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493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7118"/>
            <a:ext cx="10972800" cy="663007"/>
          </a:xfrm>
        </p:spPr>
        <p:txBody>
          <a:bodyPr vert="horz"/>
          <a:lstStyle>
            <a:lvl1pPr>
              <a:defRPr sz="2295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09600" y="1219200"/>
            <a:ext cx="10972800" cy="4805584"/>
          </a:xfrm>
        </p:spPr>
        <p:txBody>
          <a:bodyPr vert="horz"/>
          <a:lstStyle>
            <a:lvl1pPr>
              <a:defRPr sz="1890">
                <a:latin typeface="Arial"/>
                <a:cs typeface="Arial"/>
              </a:defRPr>
            </a:lvl1pPr>
            <a:lvl2pPr>
              <a:defRPr sz="1620">
                <a:latin typeface="Arial"/>
                <a:cs typeface="Arial"/>
              </a:defRPr>
            </a:lvl2pPr>
            <a:lvl3pPr>
              <a:defRPr sz="1350">
                <a:latin typeface="Arial"/>
                <a:cs typeface="Arial"/>
              </a:defRPr>
            </a:lvl3pPr>
            <a:lvl4pPr>
              <a:defRPr sz="1215">
                <a:latin typeface="Arial"/>
                <a:cs typeface="Arial"/>
              </a:defRPr>
            </a:lvl4pPr>
            <a:lvl5pPr>
              <a:defRPr sz="1215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SOFIA Science Meeting 2020/09/09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7005F-6B67-4CA1-9F1A-98EE432641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48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524000" y="0"/>
            <a:ext cx="9144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988345" y="705447"/>
            <a:ext cx="8215313" cy="1026915"/>
          </a:xfrm>
          <a:prstGeom prst="rect">
            <a:avLst/>
          </a:prstGeom>
        </p:spPr>
        <p:txBody>
          <a:bodyPr/>
          <a:lstStyle>
            <a:lvl1pPr>
              <a:defRPr sz="3225" spc="516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988345" y="357188"/>
            <a:ext cx="8215313" cy="3571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1200" cap="all" spc="192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85725">
              <a:spcBef>
                <a:spcPts val="0"/>
              </a:spcBef>
              <a:buClrTx/>
              <a:buSzTx/>
              <a:buNone/>
              <a:defRPr sz="1200" cap="all" spc="192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171450">
              <a:spcBef>
                <a:spcPts val="0"/>
              </a:spcBef>
              <a:buClrTx/>
              <a:buSzTx/>
              <a:buNone/>
              <a:defRPr sz="1200" cap="all" spc="192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257175">
              <a:spcBef>
                <a:spcPts val="0"/>
              </a:spcBef>
              <a:buClrTx/>
              <a:buSzTx/>
              <a:buNone/>
              <a:defRPr sz="1200" cap="all" spc="192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342900">
              <a:spcBef>
                <a:spcPts val="0"/>
              </a:spcBef>
              <a:buClrTx/>
              <a:buSzTx/>
              <a:buNone/>
              <a:defRPr sz="1200" cap="all" spc="192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06C7005F-6B67-4CA1-9F1A-98EE432641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682455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7005F-6B67-4CA1-9F1A-98EE432641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41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A499D-DF3D-3D4C-8CD2-7194E32E8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1393"/>
            <a:ext cx="10515600" cy="5065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C146E-44B2-FC4E-88F1-C78860B41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1376" y="6426906"/>
            <a:ext cx="457200" cy="347472"/>
          </a:xfrm>
        </p:spPr>
        <p:txBody>
          <a:bodyPr/>
          <a:lstStyle/>
          <a:p>
            <a:pPr>
              <a:defRPr/>
            </a:pPr>
            <a:fld id="{39203120-434B-E648-8F4F-DC68BE1988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SOFIA Science Meeting 2020/09/09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4945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762EB-BC98-6D46-965B-90C21B427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CA877-4C11-D24D-8FE4-32025F7D0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SOFIA Science Meeting 2020/09/09</a:t>
            </a:r>
            <a:endParaRPr lang="en-US" dirty="0"/>
          </a:p>
        </p:txBody>
      </p:sp>
      <p:sp>
        <p:nvSpPr>
          <p:cNvPr id="5" name="Slide Number Placeholder 4"/>
          <p:cNvSpPr>
            <a:spLocks noGrp="1" noChangeAspect="1"/>
          </p:cNvSpPr>
          <p:nvPr>
            <p:ph type="sldNum" sz="quarter" idx="11"/>
          </p:nvPr>
        </p:nvSpPr>
        <p:spPr>
          <a:xfrm flipH="1">
            <a:off x="11711375" y="6356351"/>
            <a:ext cx="457200" cy="347328"/>
          </a:xfrm>
        </p:spPr>
        <p:txBody>
          <a:bodyPr/>
          <a:lstStyle/>
          <a:p>
            <a:fld id="{06C7005F-6B67-4CA1-9F1A-98EE432641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80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1D284-2AD7-6F40-87A8-5E6B84721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2515E-13A4-0747-A383-663268831D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76111"/>
            <a:ext cx="5181600" cy="51008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1625E-E66A-4C46-84A3-F4C3BBB34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76111"/>
            <a:ext cx="5181600" cy="51008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E54E88-8CB2-4844-9860-53092D75A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7163" y="6356351"/>
            <a:ext cx="457200" cy="347472"/>
          </a:xfrm>
        </p:spPr>
        <p:txBody>
          <a:bodyPr/>
          <a:lstStyle/>
          <a:p>
            <a:fld id="{06C7005F-6B67-4CA1-9F1A-98EE432641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SOFIA Science Meeting 2020/09/09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099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48354-F916-AC44-8652-0C710AF3E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59280"/>
            <a:ext cx="10515600" cy="4463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A1D1B-8F84-B742-8FF7-D0FB829D1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081369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1748A5-FE1B-AD47-A47F-CD85429B45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1905281"/>
            <a:ext cx="5157787" cy="4233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A43FC8-3400-BE4C-B169-212C04BFDB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081369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CCAB5F-A3C3-9046-9C58-2983A3BCD6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1905281"/>
            <a:ext cx="5183188" cy="4233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A10C7E-2B11-AB4B-99B4-F20877108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7163" y="6356351"/>
            <a:ext cx="457200" cy="347472"/>
          </a:xfrm>
        </p:spPr>
        <p:txBody>
          <a:bodyPr/>
          <a:lstStyle/>
          <a:p>
            <a:fld id="{06C7005F-6B67-4CA1-9F1A-98EE432641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SOFIA Science Meeting 2020/09/09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947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37486-71E3-374F-8FCC-386970B7F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3E1951-08FA-ED4C-846E-EB5C43749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7379" y="6356351"/>
            <a:ext cx="457200" cy="347472"/>
          </a:xfrm>
        </p:spPr>
        <p:txBody>
          <a:bodyPr/>
          <a:lstStyle/>
          <a:p>
            <a:fld id="{06C7005F-6B67-4CA1-9F1A-98EE432641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SOFIA Science Meeting 2020/09/09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201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EDB3E-4808-EC47-80E4-AE11EA088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7163" y="6356351"/>
            <a:ext cx="457200" cy="347472"/>
          </a:xfrm>
        </p:spPr>
        <p:txBody>
          <a:bodyPr/>
          <a:lstStyle/>
          <a:p>
            <a:fld id="{06C7005F-6B67-4CA1-9F1A-98EE432641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SOFIA Science Meeting 2020/09/09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536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0E2E3-B410-0E4D-84D0-98489C769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D3D92-0E80-1149-B2E5-DF993B9BB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8CA94-917E-7543-9BB9-F790291843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60DCCA-D981-7A4F-A203-8FE9876DF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7005F-6B67-4CA1-9F1A-98EE432641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63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4A362-2FCD-244E-9AE2-1A661F14B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9B9FFC-0006-8641-B68D-F65F318963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3C9C11-3A4B-4F4D-A776-CEE8DD0048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862271-EE5A-DC4F-ADE5-C21CE4BAA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7005F-6B67-4CA1-9F1A-98EE432641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90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6350000"/>
            <a:ext cx="12192000" cy="51206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accent1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E7DB521-B0E5-9E46-BBD9-4559B73E1113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1804" y="6420820"/>
            <a:ext cx="466344" cy="409474"/>
          </a:xfrm>
          <a:prstGeom prst="rect">
            <a:avLst/>
          </a:prstGeom>
        </p:spPr>
      </p:pic>
      <p:pic>
        <p:nvPicPr>
          <p:cNvPr id="20" name="Content Placeholder 10">
            <a:extLst>
              <a:ext uri="{FF2B5EF4-FFF2-40B4-BE49-F238E27FC236}">
                <a16:creationId xmlns:a16="http://schemas.microsoft.com/office/drawing/2014/main" id="{5BA6ED0C-EE28-DC48-A5BC-27224DF168DF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2084" y="6420822"/>
            <a:ext cx="557784" cy="41489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A317327-A339-9C4C-8639-7E1DB0CE2338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4948" y="6417716"/>
            <a:ext cx="484632" cy="4146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9FA1F71-74FC-E545-8CC7-58EFEDD34C43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3228" y="6418715"/>
            <a:ext cx="493776" cy="41058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3BA515E-C95F-2148-8A5B-197BE2BFBF01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47" y="6401675"/>
            <a:ext cx="1642440" cy="53603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5ED364-356D-5A4B-948D-479A25F2B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894"/>
            <a:ext cx="10515600" cy="526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19A00-8CED-C44C-9AC3-A703A8675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76111"/>
            <a:ext cx="10515600" cy="5100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6A1A8-A276-C24C-A304-6FEFBA792F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46090" y="6469762"/>
            <a:ext cx="445911" cy="3035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000000"/>
                </a:solidFill>
              </a:defRPr>
            </a:lvl1pPr>
          </a:lstStyle>
          <a:p>
            <a:fld id="{06C7005F-6B67-4CA1-9F1A-98EE432641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165600" y="642690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srgbClr val="000000"/>
                </a:solidFill>
              </a:defRPr>
            </a:lvl1pPr>
          </a:lstStyle>
          <a:p>
            <a:r>
              <a:rPr lang="en-US"/>
              <a:t>SOFIA Science Meeting 2020/09/09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87B08A2-977F-0941-BC22-92241F911E9B}"/>
              </a:ext>
            </a:extLst>
          </p:cNvPr>
          <p:cNvCxnSpPr/>
          <p:nvPr/>
        </p:nvCxnSpPr>
        <p:spPr>
          <a:xfrm>
            <a:off x="0" y="891280"/>
            <a:ext cx="12192000" cy="0"/>
          </a:xfrm>
          <a:prstGeom prst="line">
            <a:avLst/>
          </a:prstGeom>
          <a:ln w="38100" cmpd="sng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4000">
                  <a:schemeClr val="accent1"/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531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  <p:sldLayoutId id="2147484248" r:id="rId12"/>
    <p:sldLayoutId id="2147484249" r:id="rId13"/>
    <p:sldLayoutId id="2147484250" r:id="rId14"/>
    <p:sldLayoutId id="2147484233" r:id="rId15"/>
  </p:sldLayoutIdLst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0F077CE-6D81-4921-A414-8280D195C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099139"/>
            <a:ext cx="6648450" cy="2984637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27286B62-0469-4E75-8834-9B47B67BD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2209800"/>
            <a:ext cx="10515600" cy="2852737"/>
          </a:xfrm>
        </p:spPr>
        <p:txBody>
          <a:bodyPr/>
          <a:lstStyle/>
          <a:p>
            <a:r>
              <a:rPr lang="en-CA" dirty="0"/>
              <a:t>Summer 2020 GREAT Update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EBDA7B4-552A-4D1C-AF98-8D5573A1F0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b"/>
          <a:lstStyle/>
          <a:p>
            <a:r>
              <a:rPr lang="en-CA" dirty="0"/>
              <a:t>Simon Coudé, Kyle Kaplan, &amp; </a:t>
            </a:r>
            <a:r>
              <a:rPr lang="en-CA" dirty="0" err="1"/>
              <a:t>Randolf</a:t>
            </a:r>
            <a:r>
              <a:rPr lang="en-CA" dirty="0"/>
              <a:t> Klein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CC7A68-94D9-E84B-9863-6D57680C1F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203120-434B-E648-8F4F-DC68BE1988B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32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1AF74FF-931C-D444-A93E-642F87259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First detection of </a:t>
            </a:r>
            <a:r>
              <a:rPr lang="en-US" b="0" baseline="30000" dirty="0"/>
              <a:t>13</a:t>
            </a:r>
            <a:r>
              <a:rPr lang="en-US" b="0" dirty="0"/>
              <a:t>CH in the </a:t>
            </a:r>
            <a:br>
              <a:rPr lang="en-US" b="0" dirty="0"/>
            </a:br>
            <a:r>
              <a:rPr lang="en-US" b="0" dirty="0"/>
              <a:t>interstellar medium </a:t>
            </a:r>
            <a:r>
              <a:rPr lang="en-US" dirty="0"/>
              <a:t>– </a:t>
            </a:r>
            <a:r>
              <a:rPr lang="en-US" sz="2800" b="0" i="1" dirty="0"/>
              <a:t>Jacob et al.</a:t>
            </a:r>
            <a:endParaRPr lang="en-US" b="0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CC7A68-94D9-E84B-9863-6D57680C1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203120-434B-E648-8F4F-DC68BE1988B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804872E4-6D6D-46E0-A5E6-1A25BD1894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990600"/>
            <a:ext cx="5181600" cy="4948719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42DC6EAA-B308-4EEB-A9EB-A81906E816F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838200" y="990600"/>
            <a:ext cx="5181600" cy="4959287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92A840-64BD-E94D-9A45-3D27D5AA97A4}"/>
              </a:ext>
            </a:extLst>
          </p:cNvPr>
          <p:cNvSpPr txBox="1"/>
          <p:nvPr/>
        </p:nvSpPr>
        <p:spPr>
          <a:xfrm>
            <a:off x="4038600" y="5992022"/>
            <a:ext cx="3530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Jacob et al., 2019, A&amp;A, 632A, A60</a:t>
            </a:r>
          </a:p>
        </p:txBody>
      </p:sp>
    </p:spTree>
    <p:extLst>
      <p:ext uri="{BB962C8B-B14F-4D97-AF65-F5344CB8AC3E}">
        <p14:creationId xmlns:p14="http://schemas.microsoft.com/office/powerpoint/2010/main" val="4141778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1AF74FF-931C-D444-A93E-642F87259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90" y="235845"/>
            <a:ext cx="11125200" cy="526155"/>
          </a:xfrm>
        </p:spPr>
        <p:txBody>
          <a:bodyPr/>
          <a:lstStyle/>
          <a:p>
            <a:r>
              <a:rPr lang="en-US" b="0" dirty="0"/>
              <a:t>The PDR structure and kinematics around the compact HII regions S235 A and S235 C … </a:t>
            </a:r>
            <a:r>
              <a:rPr lang="en-US" dirty="0"/>
              <a:t>– </a:t>
            </a:r>
            <a:r>
              <a:rPr lang="en-US" sz="2800" b="0" i="1" dirty="0" err="1"/>
              <a:t>Kirsanova</a:t>
            </a:r>
            <a:r>
              <a:rPr lang="en-US" sz="2800" b="0" i="1" dirty="0"/>
              <a:t> et al.</a:t>
            </a:r>
            <a:endParaRPr lang="en-US" b="0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CC7A68-94D9-E84B-9863-6D57680C1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203120-434B-E648-8F4F-DC68BE1988B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16EA9FC-D1B2-4228-9447-D48A30FAD9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1552373"/>
            <a:ext cx="5181600" cy="4148542"/>
          </a:xfr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7BE7CF2D-9545-4CC5-B01C-821BDB10EF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72200" y="1106502"/>
            <a:ext cx="5181600" cy="5040283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493FA1-3761-FE4F-A3D7-62E1697394B9}"/>
              </a:ext>
            </a:extLst>
          </p:cNvPr>
          <p:cNvSpPr txBox="1"/>
          <p:nvPr/>
        </p:nvSpPr>
        <p:spPr>
          <a:xfrm>
            <a:off x="1752600" y="5943600"/>
            <a:ext cx="3470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Kirsanova</a:t>
            </a:r>
            <a:r>
              <a:rPr lang="en-US" dirty="0"/>
              <a:t> 2020, MNRAS, 497, 2651</a:t>
            </a:r>
          </a:p>
        </p:txBody>
      </p:sp>
    </p:spTree>
    <p:extLst>
      <p:ext uri="{BB962C8B-B14F-4D97-AF65-F5344CB8AC3E}">
        <p14:creationId xmlns:p14="http://schemas.microsoft.com/office/powerpoint/2010/main" val="4014494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1AF74FF-931C-D444-A93E-642F87259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90" y="235845"/>
            <a:ext cx="11125200" cy="526155"/>
          </a:xfrm>
        </p:spPr>
        <p:txBody>
          <a:bodyPr/>
          <a:lstStyle/>
          <a:p>
            <a:r>
              <a:rPr lang="en-US" b="0" dirty="0"/>
              <a:t>A Search for Light Hydrides in the Envelopes of </a:t>
            </a:r>
            <a:br>
              <a:rPr lang="en-US" b="0" dirty="0"/>
            </a:br>
            <a:r>
              <a:rPr lang="en-US" b="0" dirty="0"/>
              <a:t>Evolved Stars </a:t>
            </a:r>
            <a:r>
              <a:rPr lang="en-US" dirty="0"/>
              <a:t>– </a:t>
            </a:r>
            <a:r>
              <a:rPr lang="en-US" sz="2800" b="0" i="1" dirty="0"/>
              <a:t>Siebert et al.</a:t>
            </a:r>
            <a:endParaRPr lang="en-US" b="0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CC7A68-94D9-E84B-9863-6D57680C1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203120-434B-E648-8F4F-DC68BE1988B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57F04E12-F878-4531-BC56-0E4D732982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1650506"/>
            <a:ext cx="5181600" cy="3952276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C9A0A39-3C0E-4272-859E-54D3EC28A4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72200" y="1139354"/>
            <a:ext cx="5181600" cy="4974579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349A22-61DC-FC46-905E-DE26130145CF}"/>
              </a:ext>
            </a:extLst>
          </p:cNvPr>
          <p:cNvSpPr txBox="1"/>
          <p:nvPr/>
        </p:nvSpPr>
        <p:spPr>
          <a:xfrm>
            <a:off x="1905000" y="5744601"/>
            <a:ext cx="3282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Siebert et al., 2020, </a:t>
            </a:r>
            <a:r>
              <a:rPr lang="en-US" dirty="0" err="1"/>
              <a:t>ApJ</a:t>
            </a:r>
            <a:r>
              <a:rPr lang="en-US" dirty="0"/>
              <a:t>, 901, 22</a:t>
            </a:r>
          </a:p>
        </p:txBody>
      </p:sp>
    </p:spTree>
    <p:extLst>
      <p:ext uri="{BB962C8B-B14F-4D97-AF65-F5344CB8AC3E}">
        <p14:creationId xmlns:p14="http://schemas.microsoft.com/office/powerpoint/2010/main" val="4019285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1AF74FF-931C-D444-A93E-642F87259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90" y="235845"/>
            <a:ext cx="11125200" cy="526155"/>
          </a:xfrm>
        </p:spPr>
        <p:txBody>
          <a:bodyPr/>
          <a:lstStyle/>
          <a:p>
            <a:r>
              <a:rPr lang="en-US" b="0" dirty="0"/>
              <a:t>A SOFIA Survey of [C II] in the Galaxy M51 II. [C II] and CO Kinematics Across Spiral Arms </a:t>
            </a:r>
            <a:r>
              <a:rPr lang="en-US" dirty="0"/>
              <a:t>– </a:t>
            </a:r>
            <a:r>
              <a:rPr lang="en-US" sz="2800" b="0" i="1" dirty="0"/>
              <a:t>Pineda et al.</a:t>
            </a:r>
            <a:endParaRPr lang="en-US" b="0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CC7A68-94D9-E84B-9863-6D57680C1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203120-434B-E648-8F4F-DC68BE1988B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1F6B1C1-60A0-4E20-B732-F9F5DC9A5A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3916" y="1219200"/>
            <a:ext cx="5962084" cy="4731005"/>
          </a:xfr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88F3461C-0497-4CA7-8A54-543E0787A6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324600" y="940462"/>
            <a:ext cx="5193921" cy="5405004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175DC0-C4F6-334C-895B-C5CE31E27BFC}"/>
              </a:ext>
            </a:extLst>
          </p:cNvPr>
          <p:cNvSpPr txBox="1"/>
          <p:nvPr/>
        </p:nvSpPr>
        <p:spPr>
          <a:xfrm>
            <a:off x="847189" y="5950205"/>
            <a:ext cx="3339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Pineda et al., 2020, </a:t>
            </a:r>
            <a:r>
              <a:rPr lang="en-US" dirty="0" err="1"/>
              <a:t>ApJ</a:t>
            </a:r>
            <a:r>
              <a:rPr lang="en-US" dirty="0"/>
              <a:t>, 900, 132</a:t>
            </a:r>
          </a:p>
        </p:txBody>
      </p:sp>
    </p:spTree>
    <p:extLst>
      <p:ext uri="{BB962C8B-B14F-4D97-AF65-F5344CB8AC3E}">
        <p14:creationId xmlns:p14="http://schemas.microsoft.com/office/powerpoint/2010/main" val="2173602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E9448-7E67-304D-9DBF-62C75A859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Legacy Program: FEEDBACK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8C892F-AF06-A542-BEA2-CE21140A63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4163" y="1030052"/>
            <a:ext cx="5181600" cy="510085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b="1" dirty="0">
                <a:solidFill>
                  <a:schemeClr val="dk1"/>
                </a:solidFill>
              </a:rPr>
              <a:t>Radiative and mechanical feedback in regions of massive star formation (FEEDBACK)</a:t>
            </a:r>
            <a:endParaRPr lang="en-US" b="1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/>
              <a:t>PIs: </a:t>
            </a:r>
            <a:r>
              <a:rPr lang="en-US" sz="2000" b="1" dirty="0" err="1"/>
              <a:t>Tielens</a:t>
            </a:r>
            <a:r>
              <a:rPr lang="en-US" sz="2000" b="1" dirty="0"/>
              <a:t> and Schneider (07_0077)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[CII] (and [OI]) data cubes of</a:t>
            </a:r>
          </a:p>
          <a:p>
            <a:r>
              <a:rPr lang="en-US" dirty="0"/>
              <a:t>11 prominent Galactic sources </a:t>
            </a:r>
          </a:p>
          <a:p>
            <a:r>
              <a:rPr lang="en-US" dirty="0"/>
              <a:t>6000 arcmin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chemeClr val="dk1"/>
                </a:solidFill>
              </a:rPr>
              <a:t>96 hours awarded, 33 observed</a:t>
            </a:r>
          </a:p>
          <a:p>
            <a:r>
              <a:rPr lang="en-US" dirty="0"/>
              <a:t>Allows to study mechanical and radiative feedback of massive stars</a:t>
            </a:r>
          </a:p>
          <a:p>
            <a:r>
              <a:rPr lang="en-US" dirty="0"/>
              <a:t>Similar data set to Orion [CII] map shows as video here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1E087D-B904-5A4D-ABFF-0511D31F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7005F-6B67-4CA1-9F1A-98EE432641A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" name="Online Media 6" descr="Orion-Bubble-Cropped-movie">
            <a:hlinkClick r:id="" action="ppaction://media"/>
            <a:extLst>
              <a:ext uri="{FF2B5EF4-FFF2-40B4-BE49-F238E27FC236}">
                <a16:creationId xmlns:a16="http://schemas.microsoft.com/office/drawing/2014/main" id="{98E9B861-8F23-DC4F-8747-9927CF7E4DC6}"/>
              </a:ext>
            </a:extLst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077" y="1297362"/>
            <a:ext cx="6634379" cy="3731838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A9653A-0861-164D-A47C-5CBC8778B669}"/>
              </a:ext>
            </a:extLst>
          </p:cNvPr>
          <p:cNvSpPr txBox="1"/>
          <p:nvPr/>
        </p:nvSpPr>
        <p:spPr>
          <a:xfrm>
            <a:off x="685800" y="5140537"/>
            <a:ext cx="5629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Pabst et al. 2019, Nature, doi:10.1038/s41586-018-0844-1</a:t>
            </a:r>
          </a:p>
        </p:txBody>
      </p:sp>
    </p:spTree>
    <p:extLst>
      <p:ext uri="{BB962C8B-B14F-4D97-AF65-F5344CB8AC3E}">
        <p14:creationId xmlns:p14="http://schemas.microsoft.com/office/powerpoint/2010/main" val="28755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E9448-7E67-304D-9DBF-62C75A859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Legacy Program: </a:t>
            </a:r>
            <a:r>
              <a:rPr lang="en-US" dirty="0" err="1"/>
              <a:t>HyGal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8C892F-AF06-A542-BEA2-CE21140A63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76111"/>
            <a:ext cx="5181600" cy="528024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b="1" dirty="0" err="1">
                <a:solidFill>
                  <a:schemeClr val="dk1"/>
                </a:solidFill>
              </a:rPr>
              <a:t>HyGAL</a:t>
            </a:r>
            <a:r>
              <a:rPr lang="en-US" b="1" dirty="0">
                <a:solidFill>
                  <a:schemeClr val="dk1"/>
                </a:solidFill>
              </a:rPr>
              <a:t>: Characterizing the Galactic Interstellar Medium with Hydrides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/>
              <a:t>PIs: Neufeld and </a:t>
            </a:r>
            <a:r>
              <a:rPr lang="en-US" sz="2000" b="1" dirty="0" err="1"/>
              <a:t>Schilke</a:t>
            </a:r>
            <a:r>
              <a:rPr lang="en-US" sz="2000" b="1" dirty="0"/>
              <a:t> (08_0038)</a:t>
            </a:r>
          </a:p>
          <a:p>
            <a:pPr>
              <a:lnSpc>
                <a:spcPct val="120000"/>
              </a:lnSpc>
            </a:pPr>
            <a:r>
              <a:rPr lang="en-US" dirty="0"/>
              <a:t>Absorption-line spectroscopy</a:t>
            </a:r>
          </a:p>
          <a:p>
            <a:pPr>
              <a:lnSpc>
                <a:spcPct val="120000"/>
              </a:lnSpc>
            </a:pPr>
            <a:r>
              <a:rPr lang="en-US" dirty="0"/>
              <a:t>22 sight lines in the Galactic plane</a:t>
            </a:r>
          </a:p>
          <a:p>
            <a:pPr>
              <a:lnSpc>
                <a:spcPct val="120000"/>
              </a:lnSpc>
            </a:pPr>
            <a:r>
              <a:rPr lang="en-US" dirty="0"/>
              <a:t>Column densities of OH+, H2O+, </a:t>
            </a:r>
            <a:r>
              <a:rPr lang="en-US" dirty="0" err="1"/>
              <a:t>ArH</a:t>
            </a:r>
            <a:r>
              <a:rPr lang="en-US" dirty="0"/>
              <a:t>+, SH, OH and CH C+ and O</a:t>
            </a:r>
          </a:p>
          <a:p>
            <a:pPr>
              <a:lnSpc>
                <a:spcPct val="120000"/>
              </a:lnSpc>
            </a:pPr>
            <a:r>
              <a:rPr lang="en-US" dirty="0"/>
              <a:t>82 hours awarded</a:t>
            </a:r>
          </a:p>
          <a:p>
            <a:pPr>
              <a:lnSpc>
                <a:spcPct val="120000"/>
              </a:lnSpc>
            </a:pPr>
            <a:r>
              <a:rPr lang="en-US" dirty="0"/>
              <a:t>Distribution for the H</a:t>
            </a:r>
            <a:r>
              <a:rPr lang="en-US" baseline="-25000" dirty="0"/>
              <a:t>2</a:t>
            </a:r>
            <a:r>
              <a:rPr lang="en-US" dirty="0"/>
              <a:t> fraction</a:t>
            </a:r>
          </a:p>
          <a:p>
            <a:pPr>
              <a:lnSpc>
                <a:spcPct val="120000"/>
              </a:lnSpc>
            </a:pPr>
            <a:r>
              <a:rPr lang="en-US" dirty="0"/>
              <a:t>Cosmic-ray ionization</a:t>
            </a:r>
          </a:p>
          <a:p>
            <a:pPr>
              <a:lnSpc>
                <a:spcPct val="120000"/>
              </a:lnSpc>
            </a:pPr>
            <a:r>
              <a:rPr lang="en-US" dirty="0"/>
              <a:t>Characterization of ISM turbulence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1E087D-B904-5A4D-ABFF-0511D31F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7005F-6B67-4CA1-9F1A-98EE432641A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D411358-A5C6-6A41-BA91-3F4E14F402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399" y="1076110"/>
            <a:ext cx="5715001" cy="48674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094E8A-197A-3940-BBD8-F410EE976E41}"/>
              </a:ext>
            </a:extLst>
          </p:cNvPr>
          <p:cNvSpPr txBox="1"/>
          <p:nvPr/>
        </p:nvSpPr>
        <p:spPr>
          <a:xfrm>
            <a:off x="381000" y="5542355"/>
            <a:ext cx="3911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SH in absorption with </a:t>
            </a:r>
          </a:p>
          <a:p>
            <a:r>
              <a:rPr lang="en-US" dirty="0">
                <a:latin typeface="Helvetica" pitchFamily="2" charset="0"/>
              </a:rPr>
              <a:t>SOFIA (</a:t>
            </a:r>
            <a:r>
              <a:rPr lang="en-US" dirty="0"/>
              <a:t>Neufeld et al., 2012, A&amp;A, 542)</a:t>
            </a:r>
            <a:endParaRPr lang="en-US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442081"/>
      </p:ext>
    </p:extLst>
  </p:cSld>
  <p:clrMapOvr>
    <a:masterClrMapping/>
  </p:clrMapOvr>
</p:sld>
</file>

<file path=ppt/theme/theme1.xml><?xml version="1.0" encoding="utf-8"?>
<a:theme xmlns:a="http://schemas.openxmlformats.org/drawingml/2006/main" name="newSOFI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SOFIA" id="{33497063-0A02-CA42-83F1-D531B5AB67D0}" vid="{88A45555-0BCC-234A-9CC2-96423EF198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984B7E8D71A04CB63BE4CB287AF571" ma:contentTypeVersion="9" ma:contentTypeDescription="Create a new document." ma:contentTypeScope="" ma:versionID="6e7165c22e9da0e8b1940081d15c38b1">
  <xsd:schema xmlns:xsd="http://www.w3.org/2001/XMLSchema" xmlns:xs="http://www.w3.org/2001/XMLSchema" xmlns:p="http://schemas.microsoft.com/office/2006/metadata/properties" xmlns:ns2="e82fb92f-abbb-4d77-ab29-e4e7970cb25c" targetNamespace="http://schemas.microsoft.com/office/2006/metadata/properties" ma:root="true" ma:fieldsID="b11c910b08334ea3c7898014d5042c3c" ns2:_="">
    <xsd:import namespace="e82fb92f-abbb-4d77-ab29-e4e7970cb2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2fb92f-abbb-4d77-ab29-e4e7970cb2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4BBCC4A-CCCA-4F9E-BB85-8D2BBDB381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36C7BB-4C57-46A7-8057-68D09AACC0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2fb92f-abbb-4d77-ab29-e4e7970cb2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9CA9F0A-E38E-44C2-BD87-87FAE8A2AE79}">
  <ds:schemaRefs>
    <ds:schemaRef ds:uri="http://purl.org/dc/dcmitype/"/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e82fb92f-abbb-4d77-ab29-e4e7970cb25c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newSOFIA</Template>
  <TotalTime>20533</TotalTime>
  <Words>314</Words>
  <Application>Microsoft Macintosh PowerPoint</Application>
  <PresentationFormat>Widescreen</PresentationFormat>
  <Paragraphs>44</Paragraphs>
  <Slides>7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Avenir Book</vt:lpstr>
      <vt:lpstr>Calibri</vt:lpstr>
      <vt:lpstr>Century Gothic</vt:lpstr>
      <vt:lpstr>Helvetica</vt:lpstr>
      <vt:lpstr>newSOFIA</vt:lpstr>
      <vt:lpstr>Summer 2020 GREAT Update</vt:lpstr>
      <vt:lpstr>First detection of 13CH in the  interstellar medium – Jacob et al.</vt:lpstr>
      <vt:lpstr>The PDR structure and kinematics around the compact HII regions S235 A and S235 C … – Kirsanova et al.</vt:lpstr>
      <vt:lpstr>A Search for Light Hydrides in the Envelopes of  Evolved Stars – Siebert et al.</vt:lpstr>
      <vt:lpstr>A SOFIA Survey of [C II] in the Galaxy M51 II. [C II] and CO Kinematics Across Spiral Arms – Pineda et al.</vt:lpstr>
      <vt:lpstr>Legacy Program: FEEDBACK</vt:lpstr>
      <vt:lpstr>Upcoming Legacy Program: HyGal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 Ediss</dc:creator>
  <cp:lastModifiedBy>Klein, Randolf (ARC-PX)[Universities Space Research Association (USRA)]</cp:lastModifiedBy>
  <cp:revision>1159</cp:revision>
  <cp:lastPrinted>2017-11-15T01:48:28Z</cp:lastPrinted>
  <dcterms:created xsi:type="dcterms:W3CDTF">2011-06-15T14:56:27Z</dcterms:created>
  <dcterms:modified xsi:type="dcterms:W3CDTF">2021-04-01T15:35:54Z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0x01010073984B7E8D71A04CB63BE4CB287AF571</vt:lpwstr>
  </property>
</Properties>
</file>