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EB3C-E232-0745-B2B9-F19DD1417A12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60C7-5EDB-DC43-B293-FE870C7FE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EB3C-E232-0745-B2B9-F19DD1417A12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60C7-5EDB-DC43-B293-FE870C7FE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EB3C-E232-0745-B2B9-F19DD1417A12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60C7-5EDB-DC43-B293-FE870C7FE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EB3C-E232-0745-B2B9-F19DD1417A12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60C7-5EDB-DC43-B293-FE870C7FE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EB3C-E232-0745-B2B9-F19DD1417A12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60C7-5EDB-DC43-B293-FE870C7FE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EB3C-E232-0745-B2B9-F19DD1417A12}" type="datetimeFigureOut">
              <a:rPr lang="en-US" smtClean="0"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60C7-5EDB-DC43-B293-FE870C7FE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EB3C-E232-0745-B2B9-F19DD1417A12}" type="datetimeFigureOut">
              <a:rPr lang="en-US" smtClean="0"/>
              <a:t>9/5/12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60C7-5EDB-DC43-B293-FE870C7FE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EB3C-E232-0745-B2B9-F19DD1417A12}" type="datetimeFigureOut">
              <a:rPr lang="en-US" smtClean="0"/>
              <a:t>9/5/12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60C7-5EDB-DC43-B293-FE870C7FE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EB3C-E232-0745-B2B9-F19DD1417A12}" type="datetimeFigureOut">
              <a:rPr lang="en-US" smtClean="0"/>
              <a:t>9/5/12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60C7-5EDB-DC43-B293-FE870C7FE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EB3C-E232-0745-B2B9-F19DD1417A12}" type="datetimeFigureOut">
              <a:rPr lang="en-US" smtClean="0"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60C7-5EDB-DC43-B293-FE870C7FE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EB3C-E232-0745-B2B9-F19DD1417A12}" type="datetimeFigureOut">
              <a:rPr lang="en-US" smtClean="0"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60C7-5EDB-DC43-B293-FE870C7FED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EEB3C-E232-0745-B2B9-F19DD1417A12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060C7-5EDB-DC43-B293-FE870C7FED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0099"/>
                </a:solidFill>
                <a:latin typeface="Times New Roman" pitchFamily="18" charset="0"/>
              </a:rPr>
              <a:t>SOFIA Observatory </a:t>
            </a:r>
            <a:r>
              <a:rPr lang="en-US" i="1" dirty="0" smtClean="0">
                <a:solidFill>
                  <a:srgbClr val="000099"/>
                </a:solidFill>
                <a:latin typeface="Times New Roman" pitchFamily="18" charset="0"/>
              </a:rPr>
              <a:t>Overview and </a:t>
            </a:r>
            <a:r>
              <a:rPr lang="en-US" i="1" dirty="0" smtClean="0">
                <a:solidFill>
                  <a:srgbClr val="000099"/>
                </a:solidFill>
                <a:latin typeface="Times New Roman" pitchFamily="18" charset="0"/>
              </a:rPr>
              <a:t>Specifications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4959" y="6444792"/>
            <a:ext cx="2434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Last Updated – 2012-09-14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0099"/>
                </a:solidFill>
                <a:latin typeface="Times New Roman" charset="0"/>
              </a:rPr>
              <a:t>SOFIA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Clr>
                <a:schemeClr val="hlink"/>
              </a:buClr>
            </a:pPr>
            <a:r>
              <a:rPr lang="en-US" b="1" i="1" dirty="0" smtClean="0">
                <a:solidFill>
                  <a:srgbClr val="006633"/>
                </a:solidFill>
                <a:latin typeface="Times New Roman" charset="0"/>
              </a:rPr>
              <a:t>2.5-m telescope in a modified Boeing 747SP aircraft</a:t>
            </a:r>
          </a:p>
          <a:p>
            <a:pPr lvl="1">
              <a:buClr>
                <a:schemeClr val="hlink"/>
              </a:buClr>
            </a:pPr>
            <a:r>
              <a:rPr lang="en-US" b="1" i="1" dirty="0" smtClean="0">
                <a:solidFill>
                  <a:srgbClr val="006633"/>
                </a:solidFill>
                <a:latin typeface="Times New Roman" charset="0"/>
              </a:rPr>
              <a:t>Imaging and spectroscopy from 0.3 </a:t>
            </a:r>
            <a:r>
              <a:rPr lang="en-US" b="1" i="1" dirty="0" err="1" smtClean="0">
                <a:solidFill>
                  <a:srgbClr val="006633"/>
                </a:solidFill>
                <a:latin typeface="Times New Roman" charset="0"/>
                <a:sym typeface="Symbol" charset="2"/>
              </a:rPr>
              <a:t></a:t>
            </a:r>
            <a:r>
              <a:rPr lang="en-US" b="1" i="1" dirty="0" err="1" smtClean="0">
                <a:solidFill>
                  <a:srgbClr val="006633"/>
                </a:solidFill>
                <a:latin typeface="Times New Roman" charset="0"/>
              </a:rPr>
              <a:t>m</a:t>
            </a:r>
            <a:r>
              <a:rPr lang="en-US" b="1" i="1" dirty="0" smtClean="0">
                <a:solidFill>
                  <a:srgbClr val="006633"/>
                </a:solidFill>
                <a:latin typeface="Times New Roman" charset="0"/>
              </a:rPr>
              <a:t> to 1.6 mm</a:t>
            </a:r>
          </a:p>
          <a:p>
            <a:pPr lvl="1">
              <a:buClr>
                <a:schemeClr val="hlink"/>
              </a:buClr>
            </a:pPr>
            <a:r>
              <a:rPr lang="en-US" b="1" i="1" dirty="0" smtClean="0">
                <a:solidFill>
                  <a:srgbClr val="006633"/>
                </a:solidFill>
                <a:latin typeface="Times New Roman" charset="0"/>
              </a:rPr>
              <a:t>Emphasizes the obscured IR (30-300 </a:t>
            </a:r>
            <a:r>
              <a:rPr lang="en-US" b="1" i="1" dirty="0" err="1" smtClean="0">
                <a:solidFill>
                  <a:srgbClr val="006633"/>
                </a:solidFill>
                <a:latin typeface="Times New Roman" charset="0"/>
                <a:sym typeface="Symbol" charset="2"/>
              </a:rPr>
              <a:t></a:t>
            </a:r>
            <a:r>
              <a:rPr lang="en-US" b="1" i="1" dirty="0" err="1" smtClean="0">
                <a:solidFill>
                  <a:srgbClr val="006633"/>
                </a:solidFill>
                <a:latin typeface="Times New Roman" charset="0"/>
              </a:rPr>
              <a:t>m</a:t>
            </a:r>
            <a:r>
              <a:rPr lang="en-US" b="1" i="1" dirty="0" smtClean="0">
                <a:solidFill>
                  <a:srgbClr val="006633"/>
                </a:solidFill>
                <a:latin typeface="Times New Roman" charset="0"/>
              </a:rPr>
              <a:t>)</a:t>
            </a:r>
          </a:p>
          <a:p>
            <a:pPr lvl="1">
              <a:lnSpc>
                <a:spcPct val="50000"/>
              </a:lnSpc>
              <a:buClr>
                <a:schemeClr val="hlink"/>
              </a:buClr>
            </a:pPr>
            <a:endParaRPr lang="en-US" b="1" i="1" dirty="0" smtClean="0">
              <a:solidFill>
                <a:srgbClr val="006633"/>
              </a:solidFill>
              <a:latin typeface="Times New Roman" charset="0"/>
            </a:endParaRPr>
          </a:p>
          <a:p>
            <a:pPr>
              <a:buClr>
                <a:schemeClr val="hlink"/>
              </a:buClr>
            </a:pPr>
            <a:r>
              <a:rPr lang="en-US" b="1" i="1" dirty="0" smtClean="0">
                <a:solidFill>
                  <a:srgbClr val="006633"/>
                </a:solidFill>
                <a:latin typeface="Times New Roman" charset="0"/>
              </a:rPr>
              <a:t>Operational Altitude</a:t>
            </a:r>
          </a:p>
          <a:p>
            <a:pPr lvl="1">
              <a:buClr>
                <a:schemeClr val="hlink"/>
              </a:buClr>
            </a:pPr>
            <a:r>
              <a:rPr lang="en-US" b="1" i="1" dirty="0" smtClean="0">
                <a:solidFill>
                  <a:srgbClr val="006633"/>
                </a:solidFill>
                <a:latin typeface="Times New Roman" charset="0"/>
              </a:rPr>
              <a:t>39,000 to 45,000 feet (12 to 14 km)</a:t>
            </a:r>
          </a:p>
          <a:p>
            <a:pPr lvl="1">
              <a:buClr>
                <a:schemeClr val="hlink"/>
              </a:buClr>
            </a:pPr>
            <a:r>
              <a:rPr lang="en-US" b="1" i="1" dirty="0" smtClean="0">
                <a:solidFill>
                  <a:srgbClr val="006633"/>
                </a:solidFill>
                <a:latin typeface="Times New Roman" charset="0"/>
              </a:rPr>
              <a:t>Above &gt; 99.8% of obscuring water vapor</a:t>
            </a:r>
          </a:p>
          <a:p>
            <a:pPr lvl="1">
              <a:lnSpc>
                <a:spcPct val="50000"/>
              </a:lnSpc>
              <a:buClr>
                <a:schemeClr val="hlink"/>
              </a:buClr>
            </a:pPr>
            <a:endParaRPr lang="en-US" b="1" i="1" dirty="0" smtClean="0">
              <a:solidFill>
                <a:srgbClr val="006633"/>
              </a:solidFill>
              <a:latin typeface="Times New Roman" charset="0"/>
            </a:endParaRPr>
          </a:p>
          <a:p>
            <a:pPr>
              <a:buClr>
                <a:schemeClr val="hlink"/>
              </a:buClr>
            </a:pPr>
            <a:r>
              <a:rPr lang="en-US" b="1" i="1" dirty="0" smtClean="0">
                <a:solidFill>
                  <a:srgbClr val="006633"/>
                </a:solidFill>
                <a:latin typeface="Times New Roman" charset="0"/>
              </a:rPr>
              <a:t>Joint Program between the US (80%) and Germany (20%)</a:t>
            </a:r>
          </a:p>
          <a:p>
            <a:pPr lvl="1">
              <a:buClr>
                <a:schemeClr val="hlink"/>
              </a:buClr>
            </a:pPr>
            <a:r>
              <a:rPr lang="en-US" b="1" i="1" dirty="0" smtClean="0">
                <a:solidFill>
                  <a:srgbClr val="006633"/>
                </a:solidFill>
                <a:latin typeface="Times New Roman" charset="0"/>
              </a:rPr>
              <a:t>First Light images were obtained on May 26, 2010</a:t>
            </a:r>
          </a:p>
          <a:p>
            <a:pPr lvl="1">
              <a:buClr>
                <a:schemeClr val="hlink"/>
              </a:buClr>
            </a:pPr>
            <a:r>
              <a:rPr lang="en-US" b="1" i="1" dirty="0" smtClean="0">
                <a:solidFill>
                  <a:srgbClr val="006633"/>
                </a:solidFill>
                <a:latin typeface="Times New Roman" charset="0"/>
              </a:rPr>
              <a:t>20 year design lifetime – can respond to changing technology</a:t>
            </a:r>
          </a:p>
          <a:p>
            <a:pPr lvl="1">
              <a:buClr>
                <a:schemeClr val="hlink"/>
              </a:buClr>
            </a:pPr>
            <a:r>
              <a:rPr lang="en-US" b="1" i="1" dirty="0" smtClean="0">
                <a:solidFill>
                  <a:srgbClr val="006633"/>
                </a:solidFill>
                <a:latin typeface="Times New Roman" charset="0"/>
              </a:rPr>
              <a:t>Science Ops at NASA-Ames; Flight Ops at Dryden FRC (Palmdale- Site 9)</a:t>
            </a:r>
          </a:p>
          <a:p>
            <a:pPr lvl="1">
              <a:buClr>
                <a:schemeClr val="hlink"/>
              </a:buClr>
            </a:pPr>
            <a:r>
              <a:rPr lang="en-US" b="1" i="1" dirty="0" smtClean="0">
                <a:solidFill>
                  <a:srgbClr val="006633"/>
                </a:solidFill>
                <a:latin typeface="Times New Roman" charset="0"/>
              </a:rPr>
              <a:t>Deployments to the Southern Hemisphere and elsewhere</a:t>
            </a:r>
          </a:p>
          <a:p>
            <a:pPr lvl="1">
              <a:buClr>
                <a:schemeClr val="hlink"/>
              </a:buClr>
            </a:pPr>
            <a:r>
              <a:rPr lang="en-US" b="1" i="1" dirty="0" smtClean="0">
                <a:solidFill>
                  <a:srgbClr val="006633"/>
                </a:solidFill>
                <a:latin typeface="Times New Roman" charset="0"/>
              </a:rPr>
              <a:t>Goal is </a:t>
            </a:r>
            <a:r>
              <a:rPr lang="en-US" b="1" i="1" dirty="0" smtClean="0">
                <a:solidFill>
                  <a:srgbClr val="006633"/>
                </a:solidFill>
                <a:latin typeface="Times New Roman" charset="0"/>
              </a:rPr>
              <a:t>&gt;120 8-10 hour flights per year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0099"/>
                </a:solidFill>
                <a:latin typeface="Times New Roman" charset="0"/>
              </a:rPr>
              <a:t>The SOFIA Observing Environment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FontTx/>
              <a:buChar char="•"/>
            </a:pPr>
            <a:r>
              <a:rPr lang="en-US" b="1" dirty="0" smtClean="0">
                <a:solidFill>
                  <a:srgbClr val="006633"/>
                </a:solidFill>
              </a:rPr>
              <a:t>Above 99.8% of the water vapor</a:t>
            </a:r>
          </a:p>
          <a:p>
            <a:pPr>
              <a:lnSpc>
                <a:spcPct val="30000"/>
              </a:lnSpc>
              <a:buClr>
                <a:schemeClr val="hlink"/>
              </a:buClr>
              <a:buFontTx/>
              <a:buChar char="•"/>
            </a:pPr>
            <a:endParaRPr lang="en-US" b="1" dirty="0" smtClean="0">
              <a:solidFill>
                <a:srgbClr val="006633"/>
              </a:solidFill>
            </a:endParaRPr>
          </a:p>
          <a:p>
            <a:pPr>
              <a:buClr>
                <a:schemeClr val="hlink"/>
              </a:buClr>
              <a:buFontTx/>
              <a:buChar char="•"/>
            </a:pPr>
            <a:r>
              <a:rPr lang="en-US" b="1" dirty="0" smtClean="0">
                <a:solidFill>
                  <a:srgbClr val="006633"/>
                </a:solidFill>
                <a:sym typeface="Symbol" charset="2"/>
              </a:rPr>
              <a:t>Transmission at 14 km  &gt;80% from 1 to 800 </a:t>
            </a:r>
            <a:r>
              <a:rPr lang="en-US" b="1" dirty="0" smtClean="0">
                <a:solidFill>
                  <a:srgbClr val="006633"/>
                </a:solidFill>
                <a:ea typeface="Times New Roman" charset="0"/>
                <a:cs typeface="Times New Roman" charset="0"/>
                <a:sym typeface="Symbol" charset="2"/>
              </a:rPr>
              <a:t>µ</a:t>
            </a:r>
            <a:r>
              <a:rPr lang="en-US" b="1" dirty="0" err="1" smtClean="0">
                <a:solidFill>
                  <a:srgbClr val="006633"/>
                </a:solidFill>
                <a:sym typeface="Symbol" charset="2"/>
              </a:rPr>
              <a:t>m</a:t>
            </a:r>
            <a:endParaRPr lang="en-US" b="1" dirty="0" smtClean="0">
              <a:solidFill>
                <a:srgbClr val="006633"/>
              </a:solidFill>
            </a:endParaRPr>
          </a:p>
          <a:p>
            <a:pPr>
              <a:lnSpc>
                <a:spcPct val="30000"/>
              </a:lnSpc>
              <a:buClr>
                <a:schemeClr val="hlink"/>
              </a:buClr>
            </a:pPr>
            <a:endParaRPr lang="en-US" b="1" dirty="0" smtClean="0">
              <a:solidFill>
                <a:srgbClr val="006633"/>
              </a:solidFill>
            </a:endParaRPr>
          </a:p>
          <a:p>
            <a:pPr>
              <a:lnSpc>
                <a:spcPct val="30000"/>
              </a:lnSpc>
              <a:buClr>
                <a:schemeClr val="hlink"/>
              </a:buClr>
            </a:pPr>
            <a:endParaRPr lang="en-US" b="1" dirty="0" smtClean="0">
              <a:solidFill>
                <a:srgbClr val="006633"/>
              </a:solidFill>
            </a:endParaRPr>
          </a:p>
          <a:p>
            <a:pPr>
              <a:buClr>
                <a:schemeClr val="hlink"/>
              </a:buClr>
              <a:buFontTx/>
              <a:buChar char="•"/>
            </a:pPr>
            <a:r>
              <a:rPr lang="en-US" b="1" dirty="0" smtClean="0">
                <a:solidFill>
                  <a:srgbClr val="006633"/>
                </a:solidFill>
                <a:sym typeface="Symbol" charset="2"/>
              </a:rPr>
              <a:t>Emphasis is on the obscured IR regions from 30 to 300 </a:t>
            </a:r>
            <a:r>
              <a:rPr lang="en-US" b="1" dirty="0" smtClean="0">
                <a:solidFill>
                  <a:srgbClr val="006633"/>
                </a:solidFill>
                <a:ea typeface="Times New Roman" charset="0"/>
                <a:cs typeface="Times New Roman" charset="0"/>
                <a:sym typeface="Symbol" charset="2"/>
              </a:rPr>
              <a:t>µ</a:t>
            </a:r>
            <a:r>
              <a:rPr lang="en-US" b="1" dirty="0" err="1" smtClean="0">
                <a:solidFill>
                  <a:srgbClr val="006633"/>
                </a:solidFill>
                <a:sym typeface="Symbol" charset="2"/>
              </a:rPr>
              <a:t>m</a:t>
            </a:r>
            <a:endParaRPr lang="en-US" b="1" dirty="0" smtClean="0">
              <a:solidFill>
                <a:srgbClr val="006633"/>
              </a:solidFill>
              <a:sym typeface="Symbol" charset="2"/>
            </a:endParaRPr>
          </a:p>
          <a:p>
            <a:endParaRPr lang="en-US" dirty="0"/>
          </a:p>
        </p:txBody>
      </p:sp>
      <p:pic>
        <p:nvPicPr>
          <p:cNvPr id="7" name="Content Placeholder 6" descr="AtmosphericTransmission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9959" b="-19959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00CC"/>
                </a:solidFill>
                <a:latin typeface="Times New Roman" charset="0"/>
              </a:rPr>
              <a:t>The SOFIA Observatory</a:t>
            </a:r>
            <a:endParaRPr lang="en-US" dirty="0"/>
          </a:p>
        </p:txBody>
      </p:sp>
      <p:pic>
        <p:nvPicPr>
          <p:cNvPr id="8" name="Content Placeholder 7" descr="SOFIAObservatory.png"/>
          <p:cNvPicPr>
            <a:picLocks noGrp="1" noChangeAspect="1"/>
          </p:cNvPicPr>
          <p:nvPr>
            <p:ph idx="1"/>
          </p:nvPr>
        </p:nvPicPr>
        <p:blipFill>
          <a:blip r:embed="rId2"/>
          <a:srcRect t="-8254" b="-8254"/>
          <a:stretch>
            <a:fillRect/>
          </a:stretch>
        </p:blipFill>
        <p:spPr/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33400" y="6096000"/>
            <a:ext cx="2449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E.T Young et al. 2012, ApJ, 749, L17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Times" charset="0"/>
              </a:rPr>
              <a:t>Telescope and Optical Layout</a:t>
            </a:r>
            <a:endParaRPr lang="en-US" dirty="0"/>
          </a:p>
        </p:txBody>
      </p:sp>
      <p:pic>
        <p:nvPicPr>
          <p:cNvPr id="5" name="Content Placeholder 4" descr="Telescope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9064" b="-29064"/>
          <a:stretch>
            <a:fillRect/>
          </a:stretch>
        </p:blipFill>
        <p:spPr/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57200" y="5715000"/>
            <a:ext cx="2449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E.T Young et al. 2012, </a:t>
            </a:r>
            <a:r>
              <a:rPr lang="en-US" dirty="0" err="1"/>
              <a:t>ApJ</a:t>
            </a:r>
            <a:r>
              <a:rPr lang="en-US" dirty="0"/>
              <a:t>, 749, L17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FIAAirborn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217" r="-18217"/>
          <a:stretch>
            <a:fillRect/>
          </a:stretch>
        </p:blipFill>
        <p:spPr>
          <a:xfrm>
            <a:off x="-1662982" y="0"/>
            <a:ext cx="12469964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D0101"/>
                </a:solidFill>
              </a:rPr>
              <a:t>SOFIA Airborne on July 13, 2010</a:t>
            </a:r>
            <a:endParaRPr lang="en-US" b="1" dirty="0">
              <a:solidFill>
                <a:srgbClr val="FD0101"/>
              </a:solidFill>
            </a:endParaRPr>
          </a:p>
        </p:txBody>
      </p:sp>
      <p:pic>
        <p:nvPicPr>
          <p:cNvPr id="5" name="Picture 5" descr="Copy of ED09-0352-0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874504"/>
            <a:ext cx="2581275" cy="19542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FIAatDAOF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890" r="-12890"/>
          <a:stretch>
            <a:fillRect/>
          </a:stretch>
        </p:blipFill>
        <p:spPr>
          <a:xfrm>
            <a:off x="-1210310" y="248952"/>
            <a:ext cx="11564620" cy="63600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D0101"/>
                </a:solidFill>
              </a:rPr>
              <a:t>SOFIA at DAOF during Line Ops – Spring 2011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Photometric Sensitivity and Angular resolution</a:t>
            </a:r>
            <a:br>
              <a:rPr lang="en-US" b="1" dirty="0" smtClean="0">
                <a:solidFill>
                  <a:srgbClr val="0000CC"/>
                </a:solidFill>
              </a:rPr>
            </a:br>
            <a:endParaRPr lang="en-US" dirty="0"/>
          </a:p>
        </p:txBody>
      </p:sp>
      <p:pic>
        <p:nvPicPr>
          <p:cNvPr id="7" name="Content Placeholder 6" descr="Sensitivity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3667" b="-23667"/>
          <a:stretch>
            <a:fillRect/>
          </a:stretch>
        </p:blipFill>
        <p:spPr>
          <a:xfrm>
            <a:off x="457200" y="809984"/>
            <a:ext cx="4038600" cy="4525963"/>
          </a:xfrm>
        </p:spPr>
      </p:pic>
      <p:pic>
        <p:nvPicPr>
          <p:cNvPr id="8" name="Content Placeholder 7" descr="Resolution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0354" b="-10354"/>
          <a:stretch>
            <a:fillRect/>
          </a:stretch>
        </p:blipFill>
        <p:spPr>
          <a:xfrm>
            <a:off x="4648200" y="809984"/>
            <a:ext cx="4038600" cy="4525963"/>
          </a:xfrm>
        </p:spPr>
      </p:pic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4800600" y="5085641"/>
            <a:ext cx="36576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Ctr="1">
            <a:prstTxWarp prst="textNoShape">
              <a:avLst/>
            </a:prstTxWarp>
            <a:spAutoFit/>
          </a:bodyPr>
          <a:lstStyle/>
          <a:p>
            <a:pPr lvl="1" algn="just"/>
            <a:r>
              <a:rPr lang="en-US" sz="1800" b="1">
                <a:solidFill>
                  <a:srgbClr val="FC0128"/>
                </a:solidFill>
                <a:sym typeface="Symbol" charset="2"/>
              </a:rPr>
              <a:t>SOFIA is diffraction limited beyond  25 µm (</a:t>
            </a:r>
            <a:r>
              <a:rPr lang="el-GR" sz="1800" b="1">
                <a:solidFill>
                  <a:srgbClr val="FC0128"/>
                </a:solidFill>
                <a:sym typeface="Symbol" charset="2"/>
              </a:rPr>
              <a:t>θ</a:t>
            </a:r>
            <a:r>
              <a:rPr lang="en-US" sz="1800" b="1">
                <a:solidFill>
                  <a:srgbClr val="FC0128"/>
                </a:solidFill>
                <a:sym typeface="Symbol" charset="2"/>
              </a:rPr>
              <a:t>min ~ </a:t>
            </a:r>
            <a:r>
              <a:rPr lang="el-GR" sz="1800" b="1">
                <a:solidFill>
                  <a:srgbClr val="FC0128"/>
                </a:solidFill>
                <a:sym typeface="Symbol" charset="2"/>
              </a:rPr>
              <a:t>λ</a:t>
            </a:r>
            <a:r>
              <a:rPr lang="en-US" sz="1800" b="1">
                <a:solidFill>
                  <a:srgbClr val="FC0128"/>
                </a:solidFill>
                <a:sym typeface="Symbol" charset="2"/>
              </a:rPr>
              <a:t>/10 in arcseconds) and can produce images three times sharper than those made by Spitzer</a:t>
            </a:r>
          </a:p>
          <a:p>
            <a:endParaRPr lang="en-US" sz="1800" b="1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1676400" y="5238041"/>
            <a:ext cx="1846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Ctr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2000" b="1" dirty="0">
                <a:solidFill>
                  <a:schemeClr val="hlink"/>
                </a:solidFill>
              </a:rPr>
              <a:t>SOFIA </a:t>
            </a:r>
            <a:r>
              <a:rPr lang="de-DE" sz="2000" b="1" dirty="0" err="1">
                <a:solidFill>
                  <a:schemeClr val="hlink"/>
                </a:solidFill>
              </a:rPr>
              <a:t>is</a:t>
            </a:r>
            <a:r>
              <a:rPr lang="de-DE" sz="2000" b="1" dirty="0">
                <a:solidFill>
                  <a:schemeClr val="hlink"/>
                </a:solidFill>
              </a:rPr>
              <a:t> as </a:t>
            </a:r>
          </a:p>
          <a:p>
            <a:pPr algn="ctr"/>
            <a:r>
              <a:rPr lang="de-DE" sz="2000" b="1" dirty="0">
                <a:solidFill>
                  <a:schemeClr val="hlink"/>
                </a:solidFill>
              </a:rPr>
              <a:t>sensitive as ISO</a:t>
            </a:r>
            <a:endParaRPr lang="en-US" sz="20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12822</TotalTime>
  <Words>259</Words>
  <Application>Microsoft Macintosh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SOFIA Observatory Overview and Specifications</vt:lpstr>
      <vt:lpstr>SOFIA Overview</vt:lpstr>
      <vt:lpstr>The SOFIA Observing Environment</vt:lpstr>
      <vt:lpstr>The SOFIA Observatory</vt:lpstr>
      <vt:lpstr>Telescope and Optical Layout</vt:lpstr>
      <vt:lpstr>SOFIA Airborne on July 13, 2010</vt:lpstr>
      <vt:lpstr>SOFIA at DAOF during Line Ops – Spring 2011</vt:lpstr>
      <vt:lpstr>Photometric Sensitivity and Angular resolution </vt:lpstr>
    </vt:vector>
  </TitlesOfParts>
  <Company>usra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Observatory and Specifications</dc:title>
  <dc:creator>L. Andrew Helton</dc:creator>
  <cp:lastModifiedBy>L. Andrew Helton</cp:lastModifiedBy>
  <cp:revision>2</cp:revision>
  <dcterms:created xsi:type="dcterms:W3CDTF">2012-09-05T22:25:53Z</dcterms:created>
  <dcterms:modified xsi:type="dcterms:W3CDTF">2012-09-14T20:08:36Z</dcterms:modified>
</cp:coreProperties>
</file>