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Default Extension="doc" ContentType="application/msword"/>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Default Extension="xls" ContentType="application/vnd.ms-exce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9" r:id="rId4"/>
    <p:sldId id="258" r:id="rId5"/>
    <p:sldId id="273" r:id="rId6"/>
    <p:sldId id="274" r:id="rId7"/>
    <p:sldId id="275" r:id="rId8"/>
    <p:sldId id="276" r:id="rId9"/>
    <p:sldId id="284" r:id="rId10"/>
    <p:sldId id="285" r:id="rId11"/>
    <p:sldId id="286" r:id="rId12"/>
    <p:sldId id="269" r:id="rId13"/>
    <p:sldId id="270" r:id="rId14"/>
    <p:sldId id="271" r:id="rId15"/>
    <p:sldId id="272" r:id="rId16"/>
    <p:sldId id="277" r:id="rId17"/>
    <p:sldId id="278" r:id="rId18"/>
    <p:sldId id="279" r:id="rId19"/>
    <p:sldId id="280" r:id="rId20"/>
    <p:sldId id="260" r:id="rId21"/>
    <p:sldId id="261" r:id="rId22"/>
    <p:sldId id="262" r:id="rId23"/>
    <p:sldId id="281" r:id="rId24"/>
    <p:sldId id="282" r:id="rId25"/>
    <p:sldId id="283" r:id="rId26"/>
    <p:sldId id="265" r:id="rId27"/>
    <p:sldId id="266" r:id="rId28"/>
    <p:sldId id="267" r:id="rId29"/>
    <p:sldId id="26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1" d="100"/>
          <a:sy n="91" d="100"/>
        </p:scale>
        <p:origin x="-7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B5858-591B-9645-A433-B808BB52ED7A}" type="datetimeFigureOut">
              <a:rPr lang="en-US" smtClean="0"/>
              <a:t>9/6/12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B5858-591B-9645-A433-B808BB52ED7A}" type="datetimeFigureOut">
              <a:rPr lang="en-US" smtClean="0"/>
              <a:t>9/6/12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B5858-591B-9645-A433-B808BB52ED7A}" type="datetimeFigureOut">
              <a:rPr lang="en-US" smtClean="0"/>
              <a:t>9/6/12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B5858-591B-9645-A433-B808BB52ED7A}" type="datetimeFigureOut">
              <a:rPr lang="en-US" smtClean="0"/>
              <a:t>9/6/12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B5858-591B-9645-A433-B808BB52ED7A}" type="datetimeFigureOut">
              <a:rPr lang="en-US" smtClean="0"/>
              <a:t>9/6/12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B5858-591B-9645-A433-B808BB52ED7A}" type="datetimeFigureOut">
              <a:rPr lang="en-US" smtClean="0"/>
              <a:t>9/6/12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B5858-591B-9645-A433-B808BB52ED7A}" type="datetimeFigureOut">
              <a:rPr lang="en-US" smtClean="0"/>
              <a:t>9/6/12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B5858-591B-9645-A433-B808BB52ED7A}" type="datetimeFigureOut">
              <a:rPr lang="en-US" smtClean="0"/>
              <a:t>9/6/12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B5858-591B-9645-A433-B808BB52ED7A}" type="datetimeFigureOut">
              <a:rPr lang="en-US" smtClean="0"/>
              <a:t>9/6/12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B5858-591B-9645-A433-B808BB52ED7A}" type="datetimeFigureOut">
              <a:rPr lang="en-US" smtClean="0"/>
              <a:t>9/6/12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B5858-591B-9645-A433-B808BB52ED7A}" type="datetimeFigureOut">
              <a:rPr lang="en-US" smtClean="0"/>
              <a:t>9/6/12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97C8D-81CC-EE40-8A38-D5CF01BC29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B5858-591B-9645-A433-B808BB52ED7A}" type="datetimeFigureOut">
              <a:rPr lang="en-US" smtClean="0"/>
              <a:t>9/6/12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97C8D-81CC-EE40-8A38-D5CF01BC29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df"/><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0.pdf"/></Relationships>
</file>

<file path=ppt/slides/_rels/slide11.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oleObject" Target="../embeddings/Microsoft_Excel_97_-_2004_Worksheet2.xls"/></Relationships>
</file>

<file path=ppt/slides/_rels/slide21.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4.xml"/><Relationship Id="rId3" Type="http://schemas.openxmlformats.org/officeDocument/2006/relationships/oleObject" Target="../embeddings/Microsoft_Excel_97_-_2004_Worksheet3.xls"/></Relationships>
</file>

<file path=ppt/slides/_rels/slide22.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4.xml"/><Relationship Id="rId3" Type="http://schemas.openxmlformats.org/officeDocument/2006/relationships/oleObject" Target="../embeddings/Microsoft_Excel_97_-_2004_Worksheet4.xls"/></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oleObject" Target="../embeddings/Microsoft_Word_97_-_2004_Document5.doc"/><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 Id="rId3"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4.xml"/><Relationship Id="rId3" Type="http://schemas.openxmlformats.org/officeDocument/2006/relationships/oleObject" Target="../embeddings/Microsoft_Excel_97_-_2004_Worksheet6.xls"/></Relationships>
</file>

<file path=ppt/slides/_rels/slide27.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4.xml"/><Relationship Id="rId3" Type="http://schemas.openxmlformats.org/officeDocument/2006/relationships/oleObject" Target="../embeddings/Microsoft_Excel_97_-_2004_Worksheet7.xls"/></Relationships>
</file>

<file path=ppt/slides/_rels/slide28.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4.xml"/><Relationship Id="rId3" Type="http://schemas.openxmlformats.org/officeDocument/2006/relationships/oleObject" Target="../embeddings/Microsoft_Excel_97_-_2004_Worksheet8.xls"/></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guesten@mpifr-bonn.mpg.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df"/><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solidFill>
                  <a:srgbClr val="000099"/>
                </a:solidFill>
                <a:latin typeface="Times New Roman" pitchFamily="18" charset="0"/>
              </a:rPr>
              <a:t>SOFIA First Generation Instruments</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6554959" y="6444792"/>
            <a:ext cx="2434881" cy="338554"/>
          </a:xfrm>
          <a:prstGeom prst="rect">
            <a:avLst/>
          </a:prstGeom>
          <a:noFill/>
        </p:spPr>
        <p:txBody>
          <a:bodyPr wrap="none" rtlCol="0">
            <a:spAutoFit/>
          </a:bodyPr>
          <a:lstStyle/>
          <a:p>
            <a:r>
              <a:rPr lang="en-US" sz="1600" dirty="0" smtClean="0">
                <a:solidFill>
                  <a:schemeClr val="bg1">
                    <a:lumMod val="65000"/>
                  </a:schemeClr>
                </a:solidFill>
              </a:rPr>
              <a:t>Last Updated – 2012-09-14</a:t>
            </a:r>
            <a:endParaRPr lang="en-US" sz="1600" dirty="0">
              <a:solidFill>
                <a:schemeClr val="bg1">
                  <a:lumMod val="6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CC0000"/>
                </a:solidFill>
              </a:rPr>
              <a:t>FORCAST </a:t>
            </a:r>
            <a:r>
              <a:rPr lang="en-US" dirty="0" smtClean="0"/>
              <a:t> Sensitivity</a:t>
            </a:r>
            <a:endParaRPr lang="en-US" dirty="0"/>
          </a:p>
        </p:txBody>
      </p:sp>
      <p:sp>
        <p:nvSpPr>
          <p:cNvPr id="3" name="Content Placeholder 2"/>
          <p:cNvSpPr>
            <a:spLocks noGrp="1"/>
          </p:cNvSpPr>
          <p:nvPr>
            <p:ph sz="half" idx="1"/>
          </p:nvPr>
        </p:nvSpPr>
        <p:spPr>
          <a:xfrm>
            <a:off x="261830" y="1143000"/>
            <a:ext cx="3282735" cy="5444588"/>
          </a:xfrm>
        </p:spPr>
        <p:txBody>
          <a:bodyPr>
            <a:normAutofit fontScale="47500" lnSpcReduction="20000"/>
          </a:bodyPr>
          <a:lstStyle/>
          <a:p>
            <a:pPr marL="0" indent="0">
              <a:buNone/>
            </a:pPr>
            <a:r>
              <a:rPr lang="en-US" dirty="0" smtClean="0">
                <a:latin typeface="Arial" charset="0"/>
              </a:rPr>
              <a:t>Sensitivity is shown for a continuum point source, at the effective wavelengths of ten of the filters listed on page one.  The Minimum Detectable Continuum Flux (MDCF) in </a:t>
            </a:r>
            <a:r>
              <a:rPr lang="en-US" dirty="0" err="1" smtClean="0">
                <a:latin typeface="Arial" charset="0"/>
              </a:rPr>
              <a:t>mJy</a:t>
            </a:r>
            <a:r>
              <a:rPr lang="en-US" dirty="0" smtClean="0">
                <a:latin typeface="Arial" charset="0"/>
              </a:rPr>
              <a:t> needed to get S/N = 4 in 900 seconds is plotted versus wavelength.  </a:t>
            </a:r>
          </a:p>
          <a:p>
            <a:pPr marL="0" indent="0">
              <a:buNone/>
            </a:pPr>
            <a:endParaRPr lang="en-US" sz="1600" dirty="0" smtClean="0">
              <a:latin typeface="Arial" charset="0"/>
            </a:endParaRPr>
          </a:p>
          <a:p>
            <a:pPr marL="0" indent="0">
              <a:buNone/>
            </a:pPr>
            <a:r>
              <a:rPr lang="en-US" dirty="0" smtClean="0">
                <a:latin typeface="Arial" charset="0"/>
              </a:rPr>
              <a:t>The red dots correspond to the expected SOFIA image quality at first light: </a:t>
            </a:r>
          </a:p>
          <a:p>
            <a:pPr marL="0" indent="0">
              <a:buNone/>
            </a:pPr>
            <a:r>
              <a:rPr lang="en-US" dirty="0" smtClean="0">
                <a:latin typeface="Arial" charset="0"/>
              </a:rPr>
              <a:t>5.3 arc-sec (80% enclosed energy); the blue dots correspond to final SOFIA image quality:  1.6 arc-sec (80% enclosed energy). </a:t>
            </a:r>
          </a:p>
          <a:p>
            <a:pPr marL="0" indent="0">
              <a:buNone/>
            </a:pPr>
            <a:endParaRPr lang="en-US" sz="1600" dirty="0" smtClean="0">
              <a:latin typeface="Arial" charset="0"/>
            </a:endParaRPr>
          </a:p>
          <a:p>
            <a:pPr marL="0" indent="0">
              <a:buNone/>
            </a:pPr>
            <a:r>
              <a:rPr lang="en-US" dirty="0" smtClean="0">
                <a:latin typeface="Arial" charset="0"/>
              </a:rPr>
              <a:t>MDCF scales roughly as  (S/N) </a:t>
            </a:r>
            <a:r>
              <a:rPr lang="en-US" sz="3600" dirty="0" smtClean="0">
                <a:latin typeface="Arial" charset="0"/>
              </a:rPr>
              <a:t>/</a:t>
            </a:r>
            <a:r>
              <a:rPr lang="en-US" dirty="0" smtClean="0">
                <a:latin typeface="Arial" charset="0"/>
              </a:rPr>
              <a:t>√ </a:t>
            </a:r>
            <a:r>
              <a:rPr lang="en-US" dirty="0" err="1" smtClean="0">
                <a:latin typeface="Arial" charset="0"/>
              </a:rPr>
              <a:t>t</a:t>
            </a:r>
            <a:endParaRPr lang="en-US" baseline="30000" dirty="0" smtClean="0">
              <a:latin typeface="Arial" charset="0"/>
            </a:endParaRPr>
          </a:p>
          <a:p>
            <a:pPr marL="0" indent="0">
              <a:buNone/>
            </a:pPr>
            <a:r>
              <a:rPr lang="en-US" dirty="0" smtClean="0">
                <a:latin typeface="Arial" charset="0"/>
              </a:rPr>
              <a:t>  where  </a:t>
            </a:r>
            <a:r>
              <a:rPr lang="en-US" dirty="0" err="1" smtClean="0">
                <a:latin typeface="Arial" charset="0"/>
              </a:rPr>
              <a:t>t</a:t>
            </a:r>
            <a:r>
              <a:rPr lang="en-US" dirty="0" smtClean="0">
                <a:latin typeface="Arial" charset="0"/>
              </a:rPr>
              <a:t> = net integration time</a:t>
            </a:r>
          </a:p>
          <a:p>
            <a:pPr marL="0" indent="0">
              <a:buNone/>
            </a:pPr>
            <a:endParaRPr lang="en-US" sz="1600" dirty="0" smtClean="0">
              <a:latin typeface="Arial" charset="0"/>
            </a:endParaRPr>
          </a:p>
          <a:p>
            <a:pPr marL="0" indent="0">
              <a:spcBef>
                <a:spcPct val="50000"/>
              </a:spcBef>
              <a:buNone/>
            </a:pPr>
            <a:r>
              <a:rPr lang="en-US" dirty="0" smtClean="0">
                <a:latin typeface="Arial" charset="0"/>
              </a:rPr>
              <a:t>Calibration and setup overhead is roughly 10%.  If telescope nodding is used during observations, this may also increase total observing time needed by 5% to 10%.</a:t>
            </a:r>
          </a:p>
          <a:p>
            <a:pPr marL="0" indent="0">
              <a:spcBef>
                <a:spcPct val="50000"/>
              </a:spcBef>
              <a:buNone/>
            </a:pPr>
            <a:r>
              <a:rPr lang="en-US" dirty="0" smtClean="0">
                <a:latin typeface="Arial" charset="0"/>
              </a:rPr>
              <a:t>Atmospheric transmission will affect sensitivity, depending on water vapor overburden. Sensitivity is also affected by telescope emissivity.  Values plotted above are for telescope emissivity = 15%.  At telescope emissivity = 5%, sensitivity would be 20% to 60% better (fainter).</a:t>
            </a:r>
          </a:p>
        </p:txBody>
      </p:sp>
      <p:pic>
        <p:nvPicPr>
          <p:cNvPr id="5" name="Picture 4" descr="FORCAST_Sensitivity_v3.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544564" y="1059257"/>
            <a:ext cx="5524366" cy="2946329"/>
          </a:xfrm>
          <a:prstGeom prst="rect">
            <a:avLst/>
          </a:prstGeom>
        </p:spPr>
      </p:pic>
      <p:pic>
        <p:nvPicPr>
          <p:cNvPr id="6" name="Picture 5" descr="FORCAST_GrismSens_Full_v3.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581400" y="3952234"/>
            <a:ext cx="5448312" cy="29057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CC0000"/>
                </a:solidFill>
              </a:rPr>
              <a:t>FORCAST </a:t>
            </a:r>
            <a:r>
              <a:rPr lang="en-US" dirty="0" smtClean="0"/>
              <a:t> Angular Resolution</a:t>
            </a:r>
            <a:endParaRPr lang="en-US" dirty="0"/>
          </a:p>
        </p:txBody>
      </p:sp>
      <p:sp>
        <p:nvSpPr>
          <p:cNvPr id="3" name="Content Placeholder 2"/>
          <p:cNvSpPr>
            <a:spLocks noGrp="1"/>
          </p:cNvSpPr>
          <p:nvPr>
            <p:ph sz="half" idx="1"/>
          </p:nvPr>
        </p:nvSpPr>
        <p:spPr>
          <a:xfrm>
            <a:off x="219965" y="1143001"/>
            <a:ext cx="2571031" cy="2155256"/>
          </a:xfrm>
        </p:spPr>
        <p:txBody>
          <a:bodyPr>
            <a:normAutofit fontScale="85000" lnSpcReduction="10000"/>
          </a:bodyPr>
          <a:lstStyle/>
          <a:p>
            <a:pPr marL="0" indent="0">
              <a:buNone/>
            </a:pPr>
            <a:r>
              <a:rPr lang="en-US" sz="2000" dirty="0" smtClean="0">
                <a:latin typeface="Arial" charset="0"/>
              </a:rPr>
              <a:t>FORCAST field of view is 3.2 </a:t>
            </a:r>
            <a:r>
              <a:rPr lang="en-US" sz="2000" dirty="0" err="1" smtClean="0">
                <a:latin typeface="Arial" charset="0"/>
              </a:rPr>
              <a:t>arcminutes</a:t>
            </a:r>
            <a:r>
              <a:rPr lang="en-US" sz="2000" dirty="0" smtClean="0">
                <a:latin typeface="Arial" charset="0"/>
              </a:rPr>
              <a:t> square (256 </a:t>
            </a:r>
            <a:r>
              <a:rPr lang="en-US" sz="2000" dirty="0" err="1" smtClean="0">
                <a:latin typeface="Arial" charset="0"/>
              </a:rPr>
              <a:t>x</a:t>
            </a:r>
            <a:r>
              <a:rPr lang="en-US" sz="2000" dirty="0" smtClean="0">
                <a:latin typeface="Arial" charset="0"/>
              </a:rPr>
              <a:t> 256 pixels). Imaging scale is 0.75 </a:t>
            </a:r>
            <a:r>
              <a:rPr lang="en-US" sz="2000" dirty="0" err="1" smtClean="0">
                <a:latin typeface="Arial" charset="0"/>
              </a:rPr>
              <a:t>arcseconds</a:t>
            </a:r>
            <a:r>
              <a:rPr lang="en-US" sz="2000" dirty="0" smtClean="0">
                <a:latin typeface="Arial" charset="0"/>
              </a:rPr>
              <a:t> per pixel. The camera optics are diffraction limited </a:t>
            </a:r>
            <a:r>
              <a:rPr lang="en-US" sz="2000" dirty="0" err="1" smtClean="0">
                <a:latin typeface="Arial" charset="0"/>
              </a:rPr>
              <a:t>longward</a:t>
            </a:r>
            <a:r>
              <a:rPr lang="en-US" sz="2000" dirty="0" smtClean="0">
                <a:latin typeface="Arial" charset="0"/>
              </a:rPr>
              <a:t> of </a:t>
            </a:r>
            <a:r>
              <a:rPr lang="en-US" sz="2000" dirty="0" err="1" smtClean="0">
                <a:latin typeface="Symbol" charset="2"/>
              </a:rPr>
              <a:t>l</a:t>
            </a:r>
            <a:r>
              <a:rPr lang="en-US" sz="2000" dirty="0" smtClean="0">
                <a:latin typeface="Arial" charset="0"/>
              </a:rPr>
              <a:t>=15 </a:t>
            </a:r>
            <a:r>
              <a:rPr lang="en-US" sz="2000" dirty="0" smtClean="0">
                <a:latin typeface="Symbol" charset="2"/>
              </a:rPr>
              <a:t>m</a:t>
            </a:r>
            <a:r>
              <a:rPr lang="en-US" sz="2000" dirty="0" smtClean="0">
                <a:latin typeface="Arial" charset="0"/>
              </a:rPr>
              <a:t>m</a:t>
            </a:r>
          </a:p>
          <a:p>
            <a:pPr marL="0" indent="0">
              <a:buNone/>
            </a:pPr>
            <a:endParaRPr lang="en-US" sz="1400" dirty="0"/>
          </a:p>
        </p:txBody>
      </p:sp>
      <p:sp>
        <p:nvSpPr>
          <p:cNvPr id="4" name="Content Placeholder 3"/>
          <p:cNvSpPr>
            <a:spLocks noGrp="1"/>
          </p:cNvSpPr>
          <p:nvPr>
            <p:ph sz="half" idx="2"/>
          </p:nvPr>
        </p:nvSpPr>
        <p:spPr>
          <a:xfrm>
            <a:off x="6516975" y="5010474"/>
            <a:ext cx="2491834" cy="1646897"/>
          </a:xfrm>
        </p:spPr>
        <p:txBody>
          <a:bodyPr>
            <a:normAutofit fontScale="85000" lnSpcReduction="10000"/>
          </a:bodyPr>
          <a:lstStyle/>
          <a:p>
            <a:pPr marL="0" indent="0">
              <a:buNone/>
            </a:pPr>
            <a:r>
              <a:rPr lang="en-US" sz="2000" dirty="0" smtClean="0">
                <a:latin typeface="Arial" charset="0"/>
              </a:rPr>
              <a:t>FORCAST spatial resolution versus wavelength for different observatory performances specs.  </a:t>
            </a:r>
          </a:p>
          <a:p>
            <a:pPr marL="0" indent="0">
              <a:buNone/>
            </a:pPr>
            <a:endParaRPr lang="en-US" dirty="0"/>
          </a:p>
        </p:txBody>
      </p:sp>
      <p:pic>
        <p:nvPicPr>
          <p:cNvPr id="5" name="Picture 5"/>
          <p:cNvPicPr>
            <a:picLocks noChangeAspect="1" noChangeArrowheads="1"/>
          </p:cNvPicPr>
          <p:nvPr/>
        </p:nvPicPr>
        <p:blipFill>
          <a:blip r:embed="rId2"/>
          <a:srcRect/>
          <a:stretch>
            <a:fillRect/>
          </a:stretch>
        </p:blipFill>
        <p:spPr bwMode="auto">
          <a:xfrm>
            <a:off x="5935168" y="1143001"/>
            <a:ext cx="3225800" cy="2063750"/>
          </a:xfrm>
          <a:prstGeom prst="rect">
            <a:avLst/>
          </a:prstGeom>
          <a:noFill/>
        </p:spPr>
      </p:pic>
      <p:grpSp>
        <p:nvGrpSpPr>
          <p:cNvPr id="6" name="Group 6"/>
          <p:cNvGrpSpPr>
            <a:grpSpLocks/>
          </p:cNvGrpSpPr>
          <p:nvPr/>
        </p:nvGrpSpPr>
        <p:grpSpPr bwMode="auto">
          <a:xfrm>
            <a:off x="2871110" y="1116297"/>
            <a:ext cx="2938463" cy="2155254"/>
            <a:chOff x="648" y="2040"/>
            <a:chExt cx="2139" cy="1493"/>
          </a:xfrm>
        </p:grpSpPr>
        <p:sp>
          <p:nvSpPr>
            <p:cNvPr id="7" name="Rectangle 7" descr="Small grid"/>
            <p:cNvSpPr>
              <a:spLocks noChangeAspect="1" noChangeArrowheads="1"/>
            </p:cNvSpPr>
            <p:nvPr/>
          </p:nvSpPr>
          <p:spPr bwMode="auto">
            <a:xfrm>
              <a:off x="648" y="2384"/>
              <a:ext cx="891" cy="877"/>
            </a:xfrm>
            <a:prstGeom prst="rect">
              <a:avLst/>
            </a:prstGeom>
            <a:pattFill prst="smGrid">
              <a:fgClr>
                <a:srgbClr val="3399FF"/>
              </a:fgClr>
              <a:bgClr>
                <a:srgbClr val="FFFFFF"/>
              </a:bgClr>
            </a:pattFill>
            <a:ln w="38100">
              <a:solidFill>
                <a:schemeClr val="tx1"/>
              </a:solidFill>
              <a:miter lim="800000"/>
              <a:headEnd/>
              <a:tailEnd/>
            </a:ln>
            <a:effectLst/>
          </p:spPr>
          <p:txBody>
            <a:bodyPr wrap="square" lIns="0" tIns="0" rIns="0" bIns="0" anchor="ctr">
              <a:prstTxWarp prst="textNoShape">
                <a:avLst/>
              </a:prstTxWarp>
              <a:spAutoFit/>
            </a:bodyPr>
            <a:lstStyle/>
            <a:p>
              <a:endParaRPr lang="en-US"/>
            </a:p>
          </p:txBody>
        </p:sp>
        <p:sp>
          <p:nvSpPr>
            <p:cNvPr id="8" name="Rectangle 8" descr="Small grid"/>
            <p:cNvSpPr>
              <a:spLocks noChangeArrowheads="1"/>
            </p:cNvSpPr>
            <p:nvPr/>
          </p:nvSpPr>
          <p:spPr bwMode="auto">
            <a:xfrm>
              <a:off x="1888" y="2384"/>
              <a:ext cx="899" cy="891"/>
            </a:xfrm>
            <a:prstGeom prst="rect">
              <a:avLst/>
            </a:prstGeom>
            <a:pattFill prst="smGrid">
              <a:fgClr>
                <a:srgbClr val="FF3300"/>
              </a:fgClr>
              <a:bgClr>
                <a:srgbClr val="FFFFFF"/>
              </a:bgClr>
            </a:pattFill>
            <a:ln w="38100">
              <a:solidFill>
                <a:schemeClr val="tx1"/>
              </a:solidFill>
              <a:miter lim="800000"/>
              <a:headEnd/>
              <a:tailEnd/>
            </a:ln>
            <a:effectLst/>
          </p:spPr>
          <p:txBody>
            <a:bodyPr wrap="square" lIns="0" tIns="0" rIns="0" bIns="0" anchor="ctr">
              <a:prstTxWarp prst="textNoShape">
                <a:avLst/>
              </a:prstTxWarp>
              <a:spAutoFit/>
            </a:bodyPr>
            <a:lstStyle/>
            <a:p>
              <a:endParaRPr lang="en-US"/>
            </a:p>
          </p:txBody>
        </p:sp>
        <p:sp>
          <p:nvSpPr>
            <p:cNvPr id="9" name="Text Box 9"/>
            <p:cNvSpPr txBox="1">
              <a:spLocks noChangeArrowheads="1"/>
            </p:cNvSpPr>
            <p:nvPr/>
          </p:nvSpPr>
          <p:spPr bwMode="auto">
            <a:xfrm>
              <a:off x="984" y="3384"/>
              <a:ext cx="256" cy="149"/>
            </a:xfrm>
            <a:prstGeom prst="rect">
              <a:avLst/>
            </a:prstGeom>
            <a:noFill/>
            <a:ln w="9525">
              <a:noFill/>
              <a:miter lim="800000"/>
              <a:headEnd/>
              <a:tailEnd/>
            </a:ln>
            <a:effectLst/>
          </p:spPr>
          <p:txBody>
            <a:bodyPr wrap="square" lIns="0" tIns="0" rIns="0" bIns="0">
              <a:prstTxWarp prst="textNoShape">
                <a:avLst/>
              </a:prstTxWarp>
              <a:spAutoFit/>
            </a:bodyPr>
            <a:lstStyle/>
            <a:p>
              <a:pPr algn="ctr">
                <a:spcBef>
                  <a:spcPct val="50000"/>
                </a:spcBef>
              </a:pPr>
              <a:r>
                <a:rPr lang="en-US" sz="1400" b="1">
                  <a:latin typeface="Arial" charset="0"/>
                </a:rPr>
                <a:t>3.2 ’</a:t>
              </a:r>
            </a:p>
          </p:txBody>
        </p:sp>
        <p:grpSp>
          <p:nvGrpSpPr>
            <p:cNvPr id="10" name="Group 10"/>
            <p:cNvGrpSpPr>
              <a:grpSpLocks/>
            </p:cNvGrpSpPr>
            <p:nvPr/>
          </p:nvGrpSpPr>
          <p:grpSpPr bwMode="auto">
            <a:xfrm>
              <a:off x="648" y="3448"/>
              <a:ext cx="896" cy="8"/>
              <a:chOff x="648" y="3448"/>
              <a:chExt cx="896" cy="8"/>
            </a:xfrm>
          </p:grpSpPr>
          <p:sp>
            <p:nvSpPr>
              <p:cNvPr id="21" name="Line 11"/>
              <p:cNvSpPr>
                <a:spLocks noChangeShapeType="1"/>
              </p:cNvSpPr>
              <p:nvPr/>
            </p:nvSpPr>
            <p:spPr bwMode="auto">
              <a:xfrm>
                <a:off x="1256" y="3456"/>
                <a:ext cx="288" cy="0"/>
              </a:xfrm>
              <a:prstGeom prst="line">
                <a:avLst/>
              </a:prstGeom>
              <a:noFill/>
              <a:ln w="9525">
                <a:solidFill>
                  <a:schemeClr val="tx1"/>
                </a:solidFill>
                <a:round/>
                <a:headEnd/>
                <a:tailEnd type="triangle" w="med" len="med"/>
              </a:ln>
              <a:effectLst/>
            </p:spPr>
            <p:txBody>
              <a:bodyPr wrap="square" lIns="0" tIns="0" rIns="0" bIns="0" anchor="ctr">
                <a:prstTxWarp prst="textNoShape">
                  <a:avLst/>
                </a:prstTxWarp>
                <a:spAutoFit/>
              </a:bodyPr>
              <a:lstStyle/>
              <a:p>
                <a:endParaRPr lang="en-US"/>
              </a:p>
            </p:txBody>
          </p:sp>
          <p:sp>
            <p:nvSpPr>
              <p:cNvPr id="22" name="Line 12"/>
              <p:cNvSpPr>
                <a:spLocks noChangeShapeType="1"/>
              </p:cNvSpPr>
              <p:nvPr/>
            </p:nvSpPr>
            <p:spPr bwMode="auto">
              <a:xfrm flipH="1">
                <a:off x="648" y="3448"/>
                <a:ext cx="288" cy="0"/>
              </a:xfrm>
              <a:prstGeom prst="line">
                <a:avLst/>
              </a:prstGeom>
              <a:noFill/>
              <a:ln w="9525">
                <a:solidFill>
                  <a:schemeClr val="tx1"/>
                </a:solidFill>
                <a:round/>
                <a:headEnd/>
                <a:tailEnd type="triangle" w="med" len="med"/>
              </a:ln>
              <a:effectLst/>
            </p:spPr>
            <p:txBody>
              <a:bodyPr wrap="square" lIns="0" tIns="0" rIns="0" bIns="0" anchor="ctr">
                <a:prstTxWarp prst="textNoShape">
                  <a:avLst/>
                </a:prstTxWarp>
                <a:spAutoFit/>
              </a:bodyPr>
              <a:lstStyle/>
              <a:p>
                <a:endParaRPr lang="en-US"/>
              </a:p>
            </p:txBody>
          </p:sp>
        </p:grpSp>
        <p:sp>
          <p:nvSpPr>
            <p:cNvPr id="11" name="Text Box 13"/>
            <p:cNvSpPr txBox="1">
              <a:spLocks noChangeArrowheads="1"/>
            </p:cNvSpPr>
            <p:nvPr/>
          </p:nvSpPr>
          <p:spPr bwMode="auto">
            <a:xfrm>
              <a:off x="1608" y="2768"/>
              <a:ext cx="232" cy="298"/>
            </a:xfrm>
            <a:prstGeom prst="rect">
              <a:avLst/>
            </a:prstGeom>
            <a:noFill/>
            <a:ln w="9525">
              <a:noFill/>
              <a:miter lim="800000"/>
              <a:headEnd/>
              <a:tailEnd/>
            </a:ln>
            <a:effectLst/>
          </p:spPr>
          <p:txBody>
            <a:bodyPr wrap="square" lIns="0" tIns="0" rIns="0" bIns="0">
              <a:prstTxWarp prst="textNoShape">
                <a:avLst/>
              </a:prstTxWarp>
              <a:spAutoFit/>
            </a:bodyPr>
            <a:lstStyle/>
            <a:p>
              <a:pPr algn="ctr">
                <a:spcBef>
                  <a:spcPct val="50000"/>
                </a:spcBef>
              </a:pPr>
              <a:r>
                <a:rPr lang="en-US" sz="1400" b="1">
                  <a:latin typeface="Arial" charset="0"/>
                </a:rPr>
                <a:t>3.2 ’</a:t>
              </a:r>
            </a:p>
          </p:txBody>
        </p:sp>
        <p:grpSp>
          <p:nvGrpSpPr>
            <p:cNvPr id="12" name="Group 14"/>
            <p:cNvGrpSpPr>
              <a:grpSpLocks/>
            </p:cNvGrpSpPr>
            <p:nvPr/>
          </p:nvGrpSpPr>
          <p:grpSpPr bwMode="auto">
            <a:xfrm rot="5400000">
              <a:off x="1264" y="2840"/>
              <a:ext cx="896" cy="8"/>
              <a:chOff x="648" y="3448"/>
              <a:chExt cx="896" cy="8"/>
            </a:xfrm>
          </p:grpSpPr>
          <p:sp>
            <p:nvSpPr>
              <p:cNvPr id="19" name="Line 15"/>
              <p:cNvSpPr>
                <a:spLocks noChangeShapeType="1"/>
              </p:cNvSpPr>
              <p:nvPr/>
            </p:nvSpPr>
            <p:spPr bwMode="auto">
              <a:xfrm>
                <a:off x="1256" y="3456"/>
                <a:ext cx="288" cy="0"/>
              </a:xfrm>
              <a:prstGeom prst="line">
                <a:avLst/>
              </a:prstGeom>
              <a:noFill/>
              <a:ln w="9525">
                <a:solidFill>
                  <a:schemeClr val="tx1"/>
                </a:solidFill>
                <a:round/>
                <a:headEnd/>
                <a:tailEnd type="triangle" w="med" len="med"/>
              </a:ln>
              <a:effectLst/>
            </p:spPr>
            <p:txBody>
              <a:bodyPr wrap="square" lIns="0" tIns="0" rIns="0" bIns="0" anchor="ctr">
                <a:prstTxWarp prst="textNoShape">
                  <a:avLst/>
                </a:prstTxWarp>
                <a:spAutoFit/>
              </a:bodyPr>
              <a:lstStyle/>
              <a:p>
                <a:endParaRPr lang="en-US"/>
              </a:p>
            </p:txBody>
          </p:sp>
          <p:sp>
            <p:nvSpPr>
              <p:cNvPr id="20" name="Line 16"/>
              <p:cNvSpPr>
                <a:spLocks noChangeShapeType="1"/>
              </p:cNvSpPr>
              <p:nvPr/>
            </p:nvSpPr>
            <p:spPr bwMode="auto">
              <a:xfrm flipH="1">
                <a:off x="648" y="3448"/>
                <a:ext cx="288" cy="0"/>
              </a:xfrm>
              <a:prstGeom prst="line">
                <a:avLst/>
              </a:prstGeom>
              <a:noFill/>
              <a:ln w="9525">
                <a:solidFill>
                  <a:schemeClr val="tx1"/>
                </a:solidFill>
                <a:round/>
                <a:headEnd/>
                <a:tailEnd type="triangle" w="med" len="med"/>
              </a:ln>
              <a:effectLst/>
            </p:spPr>
            <p:txBody>
              <a:bodyPr wrap="square" lIns="0" tIns="0" rIns="0" bIns="0" anchor="ctr">
                <a:prstTxWarp prst="textNoShape">
                  <a:avLst/>
                </a:prstTxWarp>
                <a:spAutoFit/>
              </a:bodyPr>
              <a:lstStyle/>
              <a:p>
                <a:endParaRPr lang="en-US"/>
              </a:p>
            </p:txBody>
          </p:sp>
        </p:grpSp>
        <p:sp>
          <p:nvSpPr>
            <p:cNvPr id="13" name="Text Box 17"/>
            <p:cNvSpPr txBox="1">
              <a:spLocks noChangeArrowheads="1"/>
            </p:cNvSpPr>
            <p:nvPr/>
          </p:nvSpPr>
          <p:spPr bwMode="auto">
            <a:xfrm>
              <a:off x="2224" y="3384"/>
              <a:ext cx="256" cy="149"/>
            </a:xfrm>
            <a:prstGeom prst="rect">
              <a:avLst/>
            </a:prstGeom>
            <a:noFill/>
            <a:ln w="9525">
              <a:noFill/>
              <a:miter lim="800000"/>
              <a:headEnd/>
              <a:tailEnd/>
            </a:ln>
            <a:effectLst/>
          </p:spPr>
          <p:txBody>
            <a:bodyPr wrap="square" lIns="0" tIns="0" rIns="0" bIns="0">
              <a:prstTxWarp prst="textNoShape">
                <a:avLst/>
              </a:prstTxWarp>
              <a:spAutoFit/>
            </a:bodyPr>
            <a:lstStyle/>
            <a:p>
              <a:pPr algn="ctr">
                <a:spcBef>
                  <a:spcPct val="50000"/>
                </a:spcBef>
              </a:pPr>
              <a:r>
                <a:rPr lang="en-US" sz="1400" b="1">
                  <a:latin typeface="Arial" charset="0"/>
                </a:rPr>
                <a:t>3.2 ’</a:t>
              </a:r>
            </a:p>
          </p:txBody>
        </p:sp>
        <p:grpSp>
          <p:nvGrpSpPr>
            <p:cNvPr id="14" name="Group 18"/>
            <p:cNvGrpSpPr>
              <a:grpSpLocks/>
            </p:cNvGrpSpPr>
            <p:nvPr/>
          </p:nvGrpSpPr>
          <p:grpSpPr bwMode="auto">
            <a:xfrm>
              <a:off x="1888" y="3448"/>
              <a:ext cx="896" cy="8"/>
              <a:chOff x="648" y="3448"/>
              <a:chExt cx="896" cy="8"/>
            </a:xfrm>
          </p:grpSpPr>
          <p:sp>
            <p:nvSpPr>
              <p:cNvPr id="17" name="Line 19"/>
              <p:cNvSpPr>
                <a:spLocks noChangeShapeType="1"/>
              </p:cNvSpPr>
              <p:nvPr/>
            </p:nvSpPr>
            <p:spPr bwMode="auto">
              <a:xfrm>
                <a:off x="1256" y="3456"/>
                <a:ext cx="288" cy="0"/>
              </a:xfrm>
              <a:prstGeom prst="line">
                <a:avLst/>
              </a:prstGeom>
              <a:noFill/>
              <a:ln w="9525">
                <a:solidFill>
                  <a:schemeClr val="tx1"/>
                </a:solidFill>
                <a:round/>
                <a:headEnd/>
                <a:tailEnd type="triangle" w="med" len="med"/>
              </a:ln>
              <a:effectLst/>
            </p:spPr>
            <p:txBody>
              <a:bodyPr wrap="square" lIns="0" tIns="0" rIns="0" bIns="0" anchor="ctr">
                <a:prstTxWarp prst="textNoShape">
                  <a:avLst/>
                </a:prstTxWarp>
                <a:spAutoFit/>
              </a:bodyPr>
              <a:lstStyle/>
              <a:p>
                <a:endParaRPr lang="en-US"/>
              </a:p>
            </p:txBody>
          </p:sp>
          <p:sp>
            <p:nvSpPr>
              <p:cNvPr id="18" name="Line 20"/>
              <p:cNvSpPr>
                <a:spLocks noChangeShapeType="1"/>
              </p:cNvSpPr>
              <p:nvPr/>
            </p:nvSpPr>
            <p:spPr bwMode="auto">
              <a:xfrm flipH="1">
                <a:off x="648" y="3448"/>
                <a:ext cx="288" cy="0"/>
              </a:xfrm>
              <a:prstGeom prst="line">
                <a:avLst/>
              </a:prstGeom>
              <a:noFill/>
              <a:ln w="9525">
                <a:solidFill>
                  <a:schemeClr val="tx1"/>
                </a:solidFill>
                <a:round/>
                <a:headEnd/>
                <a:tailEnd type="triangle" w="med" len="med"/>
              </a:ln>
              <a:effectLst/>
            </p:spPr>
            <p:txBody>
              <a:bodyPr wrap="square" lIns="0" tIns="0" rIns="0" bIns="0" anchor="ctr">
                <a:prstTxWarp prst="textNoShape">
                  <a:avLst/>
                </a:prstTxWarp>
                <a:spAutoFit/>
              </a:bodyPr>
              <a:lstStyle/>
              <a:p>
                <a:endParaRPr lang="en-US"/>
              </a:p>
            </p:txBody>
          </p:sp>
        </p:grpSp>
        <p:sp>
          <p:nvSpPr>
            <p:cNvPr id="15" name="Text Box 21"/>
            <p:cNvSpPr txBox="1">
              <a:spLocks noChangeArrowheads="1"/>
            </p:cNvSpPr>
            <p:nvPr/>
          </p:nvSpPr>
          <p:spPr bwMode="auto">
            <a:xfrm>
              <a:off x="784" y="2048"/>
              <a:ext cx="640" cy="352"/>
            </a:xfrm>
            <a:prstGeom prst="rect">
              <a:avLst/>
            </a:prstGeom>
            <a:noFill/>
            <a:ln w="9525">
              <a:noFill/>
              <a:miter lim="800000"/>
              <a:headEnd/>
              <a:tailEnd/>
            </a:ln>
            <a:effectLst/>
          </p:spPr>
          <p:txBody>
            <a:bodyPr wrap="square" lIns="0" tIns="0" rIns="0" bIns="0">
              <a:prstTxWarp prst="textNoShape">
                <a:avLst/>
              </a:prstTxWarp>
              <a:spAutoFit/>
            </a:bodyPr>
            <a:lstStyle/>
            <a:p>
              <a:pPr algn="ctr">
                <a:spcBef>
                  <a:spcPct val="50000"/>
                </a:spcBef>
              </a:pPr>
              <a:r>
                <a:rPr lang="en-US" sz="1200" dirty="0" err="1">
                  <a:latin typeface="Arial" charset="0"/>
                </a:rPr>
                <a:t>Si:As</a:t>
              </a:r>
              <a:endParaRPr lang="en-US" sz="1200" dirty="0">
                <a:latin typeface="Arial" charset="0"/>
              </a:endParaRPr>
            </a:p>
            <a:p>
              <a:pPr algn="ctr">
                <a:spcBef>
                  <a:spcPct val="50000"/>
                </a:spcBef>
              </a:pPr>
              <a:r>
                <a:rPr lang="en-US" sz="1400" dirty="0" err="1">
                  <a:latin typeface="Symbol" charset="2"/>
                </a:rPr>
                <a:t>l</a:t>
              </a:r>
              <a:r>
                <a:rPr lang="en-US" sz="1400" dirty="0">
                  <a:latin typeface="Arial" charset="0"/>
                </a:rPr>
                <a:t> </a:t>
              </a:r>
              <a:r>
                <a:rPr lang="en-US" sz="1200" dirty="0">
                  <a:latin typeface="Arial" charset="0"/>
                </a:rPr>
                <a:t>5 - 25 µ</a:t>
              </a:r>
              <a:r>
                <a:rPr lang="en-US" sz="1200" dirty="0" err="1">
                  <a:latin typeface="Arial" charset="0"/>
                </a:rPr>
                <a:t>m</a:t>
              </a:r>
              <a:r>
                <a:rPr lang="en-US" sz="1400" dirty="0">
                  <a:latin typeface="Arial" charset="0"/>
                </a:rPr>
                <a:t> </a:t>
              </a:r>
            </a:p>
          </p:txBody>
        </p:sp>
        <p:sp>
          <p:nvSpPr>
            <p:cNvPr id="16" name="Text Box 22"/>
            <p:cNvSpPr txBox="1">
              <a:spLocks noChangeArrowheads="1"/>
            </p:cNvSpPr>
            <p:nvPr/>
          </p:nvSpPr>
          <p:spPr bwMode="auto">
            <a:xfrm>
              <a:off x="2008" y="2040"/>
              <a:ext cx="640" cy="352"/>
            </a:xfrm>
            <a:prstGeom prst="rect">
              <a:avLst/>
            </a:prstGeom>
            <a:noFill/>
            <a:ln w="9525">
              <a:noFill/>
              <a:miter lim="800000"/>
              <a:headEnd/>
              <a:tailEnd/>
            </a:ln>
            <a:effectLst/>
          </p:spPr>
          <p:txBody>
            <a:bodyPr wrap="square" lIns="0" tIns="0" rIns="0" bIns="0">
              <a:prstTxWarp prst="textNoShape">
                <a:avLst/>
              </a:prstTxWarp>
              <a:spAutoFit/>
            </a:bodyPr>
            <a:lstStyle/>
            <a:p>
              <a:pPr algn="ctr">
                <a:spcBef>
                  <a:spcPct val="50000"/>
                </a:spcBef>
              </a:pPr>
              <a:r>
                <a:rPr lang="en-US" sz="1200" dirty="0" err="1">
                  <a:latin typeface="Arial" charset="0"/>
                </a:rPr>
                <a:t>Si:Sb</a:t>
              </a:r>
              <a:endParaRPr lang="en-US" sz="1200" dirty="0">
                <a:latin typeface="Arial" charset="0"/>
              </a:endParaRPr>
            </a:p>
            <a:p>
              <a:pPr algn="ctr">
                <a:spcBef>
                  <a:spcPct val="50000"/>
                </a:spcBef>
              </a:pPr>
              <a:r>
                <a:rPr lang="en-US" sz="1400" dirty="0" err="1">
                  <a:latin typeface="Symbol" charset="2"/>
                </a:rPr>
                <a:t>l</a:t>
              </a:r>
              <a:r>
                <a:rPr lang="en-US" sz="1400" dirty="0">
                  <a:latin typeface="Arial" charset="0"/>
                </a:rPr>
                <a:t> </a:t>
              </a:r>
              <a:r>
                <a:rPr lang="en-US" sz="1200" dirty="0">
                  <a:latin typeface="Arial" charset="0"/>
                </a:rPr>
                <a:t>20 - 40 µ</a:t>
              </a:r>
              <a:r>
                <a:rPr lang="en-US" sz="1200" dirty="0" err="1">
                  <a:latin typeface="Arial" charset="0"/>
                </a:rPr>
                <a:t>m</a:t>
              </a:r>
              <a:r>
                <a:rPr lang="en-US" sz="1400" dirty="0">
                  <a:latin typeface="Arial" charset="0"/>
                </a:rPr>
                <a:t> </a:t>
              </a:r>
            </a:p>
          </p:txBody>
        </p:sp>
      </p:grpSp>
      <p:pic>
        <p:nvPicPr>
          <p:cNvPr id="23" name="Picture 22" descr="FORCAST_AngularRes_v2.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19965" y="3475232"/>
            <a:ext cx="6342690" cy="33827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rgbClr val="FF0000"/>
                </a:solidFill>
              </a:rPr>
              <a:t>F</a:t>
            </a:r>
            <a:r>
              <a:rPr lang="en-US" b="0" dirty="0" smtClean="0">
                <a:solidFill>
                  <a:schemeClr val="tx1"/>
                </a:solidFill>
              </a:rPr>
              <a:t>IRST</a:t>
            </a:r>
            <a:r>
              <a:rPr lang="en-US" b="0" dirty="0" smtClean="0">
                <a:solidFill>
                  <a:srgbClr val="0000FF"/>
                </a:solidFill>
              </a:rPr>
              <a:t> </a:t>
            </a:r>
            <a:r>
              <a:rPr lang="en-US" b="0" dirty="0" smtClean="0">
                <a:solidFill>
                  <a:srgbClr val="FF0000"/>
                </a:solidFill>
              </a:rPr>
              <a:t>L</a:t>
            </a:r>
            <a:r>
              <a:rPr lang="en-US" b="0" dirty="0" smtClean="0">
                <a:solidFill>
                  <a:schemeClr val="tx1"/>
                </a:solidFill>
              </a:rPr>
              <a:t>IGHT</a:t>
            </a:r>
            <a:r>
              <a:rPr lang="en-US" b="0" dirty="0" smtClean="0">
                <a:solidFill>
                  <a:srgbClr val="0000FF"/>
                </a:solidFill>
              </a:rPr>
              <a:t> </a:t>
            </a:r>
            <a:r>
              <a:rPr lang="en-US" b="0" dirty="0" smtClean="0">
                <a:solidFill>
                  <a:srgbClr val="FF0000"/>
                </a:solidFill>
              </a:rPr>
              <a:t>I</a:t>
            </a:r>
            <a:r>
              <a:rPr lang="en-US" b="0" dirty="0" smtClean="0">
                <a:solidFill>
                  <a:schemeClr val="tx1"/>
                </a:solidFill>
              </a:rPr>
              <a:t>NFRARED</a:t>
            </a:r>
            <a:r>
              <a:rPr lang="en-US" b="0" dirty="0" smtClean="0">
                <a:solidFill>
                  <a:srgbClr val="0000FF"/>
                </a:solidFill>
              </a:rPr>
              <a:t> </a:t>
            </a:r>
            <a:r>
              <a:rPr lang="en-US" b="0" dirty="0" smtClean="0">
                <a:solidFill>
                  <a:srgbClr val="FF0000"/>
                </a:solidFill>
              </a:rPr>
              <a:t>T</a:t>
            </a:r>
            <a:r>
              <a:rPr lang="en-US" b="0" dirty="0" smtClean="0">
                <a:solidFill>
                  <a:schemeClr val="tx1"/>
                </a:solidFill>
              </a:rPr>
              <a:t>EST</a:t>
            </a:r>
            <a:r>
              <a:rPr lang="en-US" b="0" dirty="0" smtClean="0">
                <a:solidFill>
                  <a:srgbClr val="0000FF"/>
                </a:solidFill>
              </a:rPr>
              <a:t> </a:t>
            </a:r>
            <a:r>
              <a:rPr lang="en-US" b="0" dirty="0" smtClean="0">
                <a:solidFill>
                  <a:srgbClr val="FF0000"/>
                </a:solidFill>
              </a:rPr>
              <a:t>E</a:t>
            </a:r>
            <a:r>
              <a:rPr lang="en-US" b="0" dirty="0" smtClean="0">
                <a:solidFill>
                  <a:schemeClr val="tx1"/>
                </a:solidFill>
              </a:rPr>
              <a:t>XPERIMENT</a:t>
            </a:r>
            <a:r>
              <a:rPr lang="en-US" b="0" dirty="0" smtClean="0">
                <a:solidFill>
                  <a:srgbClr val="0000FF"/>
                </a:solidFill>
              </a:rPr>
              <a:t> </a:t>
            </a:r>
            <a:r>
              <a:rPr lang="en-US" b="0" dirty="0" smtClean="0">
                <a:solidFill>
                  <a:srgbClr val="FF0000"/>
                </a:solidFill>
              </a:rPr>
              <a:t>CAM</a:t>
            </a:r>
            <a:r>
              <a:rPr lang="en-US" b="0" dirty="0" smtClean="0">
                <a:solidFill>
                  <a:schemeClr val="tx1"/>
                </a:solidFill>
              </a:rPr>
              <a:t>ERA:</a:t>
            </a:r>
            <a:r>
              <a:rPr lang="en-US" b="0" dirty="0" smtClean="0">
                <a:solidFill>
                  <a:srgbClr val="FF00FF"/>
                </a:solidFill>
              </a:rPr>
              <a:t> FLITECAM</a:t>
            </a:r>
            <a:endParaRPr lang="en-US" dirty="0"/>
          </a:p>
        </p:txBody>
      </p:sp>
      <p:sp>
        <p:nvSpPr>
          <p:cNvPr id="3" name="Content Placeholder 2"/>
          <p:cNvSpPr>
            <a:spLocks noGrp="1"/>
          </p:cNvSpPr>
          <p:nvPr>
            <p:ph idx="1"/>
          </p:nvPr>
        </p:nvSpPr>
        <p:spPr>
          <a:xfrm>
            <a:off x="457200" y="1600200"/>
            <a:ext cx="8229600" cy="4554729"/>
          </a:xfrm>
        </p:spPr>
        <p:txBody>
          <a:bodyPr>
            <a:normAutofit/>
          </a:bodyPr>
          <a:lstStyle/>
          <a:p>
            <a:pPr>
              <a:lnSpc>
                <a:spcPct val="90000"/>
              </a:lnSpc>
              <a:spcAft>
                <a:spcPts val="1075"/>
              </a:spcAft>
              <a:buClr>
                <a:srgbClr val="3333FF"/>
              </a:buClr>
              <a:buSzPct val="150000"/>
              <a:buFontTx/>
              <a:buNone/>
            </a:pPr>
            <a:r>
              <a:rPr lang="en-GB" sz="2400" b="1" dirty="0" smtClean="0"/>
              <a:t>Large format array 1 to 5.5 </a:t>
            </a:r>
            <a:r>
              <a:rPr lang="en-GB" sz="2400" dirty="0" err="1" smtClean="0">
                <a:sym typeface="Symbol" charset="2"/>
              </a:rPr>
              <a:t></a:t>
            </a:r>
            <a:r>
              <a:rPr lang="en-GB" sz="2400" b="1" dirty="0" err="1" smtClean="0"/>
              <a:t>m</a:t>
            </a:r>
            <a:r>
              <a:rPr lang="en-GB" sz="2400" b="1" dirty="0" smtClean="0"/>
              <a:t> imager/spectrometer</a:t>
            </a:r>
          </a:p>
          <a:p>
            <a:pPr lvl="1"/>
            <a:r>
              <a:rPr lang="en-GB" sz="2400" dirty="0" smtClean="0">
                <a:solidFill>
                  <a:srgbClr val="FF00FF"/>
                </a:solidFill>
              </a:rPr>
              <a:t>Detector:</a:t>
            </a:r>
            <a:r>
              <a:rPr lang="en-GB" sz="2400" dirty="0" smtClean="0"/>
              <a:t>  </a:t>
            </a:r>
            <a:r>
              <a:rPr lang="en-GB" sz="2400" dirty="0" err="1" smtClean="0"/>
              <a:t>InSb</a:t>
            </a:r>
            <a:r>
              <a:rPr lang="en-GB" sz="2400" dirty="0" smtClean="0"/>
              <a:t> ALADDIN II, 1024 </a:t>
            </a:r>
            <a:r>
              <a:rPr lang="en-GB" sz="2400" dirty="0" err="1" smtClean="0">
                <a:sym typeface="Symbol" charset="2"/>
              </a:rPr>
              <a:t></a:t>
            </a:r>
            <a:r>
              <a:rPr lang="en-GB" sz="2400" dirty="0" smtClean="0"/>
              <a:t> 1024 pixels  </a:t>
            </a:r>
          </a:p>
          <a:p>
            <a:pPr lvl="1"/>
            <a:r>
              <a:rPr lang="en-GB" sz="2400" dirty="0" smtClean="0">
                <a:solidFill>
                  <a:srgbClr val="FF00FF"/>
                </a:solidFill>
              </a:rPr>
              <a:t>Seeing limited imaging:</a:t>
            </a:r>
            <a:r>
              <a:rPr lang="en-GB" sz="2400" dirty="0" smtClean="0"/>
              <a:t>  plate scale 0.47"/pixel, 8' FOV</a:t>
            </a:r>
          </a:p>
          <a:p>
            <a:pPr lvl="2">
              <a:buClr>
                <a:srgbClr val="FF00FF"/>
              </a:buClr>
            </a:pPr>
            <a:r>
              <a:rPr lang="en-US" b="1" dirty="0" smtClean="0"/>
              <a:t>Continuum:  J, H, K, </a:t>
            </a:r>
            <a:r>
              <a:rPr lang="en-US" b="1" dirty="0" err="1" smtClean="0"/>
              <a:t>K</a:t>
            </a:r>
            <a:r>
              <a:rPr lang="en-US" b="1" baseline="-25000" dirty="0" err="1" smtClean="0"/>
              <a:t>long</a:t>
            </a:r>
            <a:r>
              <a:rPr lang="en-US" b="1" dirty="0" smtClean="0"/>
              <a:t>,, L, L’, M</a:t>
            </a:r>
          </a:p>
          <a:p>
            <a:pPr lvl="2">
              <a:buClr>
                <a:srgbClr val="FF00FF"/>
              </a:buClr>
            </a:pPr>
            <a:r>
              <a:rPr lang="en-US" b="1" dirty="0" smtClean="0"/>
              <a:t>Lines: e.g. Pa </a:t>
            </a:r>
            <a:r>
              <a:rPr lang="en-US" b="1" dirty="0" err="1" smtClean="0">
                <a:sym typeface="Symbol" charset="2"/>
              </a:rPr>
              <a:t></a:t>
            </a:r>
            <a:r>
              <a:rPr lang="en-US" b="1" dirty="0" smtClean="0"/>
              <a:t>  (1.88 </a:t>
            </a:r>
            <a:r>
              <a:rPr lang="en-GB" dirty="0" err="1" smtClean="0">
                <a:sym typeface="Symbol" charset="2"/>
              </a:rPr>
              <a:t></a:t>
            </a:r>
            <a:r>
              <a:rPr lang="en-US" b="1" dirty="0" err="1" smtClean="0"/>
              <a:t>m</a:t>
            </a:r>
            <a:r>
              <a:rPr lang="en-US" b="1" dirty="0" smtClean="0"/>
              <a:t>), Br </a:t>
            </a:r>
            <a:r>
              <a:rPr lang="en-US" b="1" dirty="0" err="1" smtClean="0">
                <a:sym typeface="Symbol" charset="2"/>
              </a:rPr>
              <a:t></a:t>
            </a:r>
            <a:r>
              <a:rPr lang="en-US" b="1" dirty="0" smtClean="0">
                <a:sym typeface="Symbol" charset="2"/>
              </a:rPr>
              <a:t> </a:t>
            </a:r>
            <a:r>
              <a:rPr lang="en-US" b="1" dirty="0" smtClean="0"/>
              <a:t>2.63 </a:t>
            </a:r>
            <a:r>
              <a:rPr lang="en-GB" dirty="0" err="1" smtClean="0">
                <a:sym typeface="Symbol" charset="2"/>
              </a:rPr>
              <a:t></a:t>
            </a:r>
            <a:r>
              <a:rPr lang="en-US" b="1" dirty="0" err="1" smtClean="0"/>
              <a:t>m</a:t>
            </a:r>
            <a:r>
              <a:rPr lang="en-US" b="1" dirty="0" smtClean="0"/>
              <a:t> imaging</a:t>
            </a:r>
            <a:endParaRPr lang="en-GB" dirty="0" smtClean="0"/>
          </a:p>
          <a:p>
            <a:pPr lvl="1">
              <a:spcBef>
                <a:spcPct val="0"/>
              </a:spcBef>
              <a:spcAft>
                <a:spcPts val="1075"/>
              </a:spcAft>
            </a:pPr>
            <a:r>
              <a:rPr lang="en-GB" sz="2400" dirty="0" err="1" smtClean="0">
                <a:solidFill>
                  <a:srgbClr val="FF00FF"/>
                </a:solidFill>
              </a:rPr>
              <a:t>Grism</a:t>
            </a:r>
            <a:r>
              <a:rPr lang="en-GB" sz="2400" dirty="0" smtClean="0">
                <a:solidFill>
                  <a:srgbClr val="FF00FF"/>
                </a:solidFill>
              </a:rPr>
              <a:t> Spectroscopy:</a:t>
            </a:r>
            <a:r>
              <a:rPr lang="en-GB" sz="2400" dirty="0" smtClean="0"/>
              <a:t>  R~1300 with 2" wide slit  (variable slit width from 1" </a:t>
            </a:r>
            <a:r>
              <a:rPr lang="en-GB" sz="2400" dirty="0" err="1" smtClean="0">
                <a:sym typeface="Symbol" charset="2"/>
              </a:rPr>
              <a:t></a:t>
            </a:r>
            <a:r>
              <a:rPr lang="en-GB" sz="2400" dirty="0" smtClean="0">
                <a:sym typeface="Symbol" charset="2"/>
              </a:rPr>
              <a:t> </a:t>
            </a:r>
            <a:r>
              <a:rPr lang="en-GB" sz="2400" dirty="0" err="1" smtClean="0">
                <a:sym typeface="Symbol" charset="2"/>
              </a:rPr>
              <a:t></a:t>
            </a:r>
            <a:r>
              <a:rPr lang="en-GB" sz="2400" dirty="0" smtClean="0"/>
              <a:t> 15")</a:t>
            </a:r>
          </a:p>
          <a:p>
            <a:pPr lvl="1">
              <a:spcBef>
                <a:spcPct val="0"/>
              </a:spcBef>
              <a:spcAft>
                <a:spcPts val="1075"/>
              </a:spcAft>
            </a:pPr>
            <a:r>
              <a:rPr lang="en-GB" sz="2400" b="1" dirty="0" smtClean="0"/>
              <a:t>8' FOV efficient narrow-band imaging (Pa </a:t>
            </a:r>
            <a:r>
              <a:rPr lang="en-GB" sz="2400" b="1" dirty="0" err="1" smtClean="0">
                <a:sym typeface="Symbol" charset="2"/>
              </a:rPr>
              <a:t></a:t>
            </a:r>
            <a:r>
              <a:rPr lang="en-GB" sz="2400" b="1" dirty="0" smtClean="0"/>
              <a:t>, Br </a:t>
            </a:r>
            <a:r>
              <a:rPr lang="en-GB" sz="2400" b="1" dirty="0" err="1" smtClean="0">
                <a:sym typeface="Symbol" charset="2"/>
              </a:rPr>
              <a:t></a:t>
            </a:r>
            <a:r>
              <a:rPr lang="en-GB" sz="2400" b="1" dirty="0" smtClean="0"/>
              <a:t>, </a:t>
            </a:r>
            <a:r>
              <a:rPr lang="en-GB" sz="2400" b="1" dirty="0" err="1" smtClean="0"/>
              <a:t>PAHs</a:t>
            </a:r>
            <a:r>
              <a:rPr lang="en-GB" sz="2400" b="1" dirty="0" smtClean="0"/>
              <a:t>)</a:t>
            </a:r>
            <a:endParaRPr lang="en-GB" sz="2400" dirty="0" smtClean="0"/>
          </a:p>
          <a:p>
            <a:pPr lvl="1">
              <a:spcBef>
                <a:spcPct val="0"/>
              </a:spcBef>
            </a:pPr>
            <a:r>
              <a:rPr lang="en-GB" sz="2400" b="1" dirty="0" smtClean="0"/>
              <a:t>Survey the stellar populations embedded in star forming regions (</a:t>
            </a:r>
            <a:r>
              <a:rPr lang="en-GB" sz="2400" b="1" dirty="0" err="1" smtClean="0"/>
              <a:t>e</a:t>
            </a:r>
            <a:r>
              <a:rPr lang="en-GB" sz="2400" b="1" dirty="0" smtClean="0"/>
              <a:t>. </a:t>
            </a:r>
            <a:r>
              <a:rPr lang="en-GB" sz="2400" b="1" dirty="0" err="1" smtClean="0"/>
              <a:t>g</a:t>
            </a:r>
            <a:r>
              <a:rPr lang="en-GB" sz="2400" b="1" dirty="0" smtClean="0"/>
              <a:t>. Orion or M 16).</a:t>
            </a:r>
            <a:endParaRPr lang="en-GB" sz="2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FF0000"/>
                </a:solidFill>
              </a:rPr>
              <a:t>FLITECAM</a:t>
            </a:r>
            <a:r>
              <a:rPr lang="en-US" dirty="0" smtClean="0">
                <a:solidFill>
                  <a:srgbClr val="CC0000"/>
                </a:solidFill>
              </a:rPr>
              <a:t>  </a:t>
            </a:r>
            <a:r>
              <a:rPr lang="en-US" dirty="0" smtClean="0">
                <a:solidFill>
                  <a:schemeClr val="tx1"/>
                </a:solidFill>
              </a:rPr>
              <a:t>Spectral</a:t>
            </a:r>
            <a:r>
              <a:rPr lang="en-US" dirty="0" smtClean="0">
                <a:solidFill>
                  <a:srgbClr val="CC0000"/>
                </a:solidFill>
              </a:rPr>
              <a:t> </a:t>
            </a:r>
            <a:r>
              <a:rPr lang="en-US" dirty="0" err="1" smtClean="0"/>
              <a:t>Passbands</a:t>
            </a:r>
            <a:endParaRPr lang="en-US" dirty="0"/>
          </a:p>
        </p:txBody>
      </p:sp>
      <p:sp>
        <p:nvSpPr>
          <p:cNvPr id="4" name="Content Placeholder 3"/>
          <p:cNvSpPr>
            <a:spLocks noGrp="1"/>
          </p:cNvSpPr>
          <p:nvPr>
            <p:ph sz="half" idx="1"/>
          </p:nvPr>
        </p:nvSpPr>
        <p:spPr>
          <a:xfrm>
            <a:off x="485109" y="1143000"/>
            <a:ext cx="4775919" cy="2402016"/>
          </a:xfrm>
        </p:spPr>
        <p:txBody>
          <a:bodyPr>
            <a:noAutofit/>
          </a:bodyPr>
          <a:lstStyle/>
          <a:p>
            <a:pPr marL="0" indent="0">
              <a:buNone/>
            </a:pPr>
            <a:r>
              <a:rPr lang="en-US" sz="1400" dirty="0" smtClean="0">
                <a:latin typeface="Arial" charset="0"/>
              </a:rPr>
              <a:t>Wavelength range: </a:t>
            </a:r>
            <a:r>
              <a:rPr lang="en-US" sz="1400" b="1" dirty="0" smtClean="0">
                <a:latin typeface="Arial" charset="0"/>
              </a:rPr>
              <a:t>1 - 5.5 </a:t>
            </a:r>
            <a:r>
              <a:rPr lang="en-US" sz="1400" b="1" dirty="0" smtClean="0">
                <a:latin typeface="Arial" charset="0"/>
                <a:ea typeface="Arial" charset="0"/>
                <a:cs typeface="Arial" charset="0"/>
              </a:rPr>
              <a:t>µ</a:t>
            </a:r>
            <a:r>
              <a:rPr lang="en-US" sz="1400" b="1" dirty="0" err="1" smtClean="0">
                <a:latin typeface="Arial" charset="0"/>
              </a:rPr>
              <a:t>m</a:t>
            </a:r>
            <a:endParaRPr lang="en-US" sz="1400" b="1" dirty="0" smtClean="0">
              <a:latin typeface="Arial" charset="0"/>
            </a:endParaRPr>
          </a:p>
          <a:p>
            <a:pPr marL="0" indent="0">
              <a:buNone/>
            </a:pPr>
            <a:endParaRPr lang="en-US" sz="1000" dirty="0" smtClean="0">
              <a:latin typeface="Arial" charset="0"/>
            </a:endParaRPr>
          </a:p>
          <a:p>
            <a:pPr marL="0" indent="0">
              <a:buNone/>
            </a:pPr>
            <a:r>
              <a:rPr lang="en-US" sz="1400" dirty="0" smtClean="0">
                <a:latin typeface="Arial" charset="0"/>
              </a:rPr>
              <a:t>Direct imaging mode, and </a:t>
            </a:r>
            <a:r>
              <a:rPr lang="en-US" sz="1400" dirty="0" err="1" smtClean="0">
                <a:latin typeface="Arial" charset="0"/>
              </a:rPr>
              <a:t>grism</a:t>
            </a:r>
            <a:r>
              <a:rPr lang="en-US" sz="1400" dirty="0" smtClean="0">
                <a:latin typeface="Arial" charset="0"/>
              </a:rPr>
              <a:t> spectroscopy mode.</a:t>
            </a:r>
          </a:p>
          <a:p>
            <a:pPr marL="0" indent="0">
              <a:buNone/>
            </a:pPr>
            <a:endParaRPr lang="en-US" sz="1000" dirty="0" smtClean="0">
              <a:latin typeface="Arial" charset="0"/>
            </a:endParaRPr>
          </a:p>
          <a:p>
            <a:pPr marL="0" indent="0">
              <a:buNone/>
            </a:pPr>
            <a:r>
              <a:rPr lang="en-US" sz="1400" dirty="0" smtClean="0">
                <a:latin typeface="Arial" charset="0"/>
              </a:rPr>
              <a:t>High-speed imaging at ~12 full frames per second, or 16x8 </a:t>
            </a:r>
            <a:r>
              <a:rPr lang="en-US" sz="1400" dirty="0" err="1" smtClean="0">
                <a:latin typeface="Arial" charset="0"/>
              </a:rPr>
              <a:t>subframe</a:t>
            </a:r>
            <a:r>
              <a:rPr lang="en-US" sz="1400" dirty="0" smtClean="0">
                <a:latin typeface="Arial" charset="0"/>
              </a:rPr>
              <a:t> at ~30 kHz.</a:t>
            </a:r>
            <a:endParaRPr lang="en-US" sz="1400" baseline="-25000" dirty="0" smtClean="0">
              <a:latin typeface="Times" charset="0"/>
            </a:endParaRPr>
          </a:p>
          <a:p>
            <a:pPr marL="0" indent="0">
              <a:buNone/>
            </a:pPr>
            <a:endParaRPr lang="en-US" sz="1000" dirty="0" smtClean="0">
              <a:latin typeface="Times" charset="0"/>
            </a:endParaRPr>
          </a:p>
          <a:p>
            <a:pPr marL="0" indent="0">
              <a:buNone/>
            </a:pPr>
            <a:r>
              <a:rPr lang="en-US" sz="1400" dirty="0" smtClean="0">
                <a:latin typeface="Arial" charset="0"/>
              </a:rPr>
              <a:t>Broadband imaging filters:</a:t>
            </a:r>
          </a:p>
          <a:p>
            <a:pPr marL="0" indent="0">
              <a:buNone/>
            </a:pPr>
            <a:r>
              <a:rPr lang="en-US" sz="1400" dirty="0" smtClean="0">
                <a:latin typeface="Arial" charset="0"/>
              </a:rPr>
              <a:t>   • Standard J, H, K, L’, M </a:t>
            </a:r>
            <a:r>
              <a:rPr lang="en-US" sz="1400" dirty="0" err="1" smtClean="0">
                <a:latin typeface="Arial" charset="0"/>
              </a:rPr>
              <a:t>passbands</a:t>
            </a:r>
            <a:endParaRPr lang="en-US" sz="1400" dirty="0" smtClean="0">
              <a:latin typeface="Arial" charset="0"/>
            </a:endParaRPr>
          </a:p>
          <a:p>
            <a:pPr marL="0" indent="0">
              <a:buNone/>
            </a:pPr>
            <a:r>
              <a:rPr lang="en-US" sz="1400" dirty="0" smtClean="0">
                <a:latin typeface="Arial" charset="0"/>
              </a:rPr>
              <a:t>   • “KL” :  2.3 - 3.3 µ</a:t>
            </a:r>
            <a:r>
              <a:rPr lang="en-US" sz="1400" dirty="0" err="1" smtClean="0">
                <a:latin typeface="Arial" charset="0"/>
              </a:rPr>
              <a:t>m</a:t>
            </a:r>
            <a:endParaRPr lang="en-US" sz="1400" dirty="0" smtClean="0">
              <a:latin typeface="Arial" charset="0"/>
            </a:endParaRPr>
          </a:p>
        </p:txBody>
      </p:sp>
      <p:sp>
        <p:nvSpPr>
          <p:cNvPr id="5" name="Content Placeholder 4"/>
          <p:cNvSpPr>
            <a:spLocks noGrp="1"/>
          </p:cNvSpPr>
          <p:nvPr>
            <p:ph sz="half" idx="2"/>
          </p:nvPr>
        </p:nvSpPr>
        <p:spPr>
          <a:xfrm>
            <a:off x="6893760" y="5024430"/>
            <a:ext cx="2023472" cy="1563158"/>
          </a:xfrm>
        </p:spPr>
        <p:txBody>
          <a:bodyPr>
            <a:normAutofit fontScale="40000" lnSpcReduction="20000"/>
          </a:bodyPr>
          <a:lstStyle/>
          <a:p>
            <a:pPr marL="0" indent="0">
              <a:buNone/>
            </a:pPr>
            <a:r>
              <a:rPr lang="en-US" sz="3368" dirty="0" smtClean="0">
                <a:latin typeface="Arial" charset="0"/>
              </a:rPr>
              <a:t>In-flight atmospheric transmission at </a:t>
            </a:r>
            <a:r>
              <a:rPr lang="en-US" sz="3368" dirty="0" err="1" smtClean="0">
                <a:latin typeface="Arial" charset="0"/>
              </a:rPr>
              <a:t>grism</a:t>
            </a:r>
            <a:r>
              <a:rPr lang="en-US" sz="3368" dirty="0" smtClean="0">
                <a:latin typeface="Arial" charset="0"/>
              </a:rPr>
              <a:t> resolution R = 2000, with planned broadband filter </a:t>
            </a:r>
            <a:r>
              <a:rPr lang="en-US" sz="3368" dirty="0" err="1" smtClean="0">
                <a:latin typeface="Arial" charset="0"/>
              </a:rPr>
              <a:t>passbands</a:t>
            </a:r>
            <a:r>
              <a:rPr lang="en-US" sz="3368" dirty="0" smtClean="0">
                <a:latin typeface="Arial" charset="0"/>
              </a:rPr>
              <a:t>, and </a:t>
            </a:r>
            <a:r>
              <a:rPr lang="en-US" sz="3368" dirty="0" err="1" smtClean="0">
                <a:latin typeface="Arial" charset="0"/>
              </a:rPr>
              <a:t>grism</a:t>
            </a:r>
            <a:r>
              <a:rPr lang="en-US" sz="3368" dirty="0" smtClean="0">
                <a:latin typeface="Arial" charset="0"/>
              </a:rPr>
              <a:t> orders indicated by labeled horizontal bars.</a:t>
            </a:r>
          </a:p>
          <a:p>
            <a:pPr marL="0" indent="0">
              <a:buNone/>
            </a:pPr>
            <a:endParaRPr lang="en-US" dirty="0"/>
          </a:p>
        </p:txBody>
      </p:sp>
      <p:pic>
        <p:nvPicPr>
          <p:cNvPr id="7" name="Picture 6" descr="FLITECAM_Filters_v3.jpg"/>
          <p:cNvPicPr>
            <a:picLocks noChangeAspect="1"/>
          </p:cNvPicPr>
          <p:nvPr/>
        </p:nvPicPr>
        <p:blipFill>
          <a:blip r:embed="rId2"/>
          <a:stretch>
            <a:fillRect/>
          </a:stretch>
        </p:blipFill>
        <p:spPr>
          <a:xfrm>
            <a:off x="136234" y="3477267"/>
            <a:ext cx="6338875" cy="3380733"/>
          </a:xfrm>
          <a:prstGeom prst="rect">
            <a:avLst/>
          </a:prstGeom>
        </p:spPr>
      </p:pic>
      <p:sp>
        <p:nvSpPr>
          <p:cNvPr id="8" name="TextBox 7"/>
          <p:cNvSpPr txBox="1"/>
          <p:nvPr/>
        </p:nvSpPr>
        <p:spPr>
          <a:xfrm>
            <a:off x="5376156" y="1082803"/>
            <a:ext cx="3310644" cy="2462213"/>
          </a:xfrm>
          <a:prstGeom prst="rect">
            <a:avLst/>
          </a:prstGeom>
          <a:noFill/>
        </p:spPr>
        <p:txBody>
          <a:bodyPr wrap="square" rtlCol="0">
            <a:spAutoFit/>
          </a:bodyPr>
          <a:lstStyle/>
          <a:p>
            <a:r>
              <a:rPr lang="en-US" sz="1400" dirty="0" smtClean="0">
                <a:latin typeface="Arial" charset="0"/>
              </a:rPr>
              <a:t>Capability to use narrow-band filters e.g.:</a:t>
            </a:r>
          </a:p>
          <a:p>
            <a:endParaRPr lang="en-US" sz="1400" b="1" dirty="0" smtClean="0">
              <a:latin typeface="Arial" charset="0"/>
            </a:endParaRPr>
          </a:p>
          <a:p>
            <a:r>
              <a:rPr lang="en-US" sz="1400" dirty="0" smtClean="0">
                <a:latin typeface="Arial" charset="0"/>
              </a:rPr>
              <a:t>    C</a:t>
            </a:r>
            <a:r>
              <a:rPr lang="en-US" sz="1400" baseline="-20000" dirty="0" smtClean="0">
                <a:latin typeface="Arial" charset="0"/>
              </a:rPr>
              <a:t>2</a:t>
            </a:r>
            <a:r>
              <a:rPr lang="en-US" sz="1400" dirty="0" smtClean="0">
                <a:latin typeface="Arial" charset="0"/>
              </a:rPr>
              <a:t> :		1.4, 1.8 µ</a:t>
            </a:r>
            <a:r>
              <a:rPr lang="en-US" sz="1400" dirty="0" err="1" smtClean="0">
                <a:latin typeface="Arial" charset="0"/>
              </a:rPr>
              <a:t>m</a:t>
            </a:r>
            <a:endParaRPr lang="en-US" sz="1400" dirty="0" smtClean="0">
              <a:latin typeface="Arial" charset="0"/>
            </a:endParaRPr>
          </a:p>
          <a:p>
            <a:r>
              <a:rPr lang="en-US" sz="1400" dirty="0" smtClean="0">
                <a:latin typeface="Arial" charset="0"/>
              </a:rPr>
              <a:t>    </a:t>
            </a:r>
            <a:r>
              <a:rPr lang="en-US" sz="1400" dirty="0" err="1" smtClean="0">
                <a:latin typeface="Arial" charset="0"/>
              </a:rPr>
              <a:t>Paschen</a:t>
            </a:r>
            <a:r>
              <a:rPr lang="en-US" sz="1400" dirty="0" smtClean="0">
                <a:latin typeface="Arial" charset="0"/>
              </a:rPr>
              <a:t> </a:t>
            </a:r>
            <a:r>
              <a:rPr lang="en-US" sz="1400" dirty="0" smtClean="0">
                <a:latin typeface="Symbol" charset="2"/>
              </a:rPr>
              <a:t>a :</a:t>
            </a:r>
            <a:r>
              <a:rPr lang="en-US" sz="1400" dirty="0" smtClean="0">
                <a:latin typeface="Arial" charset="0"/>
              </a:rPr>
              <a:t>	1.88 µ</a:t>
            </a:r>
            <a:r>
              <a:rPr lang="en-US" sz="1400" dirty="0" err="1" smtClean="0">
                <a:latin typeface="Arial" charset="0"/>
              </a:rPr>
              <a:t>m</a:t>
            </a:r>
            <a:endParaRPr lang="en-US" sz="1400" dirty="0" smtClean="0">
              <a:latin typeface="Arial" charset="0"/>
            </a:endParaRPr>
          </a:p>
          <a:p>
            <a:r>
              <a:rPr lang="en-US" sz="1400" dirty="0" smtClean="0">
                <a:latin typeface="Arial" charset="0"/>
              </a:rPr>
              <a:t>    Brackett </a:t>
            </a:r>
            <a:r>
              <a:rPr lang="en-US" sz="1400" dirty="0" err="1" smtClean="0">
                <a:latin typeface="Symbol" charset="2"/>
              </a:rPr>
              <a:t>d</a:t>
            </a:r>
            <a:r>
              <a:rPr lang="en-US" sz="1400" dirty="0" smtClean="0">
                <a:latin typeface="Symbol" charset="2"/>
              </a:rPr>
              <a:t> :</a:t>
            </a:r>
            <a:r>
              <a:rPr lang="en-US" sz="1400" dirty="0" smtClean="0">
                <a:latin typeface="Arial" charset="0"/>
              </a:rPr>
              <a:t>	1.96 µ</a:t>
            </a:r>
            <a:r>
              <a:rPr lang="en-US" sz="1400" dirty="0" err="1" smtClean="0">
                <a:latin typeface="Arial" charset="0"/>
              </a:rPr>
              <a:t>m</a:t>
            </a:r>
            <a:endParaRPr lang="en-US" sz="1400" dirty="0" smtClean="0">
              <a:latin typeface="Arial" charset="0"/>
            </a:endParaRPr>
          </a:p>
          <a:p>
            <a:r>
              <a:rPr lang="en-US" sz="1400" dirty="0" smtClean="0">
                <a:latin typeface="Arial" charset="0"/>
              </a:rPr>
              <a:t>    C</a:t>
            </a:r>
            <a:r>
              <a:rPr lang="en-US" sz="1400" baseline="-20000" dirty="0" smtClean="0">
                <a:latin typeface="Arial" charset="0"/>
              </a:rPr>
              <a:t>2</a:t>
            </a:r>
            <a:r>
              <a:rPr lang="en-US" sz="1400" dirty="0" smtClean="0">
                <a:latin typeface="Arial" charset="0"/>
              </a:rPr>
              <a:t>H</a:t>
            </a:r>
            <a:r>
              <a:rPr lang="en-US" sz="1400" baseline="-20000" dirty="0" smtClean="0">
                <a:latin typeface="Arial" charset="0"/>
              </a:rPr>
              <a:t>2 :</a:t>
            </a:r>
            <a:r>
              <a:rPr lang="en-US" sz="1400" dirty="0" smtClean="0">
                <a:latin typeface="Arial" charset="0"/>
              </a:rPr>
              <a:t>       2.0, 2.4, 2.6, 3.0, 3.8 µ</a:t>
            </a:r>
            <a:r>
              <a:rPr lang="en-US" sz="1400" dirty="0" err="1" smtClean="0">
                <a:latin typeface="Arial" charset="0"/>
              </a:rPr>
              <a:t>m</a:t>
            </a:r>
            <a:endParaRPr lang="en-US" sz="1400" dirty="0" smtClean="0">
              <a:latin typeface="Arial" charset="0"/>
            </a:endParaRPr>
          </a:p>
          <a:p>
            <a:r>
              <a:rPr lang="en-US" sz="1400" dirty="0" smtClean="0">
                <a:latin typeface="Arial" charset="0"/>
              </a:rPr>
              <a:t>    Brackett </a:t>
            </a:r>
            <a:r>
              <a:rPr lang="en-US" sz="1400" dirty="0" err="1" smtClean="0">
                <a:latin typeface="Symbol" charset="2"/>
              </a:rPr>
              <a:t>b</a:t>
            </a:r>
            <a:r>
              <a:rPr lang="en-US" sz="1400" dirty="0" smtClean="0">
                <a:latin typeface="Symbol" charset="2"/>
              </a:rPr>
              <a:t> :</a:t>
            </a:r>
            <a:r>
              <a:rPr lang="en-US" sz="1400" dirty="0" smtClean="0">
                <a:latin typeface="Arial" charset="0"/>
              </a:rPr>
              <a:t>	2.63 µ</a:t>
            </a:r>
            <a:r>
              <a:rPr lang="en-US" sz="1400" dirty="0" err="1" smtClean="0">
                <a:latin typeface="Arial" charset="0"/>
              </a:rPr>
              <a:t>m</a:t>
            </a:r>
            <a:endParaRPr lang="en-US" sz="1400" dirty="0" smtClean="0">
              <a:latin typeface="Arial" charset="0"/>
            </a:endParaRPr>
          </a:p>
          <a:p>
            <a:r>
              <a:rPr lang="en-US" sz="1400" dirty="0" smtClean="0">
                <a:latin typeface="Arial" charset="0"/>
              </a:rPr>
              <a:t>    PAH:		3.3, 5.2 µ</a:t>
            </a:r>
            <a:r>
              <a:rPr lang="en-US" sz="1400" dirty="0" err="1" smtClean="0">
                <a:latin typeface="Arial" charset="0"/>
              </a:rPr>
              <a:t>m</a:t>
            </a:r>
            <a:endParaRPr lang="en-US" sz="1400" dirty="0" smtClean="0">
              <a:latin typeface="Arial" charset="0"/>
            </a:endParaRPr>
          </a:p>
          <a:p>
            <a:r>
              <a:rPr lang="en-US" sz="1400" dirty="0" smtClean="0">
                <a:latin typeface="Arial" charset="0"/>
              </a:rPr>
              <a:t>    HCN:		3.5 µ</a:t>
            </a:r>
            <a:r>
              <a:rPr lang="en-US" sz="1400" dirty="0" err="1" smtClean="0">
                <a:latin typeface="Arial" charset="0"/>
              </a:rPr>
              <a:t>m</a:t>
            </a:r>
            <a:endParaRPr lang="en-US" sz="1400" dirty="0" smtClean="0">
              <a:latin typeface="Arial" charset="0"/>
            </a:endParaRPr>
          </a:p>
          <a:p>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FF0000"/>
                </a:solidFill>
              </a:rPr>
              <a:t>FLITECAM</a:t>
            </a:r>
            <a:r>
              <a:rPr lang="en-US" dirty="0" smtClean="0"/>
              <a:t>  Sensitivity</a:t>
            </a:r>
            <a:endParaRPr lang="en-US" dirty="0"/>
          </a:p>
        </p:txBody>
      </p:sp>
      <p:sp>
        <p:nvSpPr>
          <p:cNvPr id="3" name="Content Placeholder 2"/>
          <p:cNvSpPr>
            <a:spLocks noGrp="1"/>
          </p:cNvSpPr>
          <p:nvPr>
            <p:ph sz="half" idx="1"/>
          </p:nvPr>
        </p:nvSpPr>
        <p:spPr>
          <a:xfrm>
            <a:off x="275786" y="1106418"/>
            <a:ext cx="3185049" cy="5563290"/>
          </a:xfrm>
        </p:spPr>
        <p:txBody>
          <a:bodyPr>
            <a:normAutofit fontScale="47500" lnSpcReduction="20000"/>
          </a:bodyPr>
          <a:lstStyle/>
          <a:p>
            <a:pPr marL="0" indent="0">
              <a:buNone/>
            </a:pPr>
            <a:r>
              <a:rPr lang="en-US" dirty="0" smtClean="0">
                <a:latin typeface="Arial" charset="0"/>
              </a:rPr>
              <a:t>FLITECAM imaging sensitivity is shown for a point source, for each of the broadband filter </a:t>
            </a:r>
            <a:r>
              <a:rPr lang="en-US" dirty="0" err="1" smtClean="0">
                <a:latin typeface="Arial" charset="0"/>
              </a:rPr>
              <a:t>bandpasses</a:t>
            </a:r>
            <a:r>
              <a:rPr lang="en-US" dirty="0" smtClean="0">
                <a:latin typeface="Arial" charset="0"/>
              </a:rPr>
              <a:t>.  The Minimum Detectable Continuum Flux (MDCF) density in </a:t>
            </a:r>
            <a:r>
              <a:rPr lang="en-US" i="1" dirty="0" smtClean="0">
                <a:latin typeface="Arial" charset="0"/>
              </a:rPr>
              <a:t>µ</a:t>
            </a:r>
            <a:r>
              <a:rPr lang="en-US" dirty="0" err="1" smtClean="0">
                <a:latin typeface="Arial" charset="0"/>
              </a:rPr>
              <a:t>Jy</a:t>
            </a:r>
            <a:r>
              <a:rPr lang="en-US" dirty="0" smtClean="0">
                <a:latin typeface="Arial" charset="0"/>
              </a:rPr>
              <a:t> necessary to get S/N = 4 in 900</a:t>
            </a:r>
            <a:r>
              <a:rPr lang="en-US" baseline="30000" dirty="0" smtClean="0">
                <a:latin typeface="Arial" charset="0"/>
              </a:rPr>
              <a:t>s</a:t>
            </a:r>
            <a:r>
              <a:rPr lang="en-US" dirty="0" smtClean="0">
                <a:latin typeface="Arial" charset="0"/>
              </a:rPr>
              <a:t> is plotted.</a:t>
            </a:r>
          </a:p>
          <a:p>
            <a:pPr marL="0" indent="0">
              <a:buNone/>
            </a:pPr>
            <a:r>
              <a:rPr lang="en-US" dirty="0" smtClean="0">
                <a:latin typeface="Arial" charset="0"/>
              </a:rPr>
              <a:t>The approximate magnitude value is also shown, based on magnitude = 0 for </a:t>
            </a:r>
            <a:r>
              <a:rPr lang="en-US" dirty="0" smtClean="0">
                <a:latin typeface="Symbol" charset="2"/>
              </a:rPr>
              <a:t>a</a:t>
            </a:r>
            <a:r>
              <a:rPr lang="en-US" dirty="0" smtClean="0">
                <a:latin typeface="Arial" charset="0"/>
              </a:rPr>
              <a:t> </a:t>
            </a:r>
            <a:r>
              <a:rPr lang="en-US" dirty="0" err="1" smtClean="0">
                <a:latin typeface="Arial" charset="0"/>
              </a:rPr>
              <a:t>Lyr</a:t>
            </a:r>
            <a:r>
              <a:rPr lang="en-US" dirty="0" smtClean="0">
                <a:latin typeface="Arial" charset="0"/>
              </a:rPr>
              <a:t> in all bands.</a:t>
            </a:r>
          </a:p>
          <a:p>
            <a:pPr marL="0" indent="0">
              <a:buNone/>
            </a:pPr>
            <a:endParaRPr lang="en-US" dirty="0" smtClean="0">
              <a:latin typeface="Arial" charset="0"/>
            </a:endParaRPr>
          </a:p>
          <a:p>
            <a:pPr marL="0" indent="0">
              <a:buNone/>
            </a:pPr>
            <a:r>
              <a:rPr lang="en-US" dirty="0" smtClean="0">
                <a:latin typeface="Arial" charset="0"/>
              </a:rPr>
              <a:t>Fast imaging sensitivity:</a:t>
            </a:r>
          </a:p>
          <a:p>
            <a:pPr marL="0" indent="0">
              <a:buNone/>
            </a:pPr>
            <a:r>
              <a:rPr lang="en-US" dirty="0" smtClean="0">
                <a:latin typeface="Arial" charset="0"/>
              </a:rPr>
              <a:t>at fastest full frame rate (~12/s), S/N ~4 for magnitude ~ 9 in K-band.</a:t>
            </a:r>
          </a:p>
          <a:p>
            <a:pPr marL="0" indent="0">
              <a:buNone/>
            </a:pPr>
            <a:r>
              <a:rPr lang="en-US" dirty="0" smtClean="0">
                <a:latin typeface="Arial" charset="0"/>
              </a:rPr>
              <a:t>At 10 kHz </a:t>
            </a:r>
            <a:r>
              <a:rPr lang="en-US" dirty="0" err="1" smtClean="0">
                <a:latin typeface="Arial" charset="0"/>
              </a:rPr>
              <a:t>subframe</a:t>
            </a:r>
            <a:r>
              <a:rPr lang="en-US" dirty="0" smtClean="0">
                <a:latin typeface="Arial" charset="0"/>
              </a:rPr>
              <a:t> rate, K mag. ~2 (</a:t>
            </a:r>
            <a:r>
              <a:rPr lang="en-US" dirty="0" smtClean="0">
                <a:solidFill>
                  <a:srgbClr val="FF0000"/>
                </a:solidFill>
                <a:latin typeface="Arial" charset="0"/>
              </a:rPr>
              <a:t>TBC</a:t>
            </a:r>
            <a:r>
              <a:rPr lang="en-US" dirty="0" smtClean="0">
                <a:latin typeface="Arial" charset="0"/>
              </a:rPr>
              <a:t>).</a:t>
            </a:r>
          </a:p>
          <a:p>
            <a:pPr marL="0" indent="0">
              <a:buNone/>
            </a:pPr>
            <a:endParaRPr lang="en-US" dirty="0" smtClean="0">
              <a:latin typeface="Arial" charset="0"/>
            </a:endParaRPr>
          </a:p>
          <a:p>
            <a:pPr marL="0" indent="0">
              <a:buNone/>
            </a:pPr>
            <a:r>
              <a:rPr lang="en-US" dirty="0" smtClean="0">
                <a:latin typeface="Arial" charset="0"/>
              </a:rPr>
              <a:t>The lower graph shows FLITECAM emission line sensitivity in </a:t>
            </a:r>
            <a:r>
              <a:rPr lang="en-US" dirty="0" err="1" smtClean="0">
                <a:latin typeface="Arial" charset="0"/>
              </a:rPr>
              <a:t>grism</a:t>
            </a:r>
            <a:r>
              <a:rPr lang="en-US" dirty="0" smtClean="0">
                <a:latin typeface="Arial" charset="0"/>
              </a:rPr>
              <a:t> mode, centered in the same </a:t>
            </a:r>
            <a:r>
              <a:rPr lang="en-US" dirty="0" err="1" smtClean="0">
                <a:latin typeface="Arial" charset="0"/>
              </a:rPr>
              <a:t>bandpasses</a:t>
            </a:r>
            <a:r>
              <a:rPr lang="en-US" dirty="0" smtClean="0">
                <a:latin typeface="Arial" charset="0"/>
              </a:rPr>
              <a:t>.  MDLF is the “minimum detectable line flux”, 4</a:t>
            </a:r>
            <a:r>
              <a:rPr lang="en-US" dirty="0" smtClean="0">
                <a:latin typeface="Symbol" charset="2"/>
              </a:rPr>
              <a:t>s</a:t>
            </a:r>
            <a:r>
              <a:rPr lang="en-US" dirty="0" smtClean="0">
                <a:latin typeface="Arial" charset="0"/>
              </a:rPr>
              <a:t> in 15 minutes (900</a:t>
            </a:r>
            <a:r>
              <a:rPr lang="en-US" baseline="30000" dirty="0" smtClean="0">
                <a:latin typeface="Arial" charset="0"/>
              </a:rPr>
              <a:t>s</a:t>
            </a:r>
            <a:r>
              <a:rPr lang="en-US" dirty="0" smtClean="0">
                <a:latin typeface="Arial" charset="0"/>
              </a:rPr>
              <a:t>). </a:t>
            </a:r>
          </a:p>
          <a:p>
            <a:pPr marL="0" indent="0">
              <a:buNone/>
            </a:pPr>
            <a:endParaRPr lang="en-US" dirty="0" smtClean="0">
              <a:latin typeface="Arial" charset="0"/>
            </a:endParaRPr>
          </a:p>
          <a:p>
            <a:pPr marL="0" indent="0">
              <a:buNone/>
            </a:pPr>
            <a:r>
              <a:rPr lang="en-US" dirty="0" smtClean="0">
                <a:latin typeface="Arial" charset="0"/>
              </a:rPr>
              <a:t>MDLF scales roughly as  (S/N) </a:t>
            </a:r>
            <a:r>
              <a:rPr lang="en-US" sz="3600" dirty="0" smtClean="0">
                <a:latin typeface="Arial" charset="0"/>
              </a:rPr>
              <a:t>/</a:t>
            </a:r>
            <a:r>
              <a:rPr lang="en-US" dirty="0" smtClean="0">
                <a:latin typeface="Arial" charset="0"/>
              </a:rPr>
              <a:t>√ </a:t>
            </a:r>
            <a:r>
              <a:rPr lang="en-US" dirty="0" err="1" smtClean="0">
                <a:latin typeface="Arial" charset="0"/>
              </a:rPr>
              <a:t>t</a:t>
            </a:r>
            <a:endParaRPr lang="en-US" baseline="30000" dirty="0" smtClean="0">
              <a:latin typeface="Arial" charset="0"/>
            </a:endParaRPr>
          </a:p>
          <a:p>
            <a:pPr marL="0" indent="0">
              <a:buNone/>
            </a:pPr>
            <a:r>
              <a:rPr lang="en-US" dirty="0" smtClean="0">
                <a:latin typeface="Arial" charset="0"/>
              </a:rPr>
              <a:t>  where  </a:t>
            </a:r>
            <a:r>
              <a:rPr lang="en-US" dirty="0" err="1" smtClean="0">
                <a:latin typeface="Arial" charset="0"/>
              </a:rPr>
              <a:t>t</a:t>
            </a:r>
            <a:r>
              <a:rPr lang="en-US" dirty="0" smtClean="0">
                <a:latin typeface="Arial" charset="0"/>
              </a:rPr>
              <a:t> = net integration time</a:t>
            </a:r>
          </a:p>
          <a:p>
            <a:pPr marL="0" indent="0">
              <a:buNone/>
            </a:pPr>
            <a:endParaRPr lang="en-US" baseline="30000" dirty="0" smtClean="0">
              <a:latin typeface="Arial" charset="0"/>
            </a:endParaRPr>
          </a:p>
          <a:p>
            <a:pPr marL="0" indent="0">
              <a:buNone/>
            </a:pPr>
            <a:endParaRPr lang="en-US" baseline="30000" dirty="0" smtClean="0">
              <a:latin typeface="Arial" charset="0"/>
            </a:endParaRPr>
          </a:p>
          <a:p>
            <a:pPr marL="0" indent="0">
              <a:buNone/>
            </a:pPr>
            <a:r>
              <a:rPr lang="en-US" dirty="0" smtClean="0">
                <a:latin typeface="Arial" charset="0"/>
              </a:rPr>
              <a:t>Calibration and setup overhead time is roughly 10%</a:t>
            </a:r>
          </a:p>
          <a:p>
            <a:pPr marL="0" indent="0">
              <a:buNone/>
            </a:pPr>
            <a:endParaRPr lang="en-US" dirty="0"/>
          </a:p>
        </p:txBody>
      </p:sp>
      <p:pic>
        <p:nvPicPr>
          <p:cNvPr id="5" name="Picture 4" descr="FLITECAM_GrismSens.jpg"/>
          <p:cNvPicPr>
            <a:picLocks noChangeAspect="1"/>
          </p:cNvPicPr>
          <p:nvPr/>
        </p:nvPicPr>
        <p:blipFill>
          <a:blip r:embed="rId2"/>
          <a:stretch>
            <a:fillRect/>
          </a:stretch>
        </p:blipFill>
        <p:spPr>
          <a:xfrm>
            <a:off x="3595280" y="3891832"/>
            <a:ext cx="5548719" cy="2959317"/>
          </a:xfrm>
          <a:prstGeom prst="rect">
            <a:avLst/>
          </a:prstGeom>
        </p:spPr>
      </p:pic>
      <p:pic>
        <p:nvPicPr>
          <p:cNvPr id="6" name="Picture 5" descr="FLITECAM_Sensitivity_v5.jpg"/>
          <p:cNvPicPr>
            <a:picLocks noChangeAspect="1"/>
          </p:cNvPicPr>
          <p:nvPr/>
        </p:nvPicPr>
        <p:blipFill>
          <a:blip r:embed="rId3"/>
          <a:stretch>
            <a:fillRect/>
          </a:stretch>
        </p:blipFill>
        <p:spPr>
          <a:xfrm>
            <a:off x="3595280" y="932515"/>
            <a:ext cx="5548719" cy="295931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FF0000"/>
                </a:solidFill>
              </a:rPr>
              <a:t>FLITECAM</a:t>
            </a:r>
            <a:r>
              <a:rPr lang="en-US" dirty="0" smtClean="0"/>
              <a:t>  Angular Resolution</a:t>
            </a:r>
            <a:endParaRPr lang="en-US" dirty="0"/>
          </a:p>
        </p:txBody>
      </p:sp>
      <p:sp>
        <p:nvSpPr>
          <p:cNvPr id="3" name="Content Placeholder 2"/>
          <p:cNvSpPr>
            <a:spLocks noGrp="1"/>
          </p:cNvSpPr>
          <p:nvPr>
            <p:ph sz="half" idx="1"/>
          </p:nvPr>
        </p:nvSpPr>
        <p:spPr>
          <a:xfrm>
            <a:off x="457200" y="1600200"/>
            <a:ext cx="4038600" cy="1791291"/>
          </a:xfrm>
        </p:spPr>
        <p:txBody>
          <a:bodyPr>
            <a:normAutofit fontScale="55000" lnSpcReduction="20000"/>
          </a:bodyPr>
          <a:lstStyle/>
          <a:p>
            <a:pPr marL="0" indent="0">
              <a:buNone/>
            </a:pPr>
            <a:r>
              <a:rPr lang="en-US" dirty="0" smtClean="0">
                <a:latin typeface="Arial" charset="0"/>
              </a:rPr>
              <a:t>Beam size shown is the instrument FWHM size for nominal operating conditions, including in-flight image quality.</a:t>
            </a:r>
            <a:endParaRPr lang="en-US" sz="2400" dirty="0" smtClean="0">
              <a:latin typeface="Arial" charset="0"/>
            </a:endParaRPr>
          </a:p>
          <a:p>
            <a:pPr marL="0" indent="0">
              <a:buNone/>
            </a:pPr>
            <a:endParaRPr lang="en-US" dirty="0" smtClean="0">
              <a:latin typeface="Arial" charset="0"/>
            </a:endParaRPr>
          </a:p>
          <a:p>
            <a:pPr marL="0" indent="0">
              <a:buNone/>
            </a:pPr>
            <a:r>
              <a:rPr lang="en-US" dirty="0" smtClean="0">
                <a:latin typeface="Arial" charset="0"/>
              </a:rPr>
              <a:t>      Format:  1024 </a:t>
            </a:r>
            <a:r>
              <a:rPr lang="en-US" dirty="0" err="1" smtClean="0">
                <a:latin typeface="Arial" charset="0"/>
              </a:rPr>
              <a:t>x</a:t>
            </a:r>
            <a:r>
              <a:rPr lang="en-US" dirty="0" smtClean="0">
                <a:latin typeface="Arial" charset="0"/>
              </a:rPr>
              <a:t> 1024 pixel array</a:t>
            </a:r>
          </a:p>
          <a:p>
            <a:pPr marL="0" indent="0">
              <a:buNone/>
            </a:pPr>
            <a:endParaRPr lang="en-US" sz="2000" dirty="0" smtClean="0">
              <a:latin typeface="Arial" charset="0"/>
            </a:endParaRPr>
          </a:p>
          <a:p>
            <a:pPr marL="0" indent="0">
              <a:buNone/>
            </a:pPr>
            <a:r>
              <a:rPr lang="en-US" dirty="0" smtClean="0">
                <a:latin typeface="Arial" charset="0"/>
              </a:rPr>
              <a:t>                     0.48” </a:t>
            </a:r>
            <a:r>
              <a:rPr lang="en-US" dirty="0" err="1" smtClean="0">
                <a:latin typeface="Arial" charset="0"/>
              </a:rPr>
              <a:t>x</a:t>
            </a:r>
            <a:r>
              <a:rPr lang="en-US" dirty="0" smtClean="0">
                <a:latin typeface="Arial" charset="0"/>
              </a:rPr>
              <a:t> 0.48” pixels</a:t>
            </a:r>
          </a:p>
          <a:p>
            <a:pPr marL="0" indent="0">
              <a:buNone/>
            </a:pPr>
            <a:endParaRPr lang="en-US" dirty="0"/>
          </a:p>
        </p:txBody>
      </p:sp>
      <p:pic>
        <p:nvPicPr>
          <p:cNvPr id="6" name="Content Placeholder 5" descr="FCAM_FOV_Plus.png"/>
          <p:cNvPicPr>
            <a:picLocks noGrp="1" noChangeAspect="1"/>
          </p:cNvPicPr>
          <p:nvPr>
            <p:ph sz="half" idx="2"/>
          </p:nvPr>
        </p:nvPicPr>
        <p:blipFill>
          <a:blip r:embed="rId2"/>
          <a:srcRect t="-10662" b="-10662"/>
          <a:stretch>
            <a:fillRect/>
          </a:stretch>
        </p:blipFill>
        <p:spPr>
          <a:xfrm>
            <a:off x="4899390" y="1600200"/>
            <a:ext cx="4038600" cy="4525963"/>
          </a:xfrm>
        </p:spPr>
      </p:pic>
      <p:grpSp>
        <p:nvGrpSpPr>
          <p:cNvPr id="9" name="Group 8"/>
          <p:cNvGrpSpPr/>
          <p:nvPr/>
        </p:nvGrpSpPr>
        <p:grpSpPr>
          <a:xfrm>
            <a:off x="242200" y="3192023"/>
            <a:ext cx="4559505" cy="3376959"/>
            <a:chOff x="242200" y="3192023"/>
            <a:chExt cx="4559505" cy="3376959"/>
          </a:xfrm>
        </p:grpSpPr>
        <p:pic>
          <p:nvPicPr>
            <p:cNvPr id="7" name="Picture 6" descr="FLITECAM_AngularResOld.png"/>
            <p:cNvPicPr>
              <a:picLocks noChangeAspect="1"/>
            </p:cNvPicPr>
            <p:nvPr/>
          </p:nvPicPr>
          <p:blipFill>
            <a:blip r:embed="rId3"/>
            <a:stretch>
              <a:fillRect/>
            </a:stretch>
          </p:blipFill>
          <p:spPr>
            <a:xfrm>
              <a:off x="242201" y="3192023"/>
              <a:ext cx="4559504" cy="3376959"/>
            </a:xfrm>
            <a:prstGeom prst="rect">
              <a:avLst/>
            </a:prstGeom>
          </p:spPr>
        </p:pic>
        <p:sp>
          <p:nvSpPr>
            <p:cNvPr id="8" name="Text Box 12"/>
            <p:cNvSpPr txBox="1">
              <a:spLocks noChangeArrowheads="1"/>
            </p:cNvSpPr>
            <p:nvPr/>
          </p:nvSpPr>
          <p:spPr bwMode="auto">
            <a:xfrm rot="16200000">
              <a:off x="-631718" y="4793889"/>
              <a:ext cx="1930400" cy="182563"/>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200" dirty="0">
                  <a:latin typeface="Arial" charset="0"/>
                </a:rPr>
                <a:t>FWHM Beam Size, </a:t>
              </a:r>
              <a:r>
                <a:rPr lang="en-US" sz="1200" dirty="0" err="1">
                  <a:latin typeface="Arial" charset="0"/>
                </a:rPr>
                <a:t>arcsec</a:t>
              </a:r>
              <a:endParaRPr lang="en-US" sz="1200" dirty="0">
                <a:latin typeface="Arial"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rgbClr val="FF0000"/>
                </a:solidFill>
              </a:rPr>
              <a:t>H</a:t>
            </a:r>
            <a:r>
              <a:rPr lang="en-US" b="0" dirty="0" smtClean="0">
                <a:solidFill>
                  <a:schemeClr val="tx1"/>
                </a:solidFill>
              </a:rPr>
              <a:t>IGH-SPEED</a:t>
            </a:r>
            <a:r>
              <a:rPr lang="en-US" b="0" dirty="0" smtClean="0">
                <a:solidFill>
                  <a:srgbClr val="0000FF"/>
                </a:solidFill>
              </a:rPr>
              <a:t> </a:t>
            </a:r>
            <a:r>
              <a:rPr lang="en-US" b="0" dirty="0" smtClean="0">
                <a:solidFill>
                  <a:srgbClr val="FF0000"/>
                </a:solidFill>
              </a:rPr>
              <a:t>I</a:t>
            </a:r>
            <a:r>
              <a:rPr lang="en-US" b="0" dirty="0" smtClean="0">
                <a:solidFill>
                  <a:schemeClr val="tx1"/>
                </a:solidFill>
              </a:rPr>
              <a:t>MAGING</a:t>
            </a:r>
            <a:r>
              <a:rPr lang="en-US" b="0" dirty="0" smtClean="0">
                <a:solidFill>
                  <a:srgbClr val="0000FF"/>
                </a:solidFill>
              </a:rPr>
              <a:t> </a:t>
            </a:r>
            <a:r>
              <a:rPr lang="en-US" b="0" dirty="0" smtClean="0">
                <a:solidFill>
                  <a:srgbClr val="FF0000"/>
                </a:solidFill>
              </a:rPr>
              <a:t>P</a:t>
            </a:r>
            <a:r>
              <a:rPr lang="en-US" b="0" dirty="0" smtClean="0">
                <a:solidFill>
                  <a:schemeClr val="tx1"/>
                </a:solidFill>
              </a:rPr>
              <a:t>HOTOMETER FOR</a:t>
            </a:r>
            <a:r>
              <a:rPr lang="en-US" b="0" dirty="0" smtClean="0">
                <a:solidFill>
                  <a:srgbClr val="0000FF"/>
                </a:solidFill>
              </a:rPr>
              <a:t> </a:t>
            </a:r>
            <a:r>
              <a:rPr lang="en-US" b="0" dirty="0" smtClean="0">
                <a:solidFill>
                  <a:srgbClr val="FF0000"/>
                </a:solidFill>
              </a:rPr>
              <a:t>O</a:t>
            </a:r>
            <a:r>
              <a:rPr lang="en-US" b="0" dirty="0" smtClean="0">
                <a:solidFill>
                  <a:schemeClr val="tx1"/>
                </a:solidFill>
              </a:rPr>
              <a:t>CCULTATIONS:</a:t>
            </a:r>
            <a:r>
              <a:rPr lang="en-US" b="0" dirty="0" smtClean="0">
                <a:solidFill>
                  <a:srgbClr val="FF00FF"/>
                </a:solidFill>
              </a:rPr>
              <a:t> HIPO</a:t>
            </a:r>
            <a:endParaRPr lang="en-US" dirty="0"/>
          </a:p>
        </p:txBody>
      </p:sp>
      <p:sp>
        <p:nvSpPr>
          <p:cNvPr id="5" name="Content Placeholder 4"/>
          <p:cNvSpPr>
            <a:spLocks noGrp="1"/>
          </p:cNvSpPr>
          <p:nvPr>
            <p:ph idx="1"/>
          </p:nvPr>
        </p:nvSpPr>
        <p:spPr>
          <a:xfrm>
            <a:off x="457200" y="1600200"/>
            <a:ext cx="8229600" cy="4875734"/>
          </a:xfrm>
        </p:spPr>
        <p:txBody>
          <a:bodyPr>
            <a:normAutofit/>
          </a:bodyPr>
          <a:lstStyle/>
          <a:p>
            <a:pPr>
              <a:lnSpc>
                <a:spcPct val="90000"/>
              </a:lnSpc>
              <a:spcAft>
                <a:spcPts val="1075"/>
              </a:spcAft>
              <a:buClr>
                <a:srgbClr val="3333FF"/>
              </a:buClr>
              <a:buSzPct val="150000"/>
            </a:pPr>
            <a:r>
              <a:rPr lang="en-GB" sz="2000" b="1" dirty="0" smtClean="0"/>
              <a:t>Dual-channel CCD Occultation photometer</a:t>
            </a:r>
          </a:p>
          <a:p>
            <a:pPr>
              <a:lnSpc>
                <a:spcPct val="90000"/>
              </a:lnSpc>
              <a:spcAft>
                <a:spcPts val="1075"/>
              </a:spcAft>
              <a:buClr>
                <a:srgbClr val="3333FF"/>
              </a:buClr>
              <a:buSzPct val="150000"/>
            </a:pPr>
            <a:r>
              <a:rPr lang="en-US" sz="2000" b="1" dirty="0" smtClean="0"/>
              <a:t>Can co-mount with FLITECAM for additional IR channel</a:t>
            </a:r>
          </a:p>
          <a:p>
            <a:pPr>
              <a:buClr>
                <a:srgbClr val="3333FF"/>
              </a:buClr>
              <a:buSzPct val="150000"/>
            </a:pPr>
            <a:r>
              <a:rPr lang="en-US" sz="2000" b="1" dirty="0" smtClean="0"/>
              <a:t>Occultation photometer - up to 50 Hz frame rate</a:t>
            </a:r>
          </a:p>
          <a:p>
            <a:pPr lvl="1"/>
            <a:r>
              <a:rPr lang="en-GB" sz="2000" dirty="0" smtClean="0">
                <a:solidFill>
                  <a:srgbClr val="FF00FF"/>
                </a:solidFill>
              </a:rPr>
              <a:t>Detectors:</a:t>
            </a:r>
            <a:r>
              <a:rPr lang="en-GB" sz="2000" dirty="0" smtClean="0"/>
              <a:t>  Two Marconi CCD47-20, 1024 </a:t>
            </a:r>
            <a:r>
              <a:rPr lang="en-GB" sz="2000" dirty="0" err="1" smtClean="0">
                <a:sym typeface="Symbol" charset="2"/>
              </a:rPr>
              <a:t></a:t>
            </a:r>
            <a:r>
              <a:rPr lang="en-GB" sz="2000" dirty="0" smtClean="0"/>
              <a:t> 1024 pixels  </a:t>
            </a:r>
          </a:p>
          <a:p>
            <a:pPr lvl="1"/>
            <a:r>
              <a:rPr lang="en-GB" sz="2000" dirty="0" smtClean="0">
                <a:solidFill>
                  <a:srgbClr val="FF00FF"/>
                </a:solidFill>
              </a:rPr>
              <a:t>Seeing limited imaging:</a:t>
            </a:r>
            <a:r>
              <a:rPr lang="en-GB" sz="2000" dirty="0" smtClean="0"/>
              <a:t>  plate scale 0.33"/pixel, 5.6' FOV</a:t>
            </a:r>
          </a:p>
          <a:p>
            <a:pPr lvl="2">
              <a:buClr>
                <a:srgbClr val="FF00FF"/>
              </a:buClr>
            </a:pPr>
            <a:r>
              <a:rPr lang="en-US" sz="2000" b="1" dirty="0" smtClean="0"/>
              <a:t>Filters as desired</a:t>
            </a:r>
          </a:p>
          <a:p>
            <a:pPr lvl="2">
              <a:buClr>
                <a:srgbClr val="FF00FF"/>
              </a:buClr>
            </a:pPr>
            <a:r>
              <a:rPr lang="en-US" sz="2000" b="1" dirty="0" smtClean="0"/>
              <a:t>Wavelength coverage from ozone cutoff to silicon QE cutoff</a:t>
            </a:r>
            <a:endParaRPr lang="en-GB" sz="2000" dirty="0" smtClean="0"/>
          </a:p>
          <a:p>
            <a:pPr lvl="1">
              <a:spcBef>
                <a:spcPct val="0"/>
              </a:spcBef>
              <a:spcAft>
                <a:spcPts val="1075"/>
              </a:spcAft>
            </a:pPr>
            <a:r>
              <a:rPr lang="en-GB" sz="2000" dirty="0" smtClean="0">
                <a:solidFill>
                  <a:srgbClr val="FF00FF"/>
                </a:solidFill>
              </a:rPr>
              <a:t>Precise Photometry:</a:t>
            </a:r>
            <a:r>
              <a:rPr lang="en-GB" sz="2000" dirty="0" smtClean="0"/>
              <a:t>  Very low scintillation noise, stable PSF</a:t>
            </a:r>
            <a:endParaRPr lang="en-GB" sz="2000" dirty="0" smtClean="0">
              <a:solidFill>
                <a:srgbClr val="FF00FF"/>
              </a:solidFill>
            </a:endParaRPr>
          </a:p>
          <a:p>
            <a:pPr lvl="1">
              <a:spcBef>
                <a:spcPct val="0"/>
              </a:spcBef>
              <a:spcAft>
                <a:spcPts val="1075"/>
              </a:spcAft>
            </a:pPr>
            <a:r>
              <a:rPr lang="en-GB" sz="2000" dirty="0" smtClean="0">
                <a:solidFill>
                  <a:srgbClr val="FF00FF"/>
                </a:solidFill>
              </a:rPr>
              <a:t>Mobility:</a:t>
            </a:r>
            <a:r>
              <a:rPr lang="en-GB" sz="2000" dirty="0" smtClean="0"/>
              <a:t>  SOFIA allows observations from almost anywhere</a:t>
            </a:r>
            <a:endParaRPr lang="en-GB" sz="2000" dirty="0" smtClean="0">
              <a:solidFill>
                <a:srgbClr val="FF00FF"/>
              </a:solidFill>
            </a:endParaRPr>
          </a:p>
          <a:p>
            <a:pPr>
              <a:lnSpc>
                <a:spcPct val="90000"/>
              </a:lnSpc>
              <a:spcAft>
                <a:spcPts val="1075"/>
              </a:spcAft>
              <a:buClr>
                <a:srgbClr val="3333FF"/>
              </a:buClr>
              <a:buSzPct val="150000"/>
            </a:pPr>
            <a:r>
              <a:rPr lang="en-US" sz="2000" b="1" dirty="0" smtClean="0"/>
              <a:t>Test the SOFIA telescope assembly imaging quality</a:t>
            </a:r>
          </a:p>
          <a:p>
            <a:pPr lvl="1">
              <a:spcBef>
                <a:spcPct val="0"/>
              </a:spcBef>
              <a:spcAft>
                <a:spcPts val="1075"/>
              </a:spcAft>
            </a:pPr>
            <a:r>
              <a:rPr lang="en-GB" sz="2000" dirty="0" smtClean="0">
                <a:solidFill>
                  <a:srgbClr val="FF00FF"/>
                </a:solidFill>
              </a:rPr>
              <a:t>Test Capabilities:</a:t>
            </a:r>
            <a:r>
              <a:rPr lang="en-GB" sz="2000" dirty="0" smtClean="0"/>
              <a:t>  Shack-Hartmann, </a:t>
            </a:r>
            <a:r>
              <a:rPr lang="en-GB" sz="2000" dirty="0" err="1" smtClean="0"/>
              <a:t>retroreflection</a:t>
            </a:r>
            <a:endParaRPr lang="en-GB" sz="18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dirty="0" smtClean="0">
                <a:solidFill>
                  <a:srgbClr val="FF0000"/>
                </a:solidFill>
              </a:rPr>
              <a:t>HIPO</a:t>
            </a:r>
            <a:r>
              <a:rPr lang="en-US" dirty="0" smtClean="0">
                <a:solidFill>
                  <a:srgbClr val="CC0000"/>
                </a:solidFill>
              </a:rPr>
              <a:t>  </a:t>
            </a:r>
            <a:r>
              <a:rPr lang="en-US" dirty="0" smtClean="0">
                <a:solidFill>
                  <a:schemeClr val="tx1"/>
                </a:solidFill>
              </a:rPr>
              <a:t>Spectral</a:t>
            </a:r>
            <a:r>
              <a:rPr lang="en-US" dirty="0" smtClean="0">
                <a:solidFill>
                  <a:srgbClr val="CC0000"/>
                </a:solidFill>
              </a:rPr>
              <a:t> </a:t>
            </a:r>
            <a:r>
              <a:rPr lang="en-US" dirty="0" err="1" smtClean="0"/>
              <a:t>Passbands</a:t>
            </a:r>
            <a:endParaRPr lang="en-US" dirty="0"/>
          </a:p>
        </p:txBody>
      </p:sp>
      <p:sp>
        <p:nvSpPr>
          <p:cNvPr id="4" name="Content Placeholder 3"/>
          <p:cNvSpPr>
            <a:spLocks noGrp="1"/>
          </p:cNvSpPr>
          <p:nvPr>
            <p:ph sz="half" idx="1"/>
          </p:nvPr>
        </p:nvSpPr>
        <p:spPr>
          <a:xfrm>
            <a:off x="457200" y="1600200"/>
            <a:ext cx="3492059" cy="4959474"/>
          </a:xfrm>
        </p:spPr>
        <p:txBody>
          <a:bodyPr>
            <a:normAutofit fontScale="47500" lnSpcReduction="20000"/>
          </a:bodyPr>
          <a:lstStyle/>
          <a:p>
            <a:pPr marL="0" indent="0">
              <a:buNone/>
            </a:pPr>
            <a:r>
              <a:rPr lang="en-US" dirty="0" smtClean="0">
                <a:latin typeface="Arial" charset="0"/>
              </a:rPr>
              <a:t>Wavelength range: </a:t>
            </a:r>
            <a:r>
              <a:rPr lang="en-US" b="1" dirty="0" smtClean="0">
                <a:latin typeface="Arial" charset="0"/>
              </a:rPr>
              <a:t>0.3 – 1.1 </a:t>
            </a:r>
            <a:r>
              <a:rPr lang="en-US" b="1" dirty="0" smtClean="0">
                <a:latin typeface="Arial" charset="0"/>
                <a:ea typeface="Arial" charset="0"/>
                <a:cs typeface="Arial" charset="0"/>
              </a:rPr>
              <a:t>µ</a:t>
            </a:r>
            <a:r>
              <a:rPr lang="en-US" b="1" dirty="0" err="1" smtClean="0">
                <a:latin typeface="Arial" charset="0"/>
              </a:rPr>
              <a:t>m</a:t>
            </a:r>
            <a:endParaRPr lang="en-US" dirty="0" smtClean="0">
              <a:latin typeface="Arial" charset="0"/>
            </a:endParaRPr>
          </a:p>
          <a:p>
            <a:pPr marL="0" indent="0">
              <a:buNone/>
            </a:pPr>
            <a:endParaRPr lang="en-US" dirty="0" smtClean="0">
              <a:latin typeface="Arial" charset="0"/>
            </a:endParaRPr>
          </a:p>
          <a:p>
            <a:pPr marL="0" indent="0">
              <a:buNone/>
            </a:pPr>
            <a:r>
              <a:rPr lang="en-US" dirty="0" smtClean="0">
                <a:latin typeface="Arial" charset="0"/>
              </a:rPr>
              <a:t>Dual-channel high-speed direct imaging photometer.  Modes include:</a:t>
            </a:r>
          </a:p>
          <a:p>
            <a:pPr marL="0" indent="0">
              <a:buNone/>
            </a:pPr>
            <a:r>
              <a:rPr lang="en-US" dirty="0" smtClean="0">
                <a:latin typeface="Arial" charset="0"/>
              </a:rPr>
              <a:t>  Single frames</a:t>
            </a:r>
          </a:p>
          <a:p>
            <a:pPr marL="0" indent="0">
              <a:buNone/>
            </a:pPr>
            <a:r>
              <a:rPr lang="en-US" dirty="0" smtClean="0">
                <a:latin typeface="Arial" charset="0"/>
              </a:rPr>
              <a:t>  Shuttered time series</a:t>
            </a:r>
          </a:p>
          <a:p>
            <a:pPr marL="0" indent="0">
              <a:buNone/>
            </a:pPr>
            <a:r>
              <a:rPr lang="en-US" dirty="0" smtClean="0">
                <a:latin typeface="Arial" charset="0"/>
              </a:rPr>
              <a:t>  Frame transfer time series up to 50 Hz</a:t>
            </a:r>
          </a:p>
          <a:p>
            <a:pPr marL="0" indent="0">
              <a:buNone/>
            </a:pPr>
            <a:r>
              <a:rPr lang="en-US" dirty="0" smtClean="0">
                <a:latin typeface="Arial" charset="0"/>
              </a:rPr>
              <a:t>  Short time series up to 10 KHz</a:t>
            </a:r>
            <a:endParaRPr lang="en-US" baseline="-25000" dirty="0" smtClean="0">
              <a:latin typeface="Times" charset="0"/>
            </a:endParaRPr>
          </a:p>
          <a:p>
            <a:pPr marL="0" indent="0">
              <a:buNone/>
            </a:pPr>
            <a:endParaRPr lang="en-US" dirty="0" smtClean="0">
              <a:latin typeface="Times" charset="0"/>
            </a:endParaRPr>
          </a:p>
          <a:p>
            <a:pPr marL="0" indent="0">
              <a:buNone/>
            </a:pPr>
            <a:r>
              <a:rPr lang="en-US" b="1" dirty="0" smtClean="0">
                <a:latin typeface="Arial" charset="0"/>
              </a:rPr>
              <a:t>Broadband imaging filters:</a:t>
            </a:r>
          </a:p>
          <a:p>
            <a:pPr marL="0" indent="0">
              <a:buNone/>
            </a:pPr>
            <a:r>
              <a:rPr lang="en-US" dirty="0" smtClean="0">
                <a:latin typeface="Arial" charset="0"/>
              </a:rPr>
              <a:t>   • Standard UBVRI </a:t>
            </a:r>
            <a:r>
              <a:rPr lang="en-US" dirty="0" err="1" smtClean="0">
                <a:latin typeface="Arial" charset="0"/>
              </a:rPr>
              <a:t>passbands</a:t>
            </a:r>
            <a:endParaRPr lang="en-US" dirty="0" smtClean="0">
              <a:latin typeface="Arial" charset="0"/>
            </a:endParaRPr>
          </a:p>
          <a:p>
            <a:pPr marL="0" indent="0">
              <a:buNone/>
            </a:pPr>
            <a:r>
              <a:rPr lang="en-US" dirty="0" smtClean="0">
                <a:latin typeface="Arial" charset="0"/>
              </a:rPr>
              <a:t>   </a:t>
            </a:r>
          </a:p>
          <a:p>
            <a:pPr marL="0" indent="0">
              <a:buNone/>
            </a:pPr>
            <a:r>
              <a:rPr lang="en-US" b="1" dirty="0" smtClean="0">
                <a:latin typeface="Arial" charset="0"/>
              </a:rPr>
              <a:t>Narrow-band filters at, e.g.:</a:t>
            </a:r>
          </a:p>
          <a:p>
            <a:pPr marL="0" indent="0">
              <a:buNone/>
            </a:pPr>
            <a:r>
              <a:rPr lang="en-US" dirty="0" smtClean="0">
                <a:latin typeface="Arial" charset="0"/>
              </a:rPr>
              <a:t>    • Methane filter at 0.89 µ</a:t>
            </a:r>
            <a:r>
              <a:rPr lang="en-US" dirty="0" err="1" smtClean="0">
                <a:latin typeface="Arial" charset="0"/>
              </a:rPr>
              <a:t>m</a:t>
            </a:r>
            <a:endParaRPr lang="en-US" dirty="0" smtClean="0">
              <a:latin typeface="Arial" charset="0"/>
            </a:endParaRPr>
          </a:p>
          <a:p>
            <a:pPr marL="0" indent="0">
              <a:buNone/>
            </a:pPr>
            <a:endParaRPr lang="en-US" dirty="0" smtClean="0">
              <a:latin typeface="Arial" charset="0"/>
            </a:endParaRPr>
          </a:p>
          <a:p>
            <a:pPr marL="0" indent="0">
              <a:buNone/>
            </a:pPr>
            <a:r>
              <a:rPr lang="en-US" b="1" dirty="0" err="1" smtClean="0">
                <a:latin typeface="Arial" charset="0"/>
              </a:rPr>
              <a:t>Dichroic</a:t>
            </a:r>
            <a:r>
              <a:rPr lang="en-US" b="1" dirty="0" smtClean="0">
                <a:latin typeface="Arial" charset="0"/>
              </a:rPr>
              <a:t> Reflectors:</a:t>
            </a:r>
          </a:p>
          <a:p>
            <a:pPr marL="0" indent="0">
              <a:buNone/>
            </a:pPr>
            <a:r>
              <a:rPr lang="en-US" dirty="0" smtClean="0">
                <a:latin typeface="Arial" charset="0"/>
              </a:rPr>
              <a:t>    • HIPO will use a </a:t>
            </a:r>
            <a:r>
              <a:rPr lang="en-US" dirty="0" err="1" smtClean="0">
                <a:latin typeface="Arial" charset="0"/>
              </a:rPr>
              <a:t>dichroic</a:t>
            </a:r>
            <a:r>
              <a:rPr lang="en-US" dirty="0" smtClean="0">
                <a:latin typeface="Arial" charset="0"/>
              </a:rPr>
              <a:t> reflector to</a:t>
            </a:r>
            <a:br>
              <a:rPr lang="en-US" dirty="0" smtClean="0">
                <a:latin typeface="Arial" charset="0"/>
              </a:rPr>
            </a:br>
            <a:r>
              <a:rPr lang="en-US" dirty="0" smtClean="0">
                <a:latin typeface="Arial" charset="0"/>
              </a:rPr>
              <a:t>      separate its channels.  The transition</a:t>
            </a:r>
            <a:br>
              <a:rPr lang="en-US" dirty="0" smtClean="0">
                <a:latin typeface="Arial" charset="0"/>
              </a:rPr>
            </a:br>
            <a:r>
              <a:rPr lang="en-US" dirty="0" smtClean="0">
                <a:latin typeface="Arial" charset="0"/>
              </a:rPr>
              <a:t>      wavelength for the first light </a:t>
            </a:r>
            <a:r>
              <a:rPr lang="en-US" dirty="0" err="1" smtClean="0">
                <a:latin typeface="Arial" charset="0"/>
              </a:rPr>
              <a:t>dichroic</a:t>
            </a:r>
            <a:r>
              <a:rPr lang="en-US" dirty="0" smtClean="0">
                <a:latin typeface="Arial" charset="0"/>
              </a:rPr>
              <a:t/>
            </a:r>
            <a:br>
              <a:rPr lang="en-US" dirty="0" smtClean="0">
                <a:latin typeface="Arial" charset="0"/>
              </a:rPr>
            </a:br>
            <a:r>
              <a:rPr lang="en-US" dirty="0" smtClean="0">
                <a:latin typeface="Arial" charset="0"/>
              </a:rPr>
              <a:t>      has not been determined.</a:t>
            </a:r>
          </a:p>
          <a:p>
            <a:pPr marL="0" indent="0">
              <a:buNone/>
            </a:pPr>
            <a:endParaRPr lang="en-US" dirty="0" smtClean="0">
              <a:latin typeface="Arial" charset="0"/>
            </a:endParaRPr>
          </a:p>
          <a:p>
            <a:pPr marL="0" indent="0">
              <a:buNone/>
            </a:pPr>
            <a:r>
              <a:rPr lang="en-US" b="1" dirty="0" smtClean="0">
                <a:latin typeface="Arial" charset="0"/>
              </a:rPr>
              <a:t>Additional Filters:</a:t>
            </a:r>
          </a:p>
          <a:p>
            <a:pPr marL="0" indent="0">
              <a:buNone/>
            </a:pPr>
            <a:r>
              <a:rPr lang="en-US" dirty="0" smtClean="0">
                <a:latin typeface="Arial" charset="0"/>
              </a:rPr>
              <a:t>    • Additional custom filters will be </a:t>
            </a:r>
            <a:br>
              <a:rPr lang="en-US" dirty="0" smtClean="0">
                <a:latin typeface="Arial" charset="0"/>
              </a:rPr>
            </a:br>
            <a:r>
              <a:rPr lang="en-US" dirty="0" smtClean="0">
                <a:latin typeface="Arial" charset="0"/>
              </a:rPr>
              <a:t>      added for specific events</a:t>
            </a:r>
          </a:p>
          <a:p>
            <a:pPr marL="0" indent="0">
              <a:buNone/>
            </a:pPr>
            <a:endParaRPr lang="en-US" dirty="0" smtClean="0">
              <a:latin typeface="Arial" charset="0"/>
            </a:endParaRPr>
          </a:p>
          <a:p>
            <a:pPr marL="0" indent="0">
              <a:buNone/>
            </a:pPr>
            <a:endParaRPr lang="en-US" dirty="0"/>
          </a:p>
        </p:txBody>
      </p:sp>
      <p:pic>
        <p:nvPicPr>
          <p:cNvPr id="6" name="Content Placeholder 5" descr="HIPO_BandPasses.jpg"/>
          <p:cNvPicPr>
            <a:picLocks noGrp="1" noChangeAspect="1"/>
          </p:cNvPicPr>
          <p:nvPr>
            <p:ph sz="half" idx="2"/>
          </p:nvPr>
        </p:nvPicPr>
        <p:blipFill>
          <a:blip r:embed="rId2"/>
          <a:srcRect t="-8076" b="-8076"/>
          <a:stretch>
            <a:fillRect/>
          </a:stretch>
        </p:blipFill>
        <p:spPr>
          <a:xfrm>
            <a:off x="3949259" y="1600200"/>
            <a:ext cx="4737541" cy="5309250"/>
          </a:xfr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FF0000"/>
                </a:solidFill>
              </a:rPr>
              <a:t>HIPO</a:t>
            </a:r>
            <a:r>
              <a:rPr lang="en-US" dirty="0" smtClean="0"/>
              <a:t>  Sensitivity</a:t>
            </a:r>
            <a:endParaRPr lang="en-US" dirty="0"/>
          </a:p>
        </p:txBody>
      </p:sp>
      <p:sp>
        <p:nvSpPr>
          <p:cNvPr id="3" name="Content Placeholder 2"/>
          <p:cNvSpPr>
            <a:spLocks noGrp="1"/>
          </p:cNvSpPr>
          <p:nvPr>
            <p:ph sz="half" idx="1"/>
          </p:nvPr>
        </p:nvSpPr>
        <p:spPr>
          <a:xfrm>
            <a:off x="317650" y="1143000"/>
            <a:ext cx="3324599" cy="5346891"/>
          </a:xfrm>
        </p:spPr>
        <p:txBody>
          <a:bodyPr>
            <a:normAutofit fontScale="55000" lnSpcReduction="20000"/>
          </a:bodyPr>
          <a:lstStyle/>
          <a:p>
            <a:pPr marL="0" indent="0">
              <a:buNone/>
            </a:pPr>
            <a:r>
              <a:rPr lang="en-US" dirty="0" smtClean="0">
                <a:latin typeface="Arial" charset="0"/>
              </a:rPr>
              <a:t>HIPO first-light sensitivity is shown here for several representative cases.  The upper figures correspond to </a:t>
            </a:r>
            <a:r>
              <a:rPr lang="en-US" dirty="0" err="1" smtClean="0">
                <a:latin typeface="Arial" charset="0"/>
              </a:rPr>
              <a:t>occultations</a:t>
            </a:r>
            <a:r>
              <a:rPr lang="en-US" dirty="0" smtClean="0">
                <a:latin typeface="Arial" charset="0"/>
              </a:rPr>
              <a:t> by Pluto or Triton while the lower two are for the case of a very faint occulting object.  The left and right figures are for 0.5 sec and 50 ms integrations, respectively.  Each figure shows S/N for no filter (</a:t>
            </a:r>
            <a:r>
              <a:rPr lang="en-US" dirty="0" err="1" smtClean="0">
                <a:latin typeface="Arial" charset="0"/>
              </a:rPr>
              <a:t>dichroic</a:t>
            </a:r>
            <a:r>
              <a:rPr lang="en-US" dirty="0" smtClean="0">
                <a:latin typeface="Arial" charset="0"/>
              </a:rPr>
              <a:t> only) and for the </a:t>
            </a:r>
            <a:r>
              <a:rPr lang="en-US" dirty="0" err="1" smtClean="0">
                <a:latin typeface="Arial" charset="0"/>
              </a:rPr>
              <a:t>dichroic</a:t>
            </a:r>
            <a:r>
              <a:rPr lang="en-US" dirty="0" smtClean="0">
                <a:latin typeface="Arial" charset="0"/>
              </a:rPr>
              <a:t> plus standard Johnson filters.  The </a:t>
            </a:r>
            <a:r>
              <a:rPr lang="en-US" dirty="0" err="1" smtClean="0">
                <a:latin typeface="Arial" charset="0"/>
              </a:rPr>
              <a:t>dichroic</a:t>
            </a:r>
            <a:r>
              <a:rPr lang="en-US" dirty="0" smtClean="0">
                <a:latin typeface="Arial" charset="0"/>
              </a:rPr>
              <a:t> transition is assumed to occur from 0.57 and 0.67µm.</a:t>
            </a:r>
          </a:p>
          <a:p>
            <a:pPr marL="0" indent="0">
              <a:buNone/>
            </a:pPr>
            <a:endParaRPr lang="en-US" dirty="0" smtClean="0">
              <a:latin typeface="Arial" charset="0"/>
            </a:endParaRPr>
          </a:p>
          <a:p>
            <a:pPr marL="0" indent="0">
              <a:buNone/>
            </a:pPr>
            <a:r>
              <a:rPr lang="en-US" dirty="0" smtClean="0">
                <a:latin typeface="Arial" charset="0"/>
              </a:rPr>
              <a:t>The deviation of S/N from a square root dependence is mostly due to shot noise on the occulting object in the top two figures, mostly to shot noise on the sky in the bottom left figure, and mostly to read noise in the bottom right figure.  The improved final SOFIA pointing stability will increase sensitivity for sky-limited events and improve discrimination from nearby bright objects (e.g. Neptune for a Triton occultation).</a:t>
            </a:r>
          </a:p>
        </p:txBody>
      </p:sp>
      <p:pic>
        <p:nvPicPr>
          <p:cNvPr id="5" name="Content Placeholder 4" descr="HIPO_Sensitivity.jpg"/>
          <p:cNvPicPr>
            <a:picLocks noGrp="1" noChangeAspect="1"/>
          </p:cNvPicPr>
          <p:nvPr>
            <p:ph sz="half" idx="2"/>
          </p:nvPr>
        </p:nvPicPr>
        <p:blipFill>
          <a:blip r:embed="rId2"/>
          <a:srcRect t="-6254" b="-6254"/>
          <a:stretch>
            <a:fillRect/>
          </a:stretch>
        </p:blipFill>
        <p:spPr>
          <a:xfrm>
            <a:off x="3624699" y="816913"/>
            <a:ext cx="5062101" cy="5672977"/>
          </a:xfr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FF0000"/>
                </a:solidFill>
              </a:rPr>
              <a:t>HIPO</a:t>
            </a:r>
            <a:r>
              <a:rPr lang="en-US" dirty="0" smtClean="0"/>
              <a:t>  Angular Resolution</a:t>
            </a:r>
            <a:endParaRPr lang="en-US" dirty="0"/>
          </a:p>
        </p:txBody>
      </p:sp>
      <p:sp>
        <p:nvSpPr>
          <p:cNvPr id="3" name="Content Placeholder 2"/>
          <p:cNvSpPr>
            <a:spLocks noGrp="1"/>
          </p:cNvSpPr>
          <p:nvPr>
            <p:ph sz="half" idx="1"/>
          </p:nvPr>
        </p:nvSpPr>
        <p:spPr>
          <a:xfrm>
            <a:off x="457200" y="1143000"/>
            <a:ext cx="4038600" cy="3267334"/>
          </a:xfrm>
        </p:spPr>
        <p:txBody>
          <a:bodyPr>
            <a:noAutofit/>
          </a:bodyPr>
          <a:lstStyle/>
          <a:p>
            <a:pPr marL="0" indent="0">
              <a:buNone/>
            </a:pPr>
            <a:r>
              <a:rPr lang="en-US" sz="1200" dirty="0" smtClean="0">
                <a:latin typeface="Arial" charset="0"/>
              </a:rPr>
              <a:t>Format:  1024 </a:t>
            </a:r>
            <a:r>
              <a:rPr lang="en-US" sz="1200" dirty="0" err="1" smtClean="0">
                <a:latin typeface="Arial" charset="0"/>
              </a:rPr>
              <a:t>x</a:t>
            </a:r>
            <a:r>
              <a:rPr lang="en-US" sz="1200" dirty="0" smtClean="0">
                <a:latin typeface="Arial" charset="0"/>
              </a:rPr>
              <a:t> 1024 pixel array</a:t>
            </a:r>
          </a:p>
          <a:p>
            <a:pPr marL="0" indent="0">
              <a:buNone/>
            </a:pPr>
            <a:r>
              <a:rPr lang="en-US" sz="1200" dirty="0" smtClean="0">
                <a:latin typeface="Arial" charset="0"/>
              </a:rPr>
              <a:t>Low resolution:   0.33” </a:t>
            </a:r>
            <a:r>
              <a:rPr lang="en-US" sz="1200" dirty="0" err="1" smtClean="0">
                <a:latin typeface="Arial" charset="0"/>
              </a:rPr>
              <a:t>x</a:t>
            </a:r>
            <a:r>
              <a:rPr lang="en-US" sz="1200" dirty="0" smtClean="0">
                <a:latin typeface="Arial" charset="0"/>
              </a:rPr>
              <a:t> 0.33” pixel</a:t>
            </a:r>
          </a:p>
          <a:p>
            <a:pPr marL="0" indent="0">
              <a:buNone/>
            </a:pPr>
            <a:r>
              <a:rPr lang="en-US" sz="1200" dirty="0" smtClean="0">
                <a:latin typeface="Arial" charset="0"/>
              </a:rPr>
              <a:t>High resolution:  0.05” </a:t>
            </a:r>
            <a:r>
              <a:rPr lang="en-US" sz="1200" dirty="0" err="1" smtClean="0">
                <a:latin typeface="Arial" charset="0"/>
              </a:rPr>
              <a:t>x</a:t>
            </a:r>
            <a:r>
              <a:rPr lang="en-US" sz="1200" dirty="0" smtClean="0">
                <a:latin typeface="Arial" charset="0"/>
              </a:rPr>
              <a:t> 0.05” pixel</a:t>
            </a:r>
          </a:p>
          <a:p>
            <a:pPr marL="0" indent="0">
              <a:buNone/>
            </a:pPr>
            <a:endParaRPr lang="en-US" sz="1200" dirty="0" smtClean="0">
              <a:latin typeface="Arial" charset="0"/>
            </a:endParaRPr>
          </a:p>
          <a:p>
            <a:pPr marL="0" indent="0">
              <a:buNone/>
            </a:pPr>
            <a:r>
              <a:rPr lang="en-US" sz="1200" dirty="0" smtClean="0">
                <a:latin typeface="Arial" charset="0"/>
              </a:rPr>
              <a:t>Pixels will normally be binned to best match the seeing blur size and to reduce the effect of read noise.  High resolution mode includes no reimaging optics and will be used for shear layer imaging tests and for maximum throughput for certain </a:t>
            </a:r>
            <a:r>
              <a:rPr lang="en-US" sz="1200" dirty="0" err="1" smtClean="0">
                <a:latin typeface="Arial" charset="0"/>
              </a:rPr>
              <a:t>occultations</a:t>
            </a:r>
            <a:r>
              <a:rPr lang="en-US" sz="1200" dirty="0" smtClean="0">
                <a:latin typeface="Arial" charset="0"/>
              </a:rPr>
              <a:t>.  Occultation photometry will be  extracted from data frames using effective aperture sizes comparable to the 80% enclosed light diameter plotted here.  </a:t>
            </a:r>
          </a:p>
          <a:p>
            <a:pPr marL="0" indent="0">
              <a:buNone/>
            </a:pPr>
            <a:endParaRPr lang="en-US" sz="1200" dirty="0" smtClean="0">
              <a:latin typeface="Arial" charset="0"/>
            </a:endParaRPr>
          </a:p>
          <a:p>
            <a:pPr marL="0" indent="0">
              <a:buNone/>
            </a:pPr>
            <a:r>
              <a:rPr lang="en-US" sz="1200" dirty="0" smtClean="0">
                <a:latin typeface="Arial" charset="0"/>
              </a:rPr>
              <a:t>The HIPO field is a 5.6’ square inscribed in the 8’ diameter SOFIA field.</a:t>
            </a:r>
          </a:p>
          <a:p>
            <a:pPr marL="0" indent="0">
              <a:buNone/>
            </a:pPr>
            <a:endParaRPr lang="en-US" sz="1200" dirty="0"/>
          </a:p>
        </p:txBody>
      </p:sp>
      <p:sp>
        <p:nvSpPr>
          <p:cNvPr id="4" name="Content Placeholder 3"/>
          <p:cNvSpPr>
            <a:spLocks noGrp="1"/>
          </p:cNvSpPr>
          <p:nvPr>
            <p:ph sz="half" idx="2"/>
          </p:nvPr>
        </p:nvSpPr>
        <p:spPr>
          <a:xfrm>
            <a:off x="4648200" y="4410334"/>
            <a:ext cx="4038600" cy="2219124"/>
          </a:xfrm>
        </p:spPr>
        <p:txBody>
          <a:bodyPr>
            <a:normAutofit fontScale="40000" lnSpcReduction="20000"/>
          </a:bodyPr>
          <a:lstStyle/>
          <a:p>
            <a:pPr marL="0" indent="0">
              <a:buNone/>
            </a:pPr>
            <a:r>
              <a:rPr lang="en-US" dirty="0" smtClean="0">
                <a:latin typeface="Arial" charset="0"/>
              </a:rPr>
              <a:t>This figure shows the expected instrument FWHM beam diameter as a function of wavelength.  It is expected to be dominated by seeing and image motion effects.  The red curve in this figure is the nominal image quality expected at first light for SOFIA, based on the expected shear layer seeing, the as-built optical performance, and 2” </a:t>
            </a:r>
            <a:r>
              <a:rPr lang="en-US" dirty="0" err="1" smtClean="0">
                <a:latin typeface="Arial" charset="0"/>
              </a:rPr>
              <a:t>rms</a:t>
            </a:r>
            <a:r>
              <a:rPr lang="en-US" dirty="0" smtClean="0">
                <a:latin typeface="Arial" charset="0"/>
              </a:rPr>
              <a:t> image motion.  The blue curve represents the ultimate combined optical quality and image motion requirement (80% encircled energy in a 1.6” diameter circle) convolved with the expected shear layer seeing.  Also plotted are representative photometry aperture diameters likely to be used for processing occultation frames under both conditions described above.  The image motion assumed is larger than will be experienced when observing at high frame rates.</a:t>
            </a:r>
          </a:p>
        </p:txBody>
      </p:sp>
      <p:grpSp>
        <p:nvGrpSpPr>
          <p:cNvPr id="5" name="Group 5"/>
          <p:cNvGrpSpPr>
            <a:grpSpLocks/>
          </p:cNvGrpSpPr>
          <p:nvPr/>
        </p:nvGrpSpPr>
        <p:grpSpPr bwMode="auto">
          <a:xfrm>
            <a:off x="712787" y="4410334"/>
            <a:ext cx="3476625" cy="1968500"/>
            <a:chOff x="554" y="3248"/>
            <a:chExt cx="2190" cy="1240"/>
          </a:xfrm>
        </p:grpSpPr>
        <p:sp>
          <p:nvSpPr>
            <p:cNvPr id="6" name="Text Box 6"/>
            <p:cNvSpPr txBox="1">
              <a:spLocks noChangeArrowheads="1"/>
            </p:cNvSpPr>
            <p:nvPr/>
          </p:nvSpPr>
          <p:spPr bwMode="auto">
            <a:xfrm>
              <a:off x="554" y="3762"/>
              <a:ext cx="936" cy="577"/>
            </a:xfrm>
            <a:prstGeom prst="rect">
              <a:avLst/>
            </a:prstGeom>
            <a:noFill/>
            <a:ln w="9525">
              <a:noFill/>
              <a:miter lim="800000"/>
              <a:headEnd/>
              <a:tailEnd/>
            </a:ln>
            <a:effectLst/>
          </p:spPr>
          <p:txBody>
            <a:bodyPr lIns="0" tIns="0" rIns="0" bIns="0">
              <a:prstTxWarp prst="textNoShape">
                <a:avLst/>
              </a:prstTxWarp>
              <a:spAutoFit/>
            </a:bodyPr>
            <a:lstStyle/>
            <a:p>
              <a:pPr algn="ctr">
                <a:lnSpc>
                  <a:spcPct val="70000"/>
                </a:lnSpc>
                <a:spcBef>
                  <a:spcPct val="50000"/>
                </a:spcBef>
              </a:pPr>
              <a:r>
                <a:rPr lang="en-US" sz="1400" b="1">
                  <a:latin typeface="Arial" charset="0"/>
                </a:rPr>
                <a:t>HIPO </a:t>
              </a:r>
            </a:p>
            <a:p>
              <a:pPr algn="ctr">
                <a:lnSpc>
                  <a:spcPct val="70000"/>
                </a:lnSpc>
                <a:spcBef>
                  <a:spcPct val="50000"/>
                </a:spcBef>
              </a:pPr>
              <a:r>
                <a:rPr lang="en-US" sz="1400" b="1">
                  <a:latin typeface="Arial" charset="0"/>
                </a:rPr>
                <a:t>Field of View:</a:t>
              </a:r>
            </a:p>
            <a:p>
              <a:pPr algn="ctr">
                <a:lnSpc>
                  <a:spcPct val="70000"/>
                </a:lnSpc>
                <a:spcBef>
                  <a:spcPct val="50000"/>
                </a:spcBef>
              </a:pPr>
              <a:r>
                <a:rPr lang="en-US" sz="1400" b="1">
                  <a:latin typeface="Arial" charset="0"/>
                </a:rPr>
                <a:t>5.6’ x 5.6’ </a:t>
              </a:r>
            </a:p>
            <a:p>
              <a:pPr algn="ctr">
                <a:lnSpc>
                  <a:spcPct val="70000"/>
                </a:lnSpc>
                <a:spcBef>
                  <a:spcPct val="50000"/>
                </a:spcBef>
              </a:pPr>
              <a:r>
                <a:rPr lang="en-US" sz="1400" b="1">
                  <a:latin typeface="Arial" charset="0"/>
                </a:rPr>
                <a:t>(8’ diagonal)</a:t>
              </a:r>
            </a:p>
          </p:txBody>
        </p:sp>
        <p:sp>
          <p:nvSpPr>
            <p:cNvPr id="7" name="Text Box 7"/>
            <p:cNvSpPr txBox="1">
              <a:spLocks noChangeArrowheads="1"/>
            </p:cNvSpPr>
            <p:nvPr/>
          </p:nvSpPr>
          <p:spPr bwMode="auto">
            <a:xfrm>
              <a:off x="656" y="3316"/>
              <a:ext cx="573" cy="268"/>
            </a:xfrm>
            <a:prstGeom prst="rect">
              <a:avLst/>
            </a:prstGeom>
            <a:noFill/>
            <a:ln w="9525">
              <a:noFill/>
              <a:miter lim="800000"/>
              <a:headEnd/>
              <a:tailEnd/>
            </a:ln>
            <a:effectLst/>
          </p:spPr>
          <p:txBody>
            <a:bodyPr wrap="none" lIns="0" tIns="0" rIns="0" bIns="0">
              <a:prstTxWarp prst="textNoShape">
                <a:avLst/>
              </a:prstTxWarp>
              <a:spAutoFit/>
            </a:bodyPr>
            <a:lstStyle/>
            <a:p>
              <a:r>
                <a:rPr lang="en-US" sz="1400">
                  <a:latin typeface="Arial" charset="0"/>
                </a:rPr>
                <a:t>8’ diameter</a:t>
              </a:r>
            </a:p>
            <a:p>
              <a:r>
                <a:rPr lang="en-US" sz="1400">
                  <a:latin typeface="Arial" charset="0"/>
                </a:rPr>
                <a:t>SOFIA field</a:t>
              </a:r>
            </a:p>
          </p:txBody>
        </p:sp>
        <p:sp>
          <p:nvSpPr>
            <p:cNvPr id="8" name="Line 8"/>
            <p:cNvSpPr>
              <a:spLocks noChangeShapeType="1"/>
            </p:cNvSpPr>
            <p:nvPr/>
          </p:nvSpPr>
          <p:spPr bwMode="auto">
            <a:xfrm>
              <a:off x="1272" y="3456"/>
              <a:ext cx="344" cy="120"/>
            </a:xfrm>
            <a:prstGeom prst="line">
              <a:avLst/>
            </a:prstGeom>
            <a:noFill/>
            <a:ln w="9525">
              <a:solidFill>
                <a:schemeClr val="tx1"/>
              </a:solidFill>
              <a:round/>
              <a:headEnd/>
              <a:tailEnd type="triangle" w="med" len="med"/>
            </a:ln>
            <a:effectLst/>
          </p:spPr>
          <p:txBody>
            <a:bodyPr lIns="0" tIns="0" rIns="0" bIns="0" anchor="ctr">
              <a:prstTxWarp prst="textNoShape">
                <a:avLst/>
              </a:prstTxWarp>
              <a:spAutoFit/>
            </a:bodyPr>
            <a:lstStyle/>
            <a:p>
              <a:endParaRPr lang="en-US"/>
            </a:p>
          </p:txBody>
        </p:sp>
        <p:grpSp>
          <p:nvGrpSpPr>
            <p:cNvPr id="9" name="Group 9"/>
            <p:cNvGrpSpPr>
              <a:grpSpLocks/>
            </p:cNvGrpSpPr>
            <p:nvPr/>
          </p:nvGrpSpPr>
          <p:grpSpPr bwMode="auto">
            <a:xfrm>
              <a:off x="1528" y="3248"/>
              <a:ext cx="1216" cy="1240"/>
              <a:chOff x="1560" y="2888"/>
              <a:chExt cx="1216" cy="1240"/>
            </a:xfrm>
          </p:grpSpPr>
          <p:sp>
            <p:nvSpPr>
              <p:cNvPr id="11" name="Oval 10"/>
              <p:cNvSpPr>
                <a:spLocks noChangeArrowheads="1"/>
              </p:cNvSpPr>
              <p:nvPr/>
            </p:nvSpPr>
            <p:spPr bwMode="auto">
              <a:xfrm>
                <a:off x="1560" y="2888"/>
                <a:ext cx="1216" cy="1240"/>
              </a:xfrm>
              <a:prstGeom prst="ellipse">
                <a:avLst/>
              </a:prstGeom>
              <a:noFill/>
              <a:ln w="12700">
                <a:solidFill>
                  <a:schemeClr val="tx1"/>
                </a:solidFill>
                <a:prstDash val="dash"/>
                <a:round/>
                <a:headEnd/>
                <a:tailEnd/>
              </a:ln>
              <a:effectLst/>
            </p:spPr>
            <p:txBody>
              <a:bodyPr lIns="0" tIns="0" rIns="0" bIns="0" anchor="ctr">
                <a:prstTxWarp prst="textNoShape">
                  <a:avLst/>
                </a:prstTxWarp>
                <a:spAutoFit/>
              </a:bodyPr>
              <a:lstStyle/>
              <a:p>
                <a:endParaRPr lang="en-US"/>
              </a:p>
            </p:txBody>
          </p:sp>
          <p:pic>
            <p:nvPicPr>
              <p:cNvPr id="12" name="Picture 11"/>
              <p:cNvPicPr>
                <a:picLocks noChangeAspect="1" noChangeArrowheads="1"/>
              </p:cNvPicPr>
              <p:nvPr/>
            </p:nvPicPr>
            <p:blipFill>
              <a:blip r:embed="rId2"/>
              <a:srcRect/>
              <a:stretch>
                <a:fillRect/>
              </a:stretch>
            </p:blipFill>
            <p:spPr bwMode="auto">
              <a:xfrm>
                <a:off x="1724" y="3088"/>
                <a:ext cx="879" cy="856"/>
              </a:xfrm>
              <a:prstGeom prst="rect">
                <a:avLst/>
              </a:prstGeom>
              <a:noFill/>
            </p:spPr>
          </p:pic>
        </p:grpSp>
        <p:sp>
          <p:nvSpPr>
            <p:cNvPr id="10" name="Line 12"/>
            <p:cNvSpPr>
              <a:spLocks noChangeShapeType="1"/>
            </p:cNvSpPr>
            <p:nvPr/>
          </p:nvSpPr>
          <p:spPr bwMode="auto">
            <a:xfrm>
              <a:off x="1232" y="3816"/>
              <a:ext cx="480" cy="88"/>
            </a:xfrm>
            <a:prstGeom prst="line">
              <a:avLst/>
            </a:prstGeom>
            <a:noFill/>
            <a:ln w="9525">
              <a:solidFill>
                <a:schemeClr val="tx1"/>
              </a:solidFill>
              <a:round/>
              <a:headEnd/>
              <a:tailEnd type="triangle" w="med" len="med"/>
            </a:ln>
            <a:effectLst/>
          </p:spPr>
          <p:txBody>
            <a:bodyPr lIns="0" tIns="0" rIns="0" bIns="0" anchor="ctr">
              <a:prstTxWarp prst="textNoShape">
                <a:avLst/>
              </a:prstTxWarp>
              <a:spAutoFit/>
            </a:bodyPr>
            <a:lstStyle/>
            <a:p>
              <a:endParaRPr lang="en-US"/>
            </a:p>
          </p:txBody>
        </p:sp>
      </p:grpSp>
      <p:pic>
        <p:nvPicPr>
          <p:cNvPr id="13" name="Picture 12" descr="HIPO_AngularRes.jpg"/>
          <p:cNvPicPr>
            <a:picLocks noChangeAspect="1"/>
          </p:cNvPicPr>
          <p:nvPr/>
        </p:nvPicPr>
        <p:blipFill>
          <a:blip r:embed="rId3"/>
          <a:stretch>
            <a:fillRect/>
          </a:stretch>
        </p:blipFill>
        <p:spPr>
          <a:xfrm>
            <a:off x="4601802" y="1339848"/>
            <a:ext cx="4084998" cy="2928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16"/>
            <a:ext cx="8229600" cy="1143000"/>
          </a:xfrm>
        </p:spPr>
        <p:txBody>
          <a:bodyPr>
            <a:normAutofit fontScale="90000"/>
          </a:bodyPr>
          <a:lstStyle/>
          <a:p>
            <a:r>
              <a:rPr lang="en-US" i="1" dirty="0" smtClean="0">
                <a:solidFill>
                  <a:srgbClr val="000099"/>
                </a:solidFill>
                <a:latin typeface="Times New Roman" pitchFamily="18" charset="0"/>
              </a:rPr>
              <a:t>SOFIA First Generation Instruments</a:t>
            </a:r>
            <a:endParaRPr lang="en-US" dirty="0"/>
          </a:p>
        </p:txBody>
      </p:sp>
      <p:pic>
        <p:nvPicPr>
          <p:cNvPr id="8" name="Content Placeholder 7" descr="FirstGenInstruments.png"/>
          <p:cNvPicPr>
            <a:picLocks noGrp="1" noChangeAspect="1"/>
          </p:cNvPicPr>
          <p:nvPr>
            <p:ph idx="1"/>
          </p:nvPr>
        </p:nvPicPr>
        <p:blipFill>
          <a:blip r:embed="rId2"/>
          <a:srcRect l="-13486" r="-13486"/>
          <a:stretch>
            <a:fillRect/>
          </a:stretch>
        </p:blipFill>
        <p:spPr>
          <a:xfrm>
            <a:off x="-774333" y="977446"/>
            <a:ext cx="10692666" cy="5880554"/>
          </a:xfr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800" i="1" dirty="0" smtClean="0">
                <a:solidFill>
                  <a:srgbClr val="CC0000"/>
                </a:solidFill>
              </a:rPr>
              <a:t>EXES</a:t>
            </a:r>
            <a:r>
              <a:rPr lang="en-US" dirty="0" smtClean="0">
                <a:solidFill>
                  <a:srgbClr val="CC0000"/>
                </a:solidFill>
              </a:rPr>
              <a:t> </a:t>
            </a:r>
            <a:r>
              <a:rPr lang="en-US" dirty="0" smtClean="0"/>
              <a:t>  Spectral Resolution</a:t>
            </a:r>
            <a:endParaRPr lang="en-US" dirty="0"/>
          </a:p>
        </p:txBody>
      </p:sp>
      <p:sp>
        <p:nvSpPr>
          <p:cNvPr id="5" name="Content Placeholder 4"/>
          <p:cNvSpPr>
            <a:spLocks noGrp="1"/>
          </p:cNvSpPr>
          <p:nvPr>
            <p:ph sz="half" idx="1"/>
          </p:nvPr>
        </p:nvSpPr>
        <p:spPr>
          <a:xfrm>
            <a:off x="136236" y="1600200"/>
            <a:ext cx="3277050" cy="5029258"/>
          </a:xfrm>
        </p:spPr>
        <p:txBody>
          <a:bodyPr>
            <a:normAutofit fontScale="62500" lnSpcReduction="20000"/>
          </a:bodyPr>
          <a:lstStyle/>
          <a:p>
            <a:pPr marL="0" indent="0">
              <a:buNone/>
            </a:pPr>
            <a:r>
              <a:rPr lang="en-US" dirty="0" smtClean="0">
                <a:latin typeface="Arial" charset="0"/>
              </a:rPr>
              <a:t>Wavelength range: </a:t>
            </a:r>
            <a:r>
              <a:rPr lang="en-US" b="1" dirty="0" smtClean="0">
                <a:latin typeface="Arial" charset="0"/>
              </a:rPr>
              <a:t>5 - 28 </a:t>
            </a:r>
            <a:r>
              <a:rPr lang="en-US" b="1" dirty="0" smtClean="0">
                <a:latin typeface="Arial" charset="0"/>
                <a:ea typeface="Arial" charset="0"/>
                <a:cs typeface="Arial" charset="0"/>
              </a:rPr>
              <a:t>µ</a:t>
            </a:r>
            <a:r>
              <a:rPr lang="en-US" b="1" dirty="0" err="1" smtClean="0">
                <a:latin typeface="Arial" charset="0"/>
              </a:rPr>
              <a:t>m</a:t>
            </a:r>
            <a:endParaRPr lang="en-US" b="1" dirty="0" smtClean="0">
              <a:latin typeface="Arial" charset="0"/>
            </a:endParaRPr>
          </a:p>
          <a:p>
            <a:pPr marL="0" indent="0">
              <a:buNone/>
            </a:pPr>
            <a:endParaRPr lang="en-US" b="1" dirty="0" smtClean="0">
              <a:latin typeface="Arial" charset="0"/>
            </a:endParaRPr>
          </a:p>
          <a:p>
            <a:pPr marL="0" indent="0">
              <a:buNone/>
            </a:pPr>
            <a:r>
              <a:rPr lang="en-US" dirty="0" smtClean="0">
                <a:latin typeface="Arial" charset="0"/>
              </a:rPr>
              <a:t>Three Resolving Powers:</a:t>
            </a:r>
          </a:p>
          <a:p>
            <a:pPr marL="0" indent="0">
              <a:buNone/>
            </a:pPr>
            <a:r>
              <a:rPr lang="en-US" dirty="0" smtClean="0">
                <a:latin typeface="Arial" charset="0"/>
              </a:rPr>
              <a:t> 	</a:t>
            </a:r>
            <a:r>
              <a:rPr lang="en-US" b="1" dirty="0" smtClean="0">
                <a:latin typeface="Arial" charset="0"/>
              </a:rPr>
              <a:t>High:       ~ 10</a:t>
            </a:r>
            <a:r>
              <a:rPr lang="en-US" b="1" baseline="30000" dirty="0" smtClean="0">
                <a:latin typeface="Arial" charset="0"/>
              </a:rPr>
              <a:t>5</a:t>
            </a:r>
            <a:endParaRPr lang="en-US" b="1" dirty="0" smtClean="0">
              <a:latin typeface="Arial" charset="0"/>
            </a:endParaRPr>
          </a:p>
          <a:p>
            <a:pPr marL="0" indent="0">
              <a:buNone/>
            </a:pPr>
            <a:r>
              <a:rPr lang="en-US" b="1" dirty="0" smtClean="0">
                <a:latin typeface="Arial" charset="0"/>
              </a:rPr>
              <a:t>	Medium: ~ 10</a:t>
            </a:r>
            <a:r>
              <a:rPr lang="en-US" b="1" baseline="30000" dirty="0" smtClean="0">
                <a:latin typeface="Arial" charset="0"/>
              </a:rPr>
              <a:t>4</a:t>
            </a:r>
          </a:p>
          <a:p>
            <a:pPr marL="0" indent="0">
              <a:buNone/>
            </a:pPr>
            <a:r>
              <a:rPr lang="en-US" b="1" dirty="0" smtClean="0">
                <a:latin typeface="Arial" charset="0"/>
              </a:rPr>
              <a:t>	Low:     ~3000</a:t>
            </a:r>
            <a:endParaRPr lang="en-US" b="1" dirty="0" smtClean="0">
              <a:latin typeface="Times" charset="0"/>
            </a:endParaRPr>
          </a:p>
          <a:p>
            <a:pPr marL="0" indent="0">
              <a:buNone/>
            </a:pPr>
            <a:endParaRPr lang="en-US" dirty="0" smtClean="0">
              <a:latin typeface="Arial" charset="0"/>
            </a:endParaRPr>
          </a:p>
          <a:p>
            <a:pPr marL="0" indent="0">
              <a:buNone/>
            </a:pPr>
            <a:r>
              <a:rPr lang="en-US" dirty="0" smtClean="0">
                <a:latin typeface="Arial" charset="0"/>
              </a:rPr>
              <a:t>The resolving power plotted corresponds to the FWHM of the instrument line spread function for a monochromatic line from a point source.</a:t>
            </a:r>
          </a:p>
          <a:p>
            <a:pPr marL="0" indent="0">
              <a:buNone/>
            </a:pPr>
            <a:endParaRPr lang="en-US" dirty="0" smtClean="0">
              <a:latin typeface="Arial" charset="0"/>
            </a:endParaRPr>
          </a:p>
          <a:p>
            <a:pPr marL="0" indent="0">
              <a:buNone/>
            </a:pPr>
            <a:r>
              <a:rPr lang="en-US" dirty="0" smtClean="0">
                <a:latin typeface="Arial" charset="0"/>
              </a:rPr>
              <a:t>Wavelength changes require about 3 minutes.</a:t>
            </a:r>
          </a:p>
          <a:p>
            <a:pPr marL="0" indent="0">
              <a:buNone/>
            </a:pPr>
            <a:endParaRPr lang="en-US" dirty="0" smtClean="0">
              <a:latin typeface="Arial" charset="0"/>
            </a:endParaRPr>
          </a:p>
          <a:p>
            <a:pPr marL="0" indent="0">
              <a:buNone/>
            </a:pPr>
            <a:r>
              <a:rPr lang="en-US" dirty="0" smtClean="0">
                <a:latin typeface="Arial" charset="0"/>
              </a:rPr>
              <a:t>Resolution change requires about 3 minutes.</a:t>
            </a:r>
          </a:p>
        </p:txBody>
      </p:sp>
      <p:sp>
        <p:nvSpPr>
          <p:cNvPr id="6" name="Content Placeholder 5"/>
          <p:cNvSpPr>
            <a:spLocks noGrp="1"/>
          </p:cNvSpPr>
          <p:nvPr>
            <p:ph sz="half" idx="2"/>
          </p:nvPr>
        </p:nvSpPr>
        <p:spPr>
          <a:xfrm>
            <a:off x="4242475" y="5452268"/>
            <a:ext cx="4038600" cy="1428416"/>
          </a:xfrm>
        </p:spPr>
        <p:txBody>
          <a:bodyPr>
            <a:noAutofit/>
          </a:bodyPr>
          <a:lstStyle/>
          <a:p>
            <a:pPr>
              <a:buNone/>
            </a:pPr>
            <a:r>
              <a:rPr lang="en-US" sz="1600" dirty="0" smtClean="0">
                <a:latin typeface="Arial" charset="0"/>
              </a:rPr>
              <a:t>Free spectral range :</a:t>
            </a:r>
          </a:p>
          <a:p>
            <a:pPr>
              <a:buNone/>
            </a:pPr>
            <a:r>
              <a:rPr lang="en-US" sz="1600" b="1" dirty="0" smtClean="0">
                <a:latin typeface="Arial" charset="0"/>
              </a:rPr>
              <a:t>	High</a:t>
            </a:r>
            <a:r>
              <a:rPr lang="en-US" sz="1600" dirty="0" smtClean="0">
                <a:latin typeface="Arial" charset="0"/>
              </a:rPr>
              <a:t>:       1500 km/sec (</a:t>
            </a:r>
            <a:r>
              <a:rPr lang="en-US" sz="1600" dirty="0" err="1" smtClean="0">
                <a:latin typeface="Arial" charset="0"/>
              </a:rPr>
              <a:t>echelle</a:t>
            </a:r>
            <a:r>
              <a:rPr lang="en-US" sz="1600" dirty="0" smtClean="0">
                <a:latin typeface="Arial" charset="0"/>
              </a:rPr>
              <a:t> mode)</a:t>
            </a:r>
          </a:p>
          <a:p>
            <a:pPr>
              <a:buNone/>
            </a:pPr>
            <a:r>
              <a:rPr lang="en-US" sz="1600" b="1" dirty="0" smtClean="0">
                <a:latin typeface="Arial" charset="0"/>
              </a:rPr>
              <a:t>	Medium</a:t>
            </a:r>
            <a:r>
              <a:rPr lang="en-US" sz="1600" dirty="0" smtClean="0">
                <a:latin typeface="Arial" charset="0"/>
              </a:rPr>
              <a:t>: 1500 km/sec</a:t>
            </a:r>
          </a:p>
          <a:p>
            <a:pPr>
              <a:buNone/>
            </a:pPr>
            <a:r>
              <a:rPr lang="en-US" sz="1600" b="1" dirty="0" smtClean="0">
                <a:latin typeface="Arial" charset="0"/>
              </a:rPr>
              <a:t>	Low</a:t>
            </a:r>
            <a:r>
              <a:rPr lang="en-US" sz="1600" dirty="0" smtClean="0">
                <a:latin typeface="Arial" charset="0"/>
              </a:rPr>
              <a:t>:       6000 km/sec</a:t>
            </a:r>
          </a:p>
          <a:p>
            <a:pPr>
              <a:buNone/>
            </a:pPr>
            <a:endParaRPr lang="en-US" sz="1600" dirty="0"/>
          </a:p>
        </p:txBody>
      </p:sp>
      <p:grpSp>
        <p:nvGrpSpPr>
          <p:cNvPr id="10" name="Group 9"/>
          <p:cNvGrpSpPr/>
          <p:nvPr/>
        </p:nvGrpSpPr>
        <p:grpSpPr>
          <a:xfrm>
            <a:off x="3505875" y="1455212"/>
            <a:ext cx="5586413" cy="3863975"/>
            <a:chOff x="4133850" y="1231900"/>
            <a:chExt cx="5586413" cy="3863975"/>
          </a:xfrm>
        </p:grpSpPr>
        <p:graphicFrame>
          <p:nvGraphicFramePr>
            <p:cNvPr id="11" name="Object 2"/>
            <p:cNvGraphicFramePr>
              <a:graphicFrameLocks noChangeAspect="1"/>
            </p:cNvGraphicFramePr>
            <p:nvPr/>
          </p:nvGraphicFramePr>
          <p:xfrm>
            <a:off x="4152900" y="1231900"/>
            <a:ext cx="5086350" cy="3770313"/>
          </p:xfrm>
          <a:graphic>
            <a:graphicData uri="http://schemas.openxmlformats.org/presentationml/2006/ole">
              <p:oleObj spid="_x0000_s17411" name="Worksheet" r:id="rId3" imgW="5892800" imgH="4368800" progId="Excel.Sheet.8">
                <p:embed/>
              </p:oleObj>
            </a:graphicData>
          </a:graphic>
        </p:graphicFrame>
        <p:cxnSp>
          <p:nvCxnSpPr>
            <p:cNvPr id="12" name="AutoShape 6"/>
            <p:cNvCxnSpPr>
              <a:cxnSpLocks noChangeShapeType="1"/>
            </p:cNvCxnSpPr>
            <p:nvPr/>
          </p:nvCxnSpPr>
          <p:spPr bwMode="auto">
            <a:xfrm rot="10800000" flipH="1">
              <a:off x="5562600" y="3886200"/>
              <a:ext cx="1676400" cy="1209675"/>
            </a:xfrm>
            <a:prstGeom prst="bentConnector4">
              <a:avLst>
                <a:gd name="adj1" fmla="val -13634"/>
                <a:gd name="adj2" fmla="val 118898"/>
              </a:avLst>
            </a:prstGeom>
            <a:noFill/>
            <a:ln w="9525">
              <a:noFill/>
              <a:miter lim="800000"/>
              <a:headEnd/>
              <a:tailEnd/>
            </a:ln>
            <a:effectLst/>
          </p:spPr>
        </p:cxnSp>
        <p:sp>
          <p:nvSpPr>
            <p:cNvPr id="13" name="Text Box 7"/>
            <p:cNvSpPr txBox="1">
              <a:spLocks noChangeArrowheads="1"/>
            </p:cNvSpPr>
            <p:nvPr/>
          </p:nvSpPr>
          <p:spPr bwMode="auto">
            <a:xfrm>
              <a:off x="6096000" y="3505200"/>
              <a:ext cx="609600" cy="182563"/>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1200" b="1">
                  <a:latin typeface="Geneva" charset="0"/>
                </a:rPr>
                <a:t>Low</a:t>
              </a:r>
            </a:p>
          </p:txBody>
        </p:sp>
        <p:sp>
          <p:nvSpPr>
            <p:cNvPr id="14" name="Text Box 8"/>
            <p:cNvSpPr txBox="1">
              <a:spLocks noChangeArrowheads="1"/>
            </p:cNvSpPr>
            <p:nvPr/>
          </p:nvSpPr>
          <p:spPr bwMode="auto">
            <a:xfrm>
              <a:off x="6019800" y="2895600"/>
              <a:ext cx="762000" cy="182563"/>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1200" b="1">
                  <a:latin typeface="Geneva" charset="0"/>
                </a:rPr>
                <a:t>Medium</a:t>
              </a:r>
              <a:endParaRPr lang="en-US">
                <a:latin typeface="Times" charset="0"/>
              </a:endParaRPr>
            </a:p>
          </p:txBody>
        </p:sp>
        <p:sp>
          <p:nvSpPr>
            <p:cNvPr id="15" name="Text Box 9"/>
            <p:cNvSpPr txBox="1">
              <a:spLocks noChangeArrowheads="1"/>
            </p:cNvSpPr>
            <p:nvPr/>
          </p:nvSpPr>
          <p:spPr bwMode="auto">
            <a:xfrm>
              <a:off x="5943600" y="2057400"/>
              <a:ext cx="762000" cy="182563"/>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1200" b="1">
                  <a:latin typeface="Geneva" charset="0"/>
                </a:rPr>
                <a:t>High</a:t>
              </a:r>
              <a:endParaRPr lang="en-US" sz="1200">
                <a:latin typeface="Geneva" charset="0"/>
              </a:endParaRPr>
            </a:p>
          </p:txBody>
        </p:sp>
        <p:sp>
          <p:nvSpPr>
            <p:cNvPr id="16" name="Text Box 10"/>
            <p:cNvSpPr txBox="1">
              <a:spLocks noChangeArrowheads="1"/>
            </p:cNvSpPr>
            <p:nvPr/>
          </p:nvSpPr>
          <p:spPr bwMode="auto">
            <a:xfrm rot="16200000">
              <a:off x="3001963" y="2630487"/>
              <a:ext cx="2446338" cy="182563"/>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200" dirty="0">
                  <a:latin typeface="Geneva" charset="0"/>
                </a:rPr>
                <a:t>Velocity Resolution (km/</a:t>
              </a:r>
              <a:r>
                <a:rPr lang="en-US" sz="1200" dirty="0" err="1">
                  <a:latin typeface="Geneva" charset="0"/>
                </a:rPr>
                <a:t>s</a:t>
              </a:r>
              <a:r>
                <a:rPr lang="en-US" sz="1200" dirty="0">
                  <a:latin typeface="Geneva" charset="0"/>
                </a:rPr>
                <a:t>)</a:t>
              </a:r>
            </a:p>
          </p:txBody>
        </p:sp>
        <p:sp>
          <p:nvSpPr>
            <p:cNvPr id="17" name="Text Box 11"/>
            <p:cNvSpPr txBox="1">
              <a:spLocks noChangeArrowheads="1"/>
            </p:cNvSpPr>
            <p:nvPr/>
          </p:nvSpPr>
          <p:spPr bwMode="auto">
            <a:xfrm>
              <a:off x="6400800" y="4800600"/>
              <a:ext cx="2133600" cy="182563"/>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200">
                  <a:latin typeface="Geneva" charset="0"/>
                </a:rPr>
                <a:t>Wavelength (µm)</a:t>
              </a:r>
            </a:p>
          </p:txBody>
        </p:sp>
        <p:grpSp>
          <p:nvGrpSpPr>
            <p:cNvPr id="18" name="Group 12"/>
            <p:cNvGrpSpPr>
              <a:grpSpLocks/>
            </p:cNvGrpSpPr>
            <p:nvPr/>
          </p:nvGrpSpPr>
          <p:grpSpPr bwMode="auto">
            <a:xfrm>
              <a:off x="8915400" y="1752600"/>
              <a:ext cx="609600" cy="212725"/>
              <a:chOff x="5712" y="1104"/>
              <a:chExt cx="384" cy="134"/>
            </a:xfrm>
          </p:grpSpPr>
          <p:sp>
            <p:nvSpPr>
              <p:cNvPr id="26" name="Text Box 13"/>
              <p:cNvSpPr txBox="1">
                <a:spLocks noChangeArrowheads="1"/>
              </p:cNvSpPr>
              <p:nvPr/>
            </p:nvSpPr>
            <p:spPr bwMode="auto">
              <a:xfrm>
                <a:off x="5808" y="1104"/>
                <a:ext cx="288" cy="134"/>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400">
                    <a:latin typeface="Geneva" charset="0"/>
                  </a:rPr>
                  <a:t>10</a:t>
                </a:r>
                <a:r>
                  <a:rPr lang="en-US" baseline="30000">
                    <a:latin typeface="Geneva" charset="0"/>
                  </a:rPr>
                  <a:t>5</a:t>
                </a:r>
                <a:endParaRPr lang="en-US">
                  <a:latin typeface="Geneva" charset="0"/>
                </a:endParaRPr>
              </a:p>
            </p:txBody>
          </p:sp>
          <p:sp>
            <p:nvSpPr>
              <p:cNvPr id="27" name="Line 14"/>
              <p:cNvSpPr>
                <a:spLocks noChangeShapeType="1"/>
              </p:cNvSpPr>
              <p:nvPr/>
            </p:nvSpPr>
            <p:spPr bwMode="auto">
              <a:xfrm>
                <a:off x="5712" y="1180"/>
                <a:ext cx="96" cy="0"/>
              </a:xfrm>
              <a:prstGeom prst="line">
                <a:avLst/>
              </a:prstGeom>
              <a:noFill/>
              <a:ln w="9525">
                <a:solidFill>
                  <a:schemeClr val="tx1"/>
                </a:solidFill>
                <a:round/>
                <a:headEnd/>
                <a:tailEnd/>
              </a:ln>
              <a:effectLst/>
            </p:spPr>
            <p:txBody>
              <a:bodyPr wrap="none" lIns="0" tIns="0" rIns="0" bIns="0" anchor="ctr">
                <a:prstTxWarp prst="textNoShape">
                  <a:avLst/>
                </a:prstTxWarp>
                <a:spAutoFit/>
              </a:bodyPr>
              <a:lstStyle/>
              <a:p>
                <a:endParaRPr lang="en-US"/>
              </a:p>
            </p:txBody>
          </p:sp>
        </p:grpSp>
        <p:grpSp>
          <p:nvGrpSpPr>
            <p:cNvPr id="19" name="Group 15"/>
            <p:cNvGrpSpPr>
              <a:grpSpLocks/>
            </p:cNvGrpSpPr>
            <p:nvPr/>
          </p:nvGrpSpPr>
          <p:grpSpPr bwMode="auto">
            <a:xfrm>
              <a:off x="8909050" y="2774950"/>
              <a:ext cx="609600" cy="212725"/>
              <a:chOff x="5688" y="1792"/>
              <a:chExt cx="384" cy="134"/>
            </a:xfrm>
          </p:grpSpPr>
          <p:sp>
            <p:nvSpPr>
              <p:cNvPr id="24" name="Text Box 16"/>
              <p:cNvSpPr txBox="1">
                <a:spLocks noChangeArrowheads="1"/>
              </p:cNvSpPr>
              <p:nvPr/>
            </p:nvSpPr>
            <p:spPr bwMode="auto">
              <a:xfrm>
                <a:off x="5784" y="1792"/>
                <a:ext cx="288" cy="134"/>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400" dirty="0">
                    <a:latin typeface="Geneva" charset="0"/>
                  </a:rPr>
                  <a:t>10</a:t>
                </a:r>
                <a:r>
                  <a:rPr lang="en-US" baseline="30000" dirty="0">
                    <a:latin typeface="Geneva" charset="0"/>
                  </a:rPr>
                  <a:t>4</a:t>
                </a:r>
                <a:endParaRPr lang="en-US" dirty="0">
                  <a:latin typeface="Geneva" charset="0"/>
                </a:endParaRPr>
              </a:p>
            </p:txBody>
          </p:sp>
          <p:sp>
            <p:nvSpPr>
              <p:cNvPr id="25" name="Line 17"/>
              <p:cNvSpPr>
                <a:spLocks noChangeShapeType="1"/>
              </p:cNvSpPr>
              <p:nvPr/>
            </p:nvSpPr>
            <p:spPr bwMode="auto">
              <a:xfrm>
                <a:off x="5688" y="1872"/>
                <a:ext cx="96" cy="0"/>
              </a:xfrm>
              <a:prstGeom prst="line">
                <a:avLst/>
              </a:prstGeom>
              <a:noFill/>
              <a:ln w="9525">
                <a:solidFill>
                  <a:schemeClr val="tx1"/>
                </a:solidFill>
                <a:round/>
                <a:headEnd/>
                <a:tailEnd/>
              </a:ln>
              <a:effectLst/>
            </p:spPr>
            <p:txBody>
              <a:bodyPr wrap="none" lIns="0" tIns="0" rIns="0" bIns="0" anchor="ctr">
                <a:prstTxWarp prst="textNoShape">
                  <a:avLst/>
                </a:prstTxWarp>
                <a:spAutoFit/>
              </a:bodyPr>
              <a:lstStyle/>
              <a:p>
                <a:endParaRPr lang="en-US"/>
              </a:p>
            </p:txBody>
          </p:sp>
        </p:grpSp>
        <p:grpSp>
          <p:nvGrpSpPr>
            <p:cNvPr id="20" name="Group 18"/>
            <p:cNvGrpSpPr>
              <a:grpSpLocks/>
            </p:cNvGrpSpPr>
            <p:nvPr/>
          </p:nvGrpSpPr>
          <p:grpSpPr bwMode="auto">
            <a:xfrm>
              <a:off x="8959850" y="3778250"/>
              <a:ext cx="527050" cy="212725"/>
              <a:chOff x="5716" y="2400"/>
              <a:chExt cx="332" cy="134"/>
            </a:xfrm>
          </p:grpSpPr>
          <p:sp>
            <p:nvSpPr>
              <p:cNvPr id="22" name="Text Box 19"/>
              <p:cNvSpPr txBox="1">
                <a:spLocks noChangeArrowheads="1"/>
              </p:cNvSpPr>
              <p:nvPr/>
            </p:nvSpPr>
            <p:spPr bwMode="auto">
              <a:xfrm>
                <a:off x="5808" y="2400"/>
                <a:ext cx="240" cy="134"/>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400">
                    <a:latin typeface="Geneva" charset="0"/>
                  </a:rPr>
                  <a:t>10</a:t>
                </a:r>
                <a:r>
                  <a:rPr lang="en-US" baseline="30000">
                    <a:latin typeface="Geneva" charset="0"/>
                  </a:rPr>
                  <a:t>3</a:t>
                </a:r>
                <a:endParaRPr lang="en-US">
                  <a:latin typeface="Geneva" charset="0"/>
                </a:endParaRPr>
              </a:p>
            </p:txBody>
          </p:sp>
          <p:sp>
            <p:nvSpPr>
              <p:cNvPr id="23" name="Line 20"/>
              <p:cNvSpPr>
                <a:spLocks noChangeShapeType="1"/>
              </p:cNvSpPr>
              <p:nvPr/>
            </p:nvSpPr>
            <p:spPr bwMode="auto">
              <a:xfrm>
                <a:off x="5716" y="2472"/>
                <a:ext cx="96" cy="0"/>
              </a:xfrm>
              <a:prstGeom prst="line">
                <a:avLst/>
              </a:prstGeom>
              <a:noFill/>
              <a:ln w="9525">
                <a:solidFill>
                  <a:schemeClr val="tx1"/>
                </a:solidFill>
                <a:round/>
                <a:headEnd/>
                <a:tailEnd/>
              </a:ln>
              <a:effectLst/>
            </p:spPr>
            <p:txBody>
              <a:bodyPr wrap="none" lIns="0" tIns="0" rIns="0" bIns="0" anchor="ctr">
                <a:prstTxWarp prst="textNoShape">
                  <a:avLst/>
                </a:prstTxWarp>
                <a:spAutoFit/>
              </a:bodyPr>
              <a:lstStyle/>
              <a:p>
                <a:endParaRPr lang="en-US"/>
              </a:p>
            </p:txBody>
          </p:sp>
        </p:grpSp>
        <p:sp>
          <p:nvSpPr>
            <p:cNvPr id="21" name="Text Box 21"/>
            <p:cNvSpPr txBox="1">
              <a:spLocks noChangeArrowheads="1"/>
            </p:cNvSpPr>
            <p:nvPr/>
          </p:nvSpPr>
          <p:spPr bwMode="auto">
            <a:xfrm rot="5400000">
              <a:off x="8485982" y="2777331"/>
              <a:ext cx="2286000" cy="182563"/>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200" dirty="0">
                  <a:latin typeface="Geneva" charset="0"/>
                </a:rPr>
                <a:t>Spectral Resolving Power </a:t>
              </a:r>
              <a:r>
                <a:rPr lang="en-US" sz="1200" dirty="0" err="1">
                  <a:latin typeface="Symbol" charset="2"/>
                </a:rPr>
                <a:t>l</a:t>
              </a:r>
              <a:r>
                <a:rPr lang="en-US" sz="1200" dirty="0">
                  <a:latin typeface="Symbol" charset="2"/>
                </a:rPr>
                <a:t>/Dl</a:t>
              </a:r>
              <a:endParaRPr lang="en-US" sz="1200" dirty="0">
                <a:latin typeface="Geneva"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CC0000"/>
                </a:solidFill>
              </a:rPr>
              <a:t>EXES</a:t>
            </a:r>
            <a:r>
              <a:rPr lang="en-US" dirty="0" smtClean="0">
                <a:solidFill>
                  <a:srgbClr val="CC0000"/>
                </a:solidFill>
              </a:rPr>
              <a:t> </a:t>
            </a:r>
            <a:r>
              <a:rPr lang="en-US" dirty="0" smtClean="0"/>
              <a:t>  Sensitivity</a:t>
            </a:r>
            <a:endParaRPr lang="en-US" dirty="0"/>
          </a:p>
        </p:txBody>
      </p:sp>
      <p:sp>
        <p:nvSpPr>
          <p:cNvPr id="3" name="Content Placeholder 2"/>
          <p:cNvSpPr>
            <a:spLocks noGrp="1"/>
          </p:cNvSpPr>
          <p:nvPr>
            <p:ph sz="half" idx="1"/>
          </p:nvPr>
        </p:nvSpPr>
        <p:spPr>
          <a:xfrm>
            <a:off x="178100" y="1131888"/>
            <a:ext cx="3840934" cy="5726112"/>
          </a:xfrm>
        </p:spPr>
        <p:txBody>
          <a:bodyPr>
            <a:normAutofit fontScale="55000" lnSpcReduction="20000"/>
          </a:bodyPr>
          <a:lstStyle/>
          <a:p>
            <a:pPr marL="0" indent="0">
              <a:buNone/>
            </a:pPr>
            <a:endParaRPr lang="en-US" sz="2400" dirty="0" smtClean="0">
              <a:latin typeface="Arial" charset="0"/>
            </a:endParaRPr>
          </a:p>
          <a:p>
            <a:pPr marL="0" indent="0">
              <a:buNone/>
            </a:pPr>
            <a:r>
              <a:rPr lang="en-US" dirty="0" smtClean="0">
                <a:latin typeface="Arial" charset="0"/>
              </a:rPr>
              <a:t>MDLF is the “minimum detectable line flux”, 4</a:t>
            </a:r>
            <a:r>
              <a:rPr lang="en-US" dirty="0" smtClean="0">
                <a:latin typeface="Symbol" charset="2"/>
              </a:rPr>
              <a:t>s</a:t>
            </a:r>
            <a:r>
              <a:rPr lang="en-US" dirty="0" smtClean="0">
                <a:latin typeface="Arial" charset="0"/>
              </a:rPr>
              <a:t> in 15 minutes (900</a:t>
            </a:r>
            <a:r>
              <a:rPr lang="en-US" baseline="30000" dirty="0" smtClean="0">
                <a:latin typeface="Arial" charset="0"/>
              </a:rPr>
              <a:t> </a:t>
            </a:r>
            <a:r>
              <a:rPr lang="en-US" dirty="0" err="1" smtClean="0">
                <a:latin typeface="Arial" charset="0"/>
              </a:rPr>
              <a:t>s</a:t>
            </a:r>
            <a:r>
              <a:rPr lang="en-US" dirty="0" smtClean="0">
                <a:latin typeface="Arial" charset="0"/>
              </a:rPr>
              <a:t>) on-source integration time.  </a:t>
            </a:r>
          </a:p>
          <a:p>
            <a:pPr marL="0" indent="0">
              <a:buNone/>
            </a:pPr>
            <a:endParaRPr lang="en-US" dirty="0" smtClean="0">
              <a:latin typeface="Arial" charset="0"/>
            </a:endParaRPr>
          </a:p>
          <a:p>
            <a:pPr marL="0" indent="0">
              <a:buNone/>
            </a:pPr>
            <a:r>
              <a:rPr lang="en-US" dirty="0" smtClean="0">
                <a:latin typeface="Arial" charset="0"/>
              </a:rPr>
              <a:t>MDLF is plotted for an unresolved line from a point source, for each of the three resolution modes, Low, Medium and High.</a:t>
            </a:r>
          </a:p>
          <a:p>
            <a:pPr marL="0" indent="0">
              <a:buNone/>
            </a:pPr>
            <a:endParaRPr lang="en-US" dirty="0" smtClean="0">
              <a:latin typeface="Arial" charset="0"/>
            </a:endParaRPr>
          </a:p>
          <a:p>
            <a:pPr marL="0" indent="0">
              <a:buNone/>
            </a:pPr>
            <a:r>
              <a:rPr lang="en-US" dirty="0" smtClean="0">
                <a:latin typeface="Arial" charset="0"/>
              </a:rPr>
              <a:t>MDLF scales roughly as  (S/N) </a:t>
            </a:r>
            <a:r>
              <a:rPr lang="en-US" sz="3600" dirty="0" smtClean="0">
                <a:latin typeface="Arial" charset="0"/>
              </a:rPr>
              <a:t>/</a:t>
            </a:r>
            <a:r>
              <a:rPr lang="en-US" dirty="0" smtClean="0">
                <a:latin typeface="Arial" charset="0"/>
              </a:rPr>
              <a:t>√ </a:t>
            </a:r>
            <a:r>
              <a:rPr lang="en-US" dirty="0" err="1" smtClean="0">
                <a:latin typeface="Arial" charset="0"/>
              </a:rPr>
              <a:t>t</a:t>
            </a:r>
            <a:endParaRPr lang="en-US" baseline="30000" dirty="0" smtClean="0">
              <a:latin typeface="Arial" charset="0"/>
            </a:endParaRPr>
          </a:p>
          <a:p>
            <a:pPr marL="0" indent="0">
              <a:buNone/>
            </a:pPr>
            <a:r>
              <a:rPr lang="en-US" dirty="0" smtClean="0">
                <a:latin typeface="Arial" charset="0"/>
              </a:rPr>
              <a:t>  where  </a:t>
            </a:r>
            <a:r>
              <a:rPr lang="en-US" dirty="0" err="1" smtClean="0">
                <a:latin typeface="Arial" charset="0"/>
              </a:rPr>
              <a:t>t</a:t>
            </a:r>
            <a:r>
              <a:rPr lang="en-US" dirty="0" smtClean="0">
                <a:latin typeface="Arial" charset="0"/>
              </a:rPr>
              <a:t> = net integration time</a:t>
            </a:r>
          </a:p>
          <a:p>
            <a:pPr marL="0" indent="0">
              <a:buNone/>
            </a:pPr>
            <a:endParaRPr lang="en-US" baseline="30000" dirty="0" smtClean="0">
              <a:latin typeface="Arial" charset="0"/>
            </a:endParaRPr>
          </a:p>
          <a:p>
            <a:pPr marL="0" indent="0">
              <a:buNone/>
            </a:pPr>
            <a:r>
              <a:rPr lang="en-US" dirty="0" smtClean="0">
                <a:latin typeface="Arial" charset="0"/>
              </a:rPr>
              <a:t>Minimum detectable continuum flux MDCF (4</a:t>
            </a:r>
            <a:r>
              <a:rPr lang="en-US" dirty="0" smtClean="0">
                <a:latin typeface="Symbol" charset="2"/>
              </a:rPr>
              <a:t>s</a:t>
            </a:r>
            <a:r>
              <a:rPr lang="en-US" dirty="0" smtClean="0">
                <a:latin typeface="Arial" charset="0"/>
              </a:rPr>
              <a:t>, 15 minutes):</a:t>
            </a:r>
          </a:p>
          <a:p>
            <a:pPr marL="0" indent="0">
              <a:buNone/>
            </a:pPr>
            <a:endParaRPr lang="en-US" dirty="0" smtClean="0">
              <a:latin typeface="Arial" charset="0"/>
            </a:endParaRPr>
          </a:p>
          <a:p>
            <a:pPr marL="0" indent="0">
              <a:buNone/>
            </a:pPr>
            <a:r>
              <a:rPr lang="en-US" dirty="0" smtClean="0">
                <a:latin typeface="Arial" charset="0"/>
              </a:rPr>
              <a:t> 	    </a:t>
            </a:r>
            <a:r>
              <a:rPr lang="en-US" u="sng" dirty="0" err="1" smtClean="0">
                <a:latin typeface="Symbol" charset="2"/>
              </a:rPr>
              <a:t>l</a:t>
            </a:r>
            <a:r>
              <a:rPr lang="en-US" u="sng" dirty="0" smtClean="0">
                <a:latin typeface="Arial" charset="0"/>
              </a:rPr>
              <a:t>= 10 </a:t>
            </a:r>
            <a:r>
              <a:rPr lang="en-US" u="sng" dirty="0" smtClean="0">
                <a:latin typeface="Symbol" charset="2"/>
              </a:rPr>
              <a:t>m</a:t>
            </a:r>
            <a:r>
              <a:rPr lang="en-US" u="sng" dirty="0" smtClean="0">
                <a:latin typeface="Arial" charset="0"/>
              </a:rPr>
              <a:t>m</a:t>
            </a:r>
            <a:r>
              <a:rPr lang="en-US" dirty="0" smtClean="0">
                <a:latin typeface="Arial" charset="0"/>
              </a:rPr>
              <a:t>    </a:t>
            </a:r>
            <a:r>
              <a:rPr lang="en-US" u="sng" dirty="0" smtClean="0">
                <a:latin typeface="Arial" charset="0"/>
              </a:rPr>
              <a:t>20 </a:t>
            </a:r>
            <a:r>
              <a:rPr lang="en-US" u="sng" dirty="0" smtClean="0">
                <a:latin typeface="Symbol" charset="2"/>
              </a:rPr>
              <a:t>m</a:t>
            </a:r>
            <a:r>
              <a:rPr lang="en-US" u="sng" dirty="0" smtClean="0">
                <a:latin typeface="Arial" charset="0"/>
              </a:rPr>
              <a:t>m</a:t>
            </a:r>
            <a:endParaRPr lang="en-US" dirty="0" smtClean="0">
              <a:latin typeface="Arial" charset="0"/>
            </a:endParaRPr>
          </a:p>
          <a:p>
            <a:pPr marL="0" indent="0">
              <a:buNone/>
            </a:pPr>
            <a:r>
              <a:rPr lang="en-US" dirty="0" smtClean="0">
                <a:latin typeface="Arial" charset="0"/>
              </a:rPr>
              <a:t>           </a:t>
            </a:r>
            <a:r>
              <a:rPr lang="en-US" b="1" dirty="0" smtClean="0">
                <a:latin typeface="Arial" charset="0"/>
              </a:rPr>
              <a:t>High</a:t>
            </a:r>
            <a:r>
              <a:rPr lang="en-US" dirty="0" smtClean="0">
                <a:latin typeface="Arial" charset="0"/>
              </a:rPr>
              <a:t>:  ~ 1.3 </a:t>
            </a:r>
            <a:r>
              <a:rPr lang="en-US" dirty="0" err="1" smtClean="0">
                <a:latin typeface="Arial" charset="0"/>
              </a:rPr>
              <a:t>Jy</a:t>
            </a:r>
            <a:r>
              <a:rPr lang="en-US" dirty="0" smtClean="0">
                <a:latin typeface="Arial" charset="0"/>
              </a:rPr>
              <a:t>     ~ 2.7 </a:t>
            </a:r>
            <a:r>
              <a:rPr lang="en-US" dirty="0" err="1" smtClean="0">
                <a:latin typeface="Arial" charset="0"/>
              </a:rPr>
              <a:t>Jy</a:t>
            </a:r>
            <a:endParaRPr lang="en-US" baseline="30000" dirty="0" smtClean="0">
              <a:latin typeface="Arial" charset="0"/>
            </a:endParaRPr>
          </a:p>
          <a:p>
            <a:pPr marL="0" indent="0">
              <a:buNone/>
            </a:pPr>
            <a:r>
              <a:rPr lang="en-US" dirty="0" smtClean="0">
                <a:latin typeface="Arial" charset="0"/>
              </a:rPr>
              <a:t>     </a:t>
            </a:r>
            <a:r>
              <a:rPr lang="en-US" b="1" dirty="0" smtClean="0">
                <a:latin typeface="Arial" charset="0"/>
              </a:rPr>
              <a:t>Medium</a:t>
            </a:r>
            <a:r>
              <a:rPr lang="en-US" dirty="0" smtClean="0">
                <a:latin typeface="Arial" charset="0"/>
              </a:rPr>
              <a:t>:  ~ 0.4 </a:t>
            </a:r>
            <a:r>
              <a:rPr lang="en-US" dirty="0" err="1" smtClean="0">
                <a:latin typeface="Arial" charset="0"/>
              </a:rPr>
              <a:t>Jy</a:t>
            </a:r>
            <a:r>
              <a:rPr lang="en-US" dirty="0" smtClean="0">
                <a:latin typeface="Arial" charset="0"/>
              </a:rPr>
              <a:t>      ~ 0.9 </a:t>
            </a:r>
            <a:r>
              <a:rPr lang="en-US" dirty="0" err="1" smtClean="0">
                <a:latin typeface="Arial" charset="0"/>
              </a:rPr>
              <a:t>Jy</a:t>
            </a:r>
            <a:endParaRPr lang="en-US" dirty="0" smtClean="0">
              <a:latin typeface="Arial" charset="0"/>
            </a:endParaRPr>
          </a:p>
          <a:p>
            <a:pPr marL="0" indent="0">
              <a:buNone/>
            </a:pPr>
            <a:r>
              <a:rPr lang="en-US" dirty="0" smtClean="0">
                <a:latin typeface="Arial" charset="0"/>
              </a:rPr>
              <a:t>          </a:t>
            </a:r>
            <a:r>
              <a:rPr lang="en-US" b="1" dirty="0" smtClean="0">
                <a:latin typeface="Arial" charset="0"/>
              </a:rPr>
              <a:t>Low</a:t>
            </a:r>
            <a:r>
              <a:rPr lang="en-US" dirty="0" smtClean="0">
                <a:latin typeface="Arial" charset="0"/>
              </a:rPr>
              <a:t>:   ~ 0.2 </a:t>
            </a:r>
            <a:r>
              <a:rPr lang="en-US" dirty="0" err="1" smtClean="0">
                <a:latin typeface="Arial" charset="0"/>
              </a:rPr>
              <a:t>Jy</a:t>
            </a:r>
            <a:r>
              <a:rPr lang="en-US" dirty="0" smtClean="0">
                <a:latin typeface="Arial" charset="0"/>
              </a:rPr>
              <a:t>      ~ 0.5 </a:t>
            </a:r>
            <a:r>
              <a:rPr lang="en-US" dirty="0" err="1" smtClean="0">
                <a:latin typeface="Arial" charset="0"/>
              </a:rPr>
              <a:t>Jy</a:t>
            </a:r>
            <a:endParaRPr lang="en-US" dirty="0" smtClean="0">
              <a:latin typeface="Arial" charset="0"/>
            </a:endParaRPr>
          </a:p>
          <a:p>
            <a:pPr marL="0" indent="0">
              <a:buNone/>
            </a:pPr>
            <a:endParaRPr lang="en-US" dirty="0" smtClean="0">
              <a:latin typeface="Arial" charset="0"/>
            </a:endParaRPr>
          </a:p>
          <a:p>
            <a:pPr marL="0" indent="0">
              <a:buNone/>
            </a:pPr>
            <a:r>
              <a:rPr lang="en-US" dirty="0" smtClean="0">
                <a:latin typeface="Arial" charset="0"/>
              </a:rPr>
              <a:t>Calibration, setup, and target acquisition take less than 20 minutes.</a:t>
            </a:r>
          </a:p>
          <a:p>
            <a:pPr marL="0" indent="0">
              <a:buNone/>
            </a:pPr>
            <a:endParaRPr lang="en-US" dirty="0" smtClean="0">
              <a:latin typeface="Arial" charset="0"/>
            </a:endParaRPr>
          </a:p>
          <a:p>
            <a:pPr marL="0" indent="0">
              <a:buNone/>
            </a:pPr>
            <a:r>
              <a:rPr lang="en-US" dirty="0" smtClean="0">
                <a:latin typeface="Arial" charset="0"/>
              </a:rPr>
              <a:t>Line measurements in bright continuum sources may take longer to reach the same (S/N).</a:t>
            </a:r>
          </a:p>
          <a:p>
            <a:pPr marL="0" indent="0">
              <a:buNone/>
            </a:pPr>
            <a:endParaRPr lang="en-US" dirty="0" smtClean="0">
              <a:latin typeface="Arial" charset="0"/>
            </a:endParaRPr>
          </a:p>
          <a:p>
            <a:pPr marL="0" indent="0">
              <a:buNone/>
            </a:pPr>
            <a:endParaRPr lang="en-US" dirty="0"/>
          </a:p>
        </p:txBody>
      </p:sp>
      <p:sp>
        <p:nvSpPr>
          <p:cNvPr id="4" name="Content Placeholder 3"/>
          <p:cNvSpPr>
            <a:spLocks noGrp="1"/>
          </p:cNvSpPr>
          <p:nvPr>
            <p:ph sz="half" idx="2"/>
          </p:nvPr>
        </p:nvSpPr>
        <p:spPr>
          <a:xfrm>
            <a:off x="4648200" y="5136085"/>
            <a:ext cx="4038600" cy="1353806"/>
          </a:xfrm>
        </p:spPr>
        <p:txBody>
          <a:bodyPr>
            <a:normAutofit fontScale="55000" lnSpcReduction="20000"/>
          </a:bodyPr>
          <a:lstStyle/>
          <a:p>
            <a:pPr marL="0" indent="0">
              <a:buNone/>
            </a:pPr>
            <a:r>
              <a:rPr lang="en-US" dirty="0" smtClean="0">
                <a:latin typeface="Arial" charset="0"/>
              </a:rPr>
              <a:t>Atmospheric transmission may preclude measurements at some wavelengths and reduce sensitivity at others.   Further details for particular wavelengths of interest are available from the SI team; see contact information on the title page.</a:t>
            </a:r>
          </a:p>
        </p:txBody>
      </p:sp>
      <p:grpSp>
        <p:nvGrpSpPr>
          <p:cNvPr id="5" name="Group 4"/>
          <p:cNvGrpSpPr/>
          <p:nvPr/>
        </p:nvGrpSpPr>
        <p:grpSpPr>
          <a:xfrm>
            <a:off x="4216700" y="1131888"/>
            <a:ext cx="4876800" cy="3698875"/>
            <a:chOff x="4495800" y="1131888"/>
            <a:chExt cx="4876800" cy="3698875"/>
          </a:xfrm>
        </p:grpSpPr>
        <p:graphicFrame>
          <p:nvGraphicFramePr>
            <p:cNvPr id="6" name="Object 2"/>
            <p:cNvGraphicFramePr>
              <a:graphicFrameLocks noChangeAspect="1"/>
            </p:cNvGraphicFramePr>
            <p:nvPr/>
          </p:nvGraphicFramePr>
          <p:xfrm>
            <a:off x="4648200" y="1295400"/>
            <a:ext cx="4724400" cy="3502025"/>
          </p:xfrm>
          <a:graphic>
            <a:graphicData uri="http://schemas.openxmlformats.org/presentationml/2006/ole">
              <p:oleObj spid="_x0000_s18434" name="Worksheet" r:id="rId3" imgW="7213600" imgH="5346700" progId="Excel.Sheet.8">
                <p:embed/>
              </p:oleObj>
            </a:graphicData>
          </a:graphic>
        </p:graphicFrame>
        <p:sp>
          <p:nvSpPr>
            <p:cNvPr id="7" name="Text Box 14"/>
            <p:cNvSpPr txBox="1">
              <a:spLocks noChangeArrowheads="1"/>
            </p:cNvSpPr>
            <p:nvPr/>
          </p:nvSpPr>
          <p:spPr bwMode="auto">
            <a:xfrm rot="16200000">
              <a:off x="3040063" y="2587625"/>
              <a:ext cx="3124200" cy="212725"/>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400" dirty="0">
                  <a:latin typeface="Geneva" charset="0"/>
                </a:rPr>
                <a:t>MDLF (W/m</a:t>
              </a:r>
              <a:r>
                <a:rPr lang="en-US" sz="1400" baseline="30000" dirty="0">
                  <a:latin typeface="Geneva" charset="0"/>
                </a:rPr>
                <a:t>2</a:t>
              </a:r>
              <a:r>
                <a:rPr lang="en-US" sz="1400" dirty="0">
                  <a:latin typeface="Geneva" charset="0"/>
                </a:rPr>
                <a:t>), S/N = 4 in 900 </a:t>
              </a:r>
              <a:r>
                <a:rPr lang="en-US" sz="1400" dirty="0" err="1">
                  <a:latin typeface="Geneva" charset="0"/>
                </a:rPr>
                <a:t>s</a:t>
              </a:r>
              <a:endParaRPr lang="en-US" sz="1400" dirty="0">
                <a:latin typeface="Geneva" charset="0"/>
              </a:endParaRPr>
            </a:p>
          </p:txBody>
        </p:sp>
        <p:sp>
          <p:nvSpPr>
            <p:cNvPr id="8" name="Text Box 13"/>
            <p:cNvSpPr txBox="1">
              <a:spLocks noChangeArrowheads="1"/>
            </p:cNvSpPr>
            <p:nvPr/>
          </p:nvSpPr>
          <p:spPr bwMode="auto">
            <a:xfrm>
              <a:off x="6477000" y="4648200"/>
              <a:ext cx="1447800" cy="182563"/>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200" dirty="0">
                  <a:latin typeface="Geneva" charset="0"/>
                </a:rPr>
                <a:t>Wavelength (µ</a:t>
              </a:r>
              <a:r>
                <a:rPr lang="en-US" sz="1200" dirty="0" err="1">
                  <a:latin typeface="Geneva" charset="0"/>
                </a:rPr>
                <a:t>m</a:t>
              </a:r>
              <a:r>
                <a:rPr lang="en-US" sz="1200" dirty="0">
                  <a:latin typeface="Geneva" charset="0"/>
                </a:rPr>
                <a:t>)</a:t>
              </a: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5400" i="1" dirty="0" smtClean="0">
                <a:solidFill>
                  <a:srgbClr val="CC0000"/>
                </a:solidFill>
              </a:rPr>
              <a:t>EXES</a:t>
            </a:r>
            <a:r>
              <a:rPr lang="en-US" sz="4800" dirty="0" smtClean="0">
                <a:solidFill>
                  <a:srgbClr val="CC0000"/>
                </a:solidFill>
              </a:rPr>
              <a:t> </a:t>
            </a:r>
            <a:r>
              <a:rPr lang="en-US" sz="4800" dirty="0" smtClean="0"/>
              <a:t>  Angular Resolution</a:t>
            </a:r>
            <a:endParaRPr lang="en-US" dirty="0"/>
          </a:p>
        </p:txBody>
      </p:sp>
      <p:sp>
        <p:nvSpPr>
          <p:cNvPr id="3" name="Content Placeholder 2"/>
          <p:cNvSpPr>
            <a:spLocks noGrp="1"/>
          </p:cNvSpPr>
          <p:nvPr>
            <p:ph sz="half" idx="1"/>
          </p:nvPr>
        </p:nvSpPr>
        <p:spPr>
          <a:xfrm>
            <a:off x="457200" y="1143000"/>
            <a:ext cx="4038600" cy="3197551"/>
          </a:xfrm>
        </p:spPr>
        <p:txBody>
          <a:bodyPr>
            <a:normAutofit fontScale="47500" lnSpcReduction="20000"/>
          </a:bodyPr>
          <a:lstStyle/>
          <a:p>
            <a:pPr marL="0" indent="0">
              <a:buNone/>
            </a:pPr>
            <a:r>
              <a:rPr lang="en-US" dirty="0" smtClean="0">
                <a:latin typeface="Arial" charset="0"/>
              </a:rPr>
              <a:t>Beam size shown is the telescope + instrument FWHM for normal operation conditions.  </a:t>
            </a:r>
          </a:p>
          <a:p>
            <a:pPr marL="0" indent="0">
              <a:buNone/>
            </a:pPr>
            <a:r>
              <a:rPr lang="en-US" dirty="0" smtClean="0">
                <a:latin typeface="Arial" charset="0"/>
              </a:rPr>
              <a:t>Spatial resolution along the slit limited by telescope performance.</a:t>
            </a:r>
          </a:p>
          <a:p>
            <a:pPr marL="0" indent="0">
              <a:buNone/>
            </a:pPr>
            <a:endParaRPr lang="en-US" sz="1600" dirty="0" smtClean="0">
              <a:latin typeface="Arial" charset="0"/>
            </a:endParaRPr>
          </a:p>
          <a:p>
            <a:pPr marL="0" indent="0">
              <a:buNone/>
            </a:pPr>
            <a:r>
              <a:rPr lang="en-US" dirty="0" smtClean="0">
                <a:latin typeface="Arial" charset="0"/>
              </a:rPr>
              <a:t>Slit width range =  1” – 4”;  angular resolution</a:t>
            </a:r>
          </a:p>
          <a:p>
            <a:pPr marL="0" indent="0">
              <a:buNone/>
            </a:pPr>
            <a:r>
              <a:rPr lang="en-US" dirty="0" smtClean="0">
                <a:latin typeface="Arial" charset="0"/>
              </a:rPr>
              <a:t>shown for narrow slit (1.3” - 2.6”).</a:t>
            </a:r>
          </a:p>
          <a:p>
            <a:pPr marL="0" indent="0">
              <a:buNone/>
            </a:pPr>
            <a:endParaRPr lang="en-US" sz="1600" dirty="0" smtClean="0">
              <a:latin typeface="Arial" charset="0"/>
            </a:endParaRPr>
          </a:p>
          <a:p>
            <a:pPr marL="0" indent="0">
              <a:buNone/>
            </a:pPr>
            <a:r>
              <a:rPr lang="en-US" dirty="0" smtClean="0">
                <a:latin typeface="Arial" charset="0"/>
              </a:rPr>
              <a:t>Detector:  256 </a:t>
            </a:r>
            <a:r>
              <a:rPr lang="en-US" dirty="0" err="1" smtClean="0">
                <a:latin typeface="Arial" charset="0"/>
              </a:rPr>
              <a:t>x</a:t>
            </a:r>
            <a:r>
              <a:rPr lang="en-US" dirty="0" smtClean="0">
                <a:latin typeface="Arial" charset="0"/>
              </a:rPr>
              <a:t> 256 pixel array</a:t>
            </a:r>
          </a:p>
          <a:p>
            <a:pPr marL="0" indent="0">
              <a:buNone/>
            </a:pPr>
            <a:endParaRPr lang="en-US" sz="1600" dirty="0" smtClean="0">
              <a:latin typeface="Arial" charset="0"/>
            </a:endParaRPr>
          </a:p>
          <a:p>
            <a:pPr marL="0" indent="0">
              <a:buNone/>
            </a:pPr>
            <a:r>
              <a:rPr lang="en-US" u="sng" dirty="0" smtClean="0">
                <a:latin typeface="Arial" charset="0"/>
              </a:rPr>
              <a:t>Mode</a:t>
            </a:r>
            <a:r>
              <a:rPr lang="en-US" dirty="0" smtClean="0">
                <a:latin typeface="Arial" charset="0"/>
              </a:rPr>
              <a:t>:	       </a:t>
            </a:r>
            <a:r>
              <a:rPr lang="en-US" u="sng" dirty="0" smtClean="0">
                <a:latin typeface="Arial" charset="0"/>
              </a:rPr>
              <a:t>Format</a:t>
            </a:r>
            <a:r>
              <a:rPr lang="en-US" dirty="0" smtClean="0">
                <a:latin typeface="Arial" charset="0"/>
              </a:rPr>
              <a:t>:                </a:t>
            </a:r>
            <a:r>
              <a:rPr lang="en-US" u="sng" dirty="0" smtClean="0">
                <a:latin typeface="Arial" charset="0"/>
              </a:rPr>
              <a:t>Slit Length</a:t>
            </a:r>
            <a:endParaRPr lang="en-US" dirty="0" smtClean="0">
              <a:latin typeface="Arial" charset="0"/>
            </a:endParaRPr>
          </a:p>
          <a:p>
            <a:pPr marL="0" indent="0">
              <a:buNone/>
            </a:pPr>
            <a:r>
              <a:rPr lang="en-US" dirty="0" smtClean="0">
                <a:latin typeface="Arial" charset="0"/>
              </a:rPr>
              <a:t>High:  	  cross-dispersed	5” – 20” </a:t>
            </a:r>
          </a:p>
          <a:p>
            <a:pPr marL="0" indent="0">
              <a:buNone/>
            </a:pPr>
            <a:r>
              <a:rPr lang="en-US" dirty="0" smtClean="0">
                <a:latin typeface="Arial" charset="0"/>
              </a:rPr>
              <a:t>Medium:	  single order	40” - 90” </a:t>
            </a:r>
          </a:p>
          <a:p>
            <a:pPr marL="0" indent="0">
              <a:buNone/>
            </a:pPr>
            <a:r>
              <a:rPr lang="en-US" dirty="0" smtClean="0">
                <a:latin typeface="Arial" charset="0"/>
              </a:rPr>
              <a:t>Low:	  single order	40” - 90”</a:t>
            </a:r>
            <a:endParaRPr lang="en-US" sz="3600" dirty="0" smtClean="0">
              <a:latin typeface="Arial" charset="0"/>
            </a:endParaRPr>
          </a:p>
          <a:p>
            <a:pPr marL="0" indent="0">
              <a:buNone/>
            </a:pPr>
            <a:endParaRPr lang="en-US" dirty="0"/>
          </a:p>
        </p:txBody>
      </p:sp>
      <p:sp>
        <p:nvSpPr>
          <p:cNvPr id="4" name="Content Placeholder 3"/>
          <p:cNvSpPr>
            <a:spLocks noGrp="1"/>
          </p:cNvSpPr>
          <p:nvPr>
            <p:ph sz="half" idx="2"/>
          </p:nvPr>
        </p:nvSpPr>
        <p:spPr>
          <a:xfrm>
            <a:off x="4648200" y="4340550"/>
            <a:ext cx="4038600" cy="2315969"/>
          </a:xfrm>
        </p:spPr>
        <p:txBody>
          <a:bodyPr>
            <a:normAutofit fontScale="47500" lnSpcReduction="20000"/>
          </a:bodyPr>
          <a:lstStyle/>
          <a:p>
            <a:pPr>
              <a:spcBef>
                <a:spcPct val="50000"/>
              </a:spcBef>
              <a:buNone/>
            </a:pPr>
            <a:r>
              <a:rPr lang="en-US" dirty="0" smtClean="0">
                <a:latin typeface="Arial" charset="0"/>
              </a:rPr>
              <a:t>Caveats: </a:t>
            </a:r>
          </a:p>
          <a:p>
            <a:pPr>
              <a:spcBef>
                <a:spcPct val="50000"/>
              </a:spcBef>
              <a:buNone/>
            </a:pPr>
            <a:r>
              <a:rPr lang="en-US" dirty="0" smtClean="0">
                <a:latin typeface="Arial" charset="0"/>
              </a:rPr>
              <a:t>(1)  Nodding efficiency ranges from 30% (nodding off slit)</a:t>
            </a:r>
          </a:p>
          <a:p>
            <a:pPr>
              <a:spcBef>
                <a:spcPct val="50000"/>
              </a:spcBef>
              <a:buNone/>
            </a:pPr>
            <a:r>
              <a:rPr lang="en-US" dirty="0" smtClean="0">
                <a:latin typeface="Arial" charset="0"/>
              </a:rPr>
              <a:t>       to  80% (nodding on slit)</a:t>
            </a:r>
          </a:p>
          <a:p>
            <a:pPr>
              <a:spcBef>
                <a:spcPct val="50000"/>
              </a:spcBef>
              <a:buNone/>
            </a:pPr>
            <a:r>
              <a:rPr lang="en-US" dirty="0" smtClean="0">
                <a:latin typeface="Arial" charset="0"/>
              </a:rPr>
              <a:t>(2) Sensitivity assumes SOFIA is diffraction limited</a:t>
            </a:r>
          </a:p>
          <a:p>
            <a:pPr>
              <a:spcBef>
                <a:spcPct val="50000"/>
              </a:spcBef>
              <a:buNone/>
            </a:pPr>
            <a:r>
              <a:rPr lang="en-US" dirty="0" smtClean="0">
                <a:latin typeface="Arial" charset="0"/>
              </a:rPr>
              <a:t>      at </a:t>
            </a:r>
            <a:r>
              <a:rPr lang="en-US" dirty="0" err="1" smtClean="0">
                <a:latin typeface="Symbol" charset="2"/>
              </a:rPr>
              <a:t>l</a:t>
            </a:r>
            <a:r>
              <a:rPr lang="en-US" dirty="0" smtClean="0">
                <a:latin typeface="Arial" charset="0"/>
              </a:rPr>
              <a:t> &gt; 15 </a:t>
            </a:r>
            <a:r>
              <a:rPr lang="en-US" dirty="0" smtClean="0">
                <a:latin typeface="Symbol" charset="2"/>
              </a:rPr>
              <a:t>m</a:t>
            </a:r>
            <a:r>
              <a:rPr lang="en-US" dirty="0" smtClean="0">
                <a:latin typeface="Arial" charset="0"/>
              </a:rPr>
              <a:t>m</a:t>
            </a:r>
          </a:p>
          <a:p>
            <a:pPr>
              <a:spcBef>
                <a:spcPct val="50000"/>
              </a:spcBef>
              <a:buNone/>
            </a:pPr>
            <a:r>
              <a:rPr lang="en-US" dirty="0" smtClean="0">
                <a:latin typeface="Arial" charset="0"/>
              </a:rPr>
              <a:t>(3) Non-continuous spectral coverage in high-resolution</a:t>
            </a:r>
          </a:p>
          <a:p>
            <a:pPr>
              <a:spcBef>
                <a:spcPct val="50000"/>
              </a:spcBef>
              <a:buNone/>
            </a:pPr>
            <a:r>
              <a:rPr lang="en-US" dirty="0" smtClean="0">
                <a:latin typeface="Arial" charset="0"/>
              </a:rPr>
              <a:t>      mode for </a:t>
            </a:r>
            <a:r>
              <a:rPr lang="en-US" dirty="0" err="1" smtClean="0">
                <a:latin typeface="Symbol" charset="2"/>
              </a:rPr>
              <a:t>l</a:t>
            </a:r>
            <a:r>
              <a:rPr lang="en-US" dirty="0" smtClean="0">
                <a:latin typeface="Arial" charset="0"/>
              </a:rPr>
              <a:t> &gt; 13 </a:t>
            </a:r>
            <a:r>
              <a:rPr lang="en-US" dirty="0" smtClean="0">
                <a:latin typeface="Symbol" charset="2"/>
              </a:rPr>
              <a:t>m</a:t>
            </a:r>
            <a:r>
              <a:rPr lang="en-US" dirty="0" smtClean="0">
                <a:latin typeface="Arial" charset="0"/>
              </a:rPr>
              <a:t>m</a:t>
            </a:r>
            <a:endParaRPr lang="en-US" dirty="0" smtClean="0">
              <a:latin typeface="Times" charset="0"/>
            </a:endParaRPr>
          </a:p>
          <a:p>
            <a:pPr>
              <a:buNone/>
            </a:pPr>
            <a:endParaRPr lang="en-US" dirty="0"/>
          </a:p>
        </p:txBody>
      </p:sp>
      <p:grpSp>
        <p:nvGrpSpPr>
          <p:cNvPr id="5" name="Group 4"/>
          <p:cNvGrpSpPr/>
          <p:nvPr/>
        </p:nvGrpSpPr>
        <p:grpSpPr>
          <a:xfrm>
            <a:off x="774700" y="3760919"/>
            <a:ext cx="3124200" cy="2895600"/>
            <a:chOff x="990600" y="4343400"/>
            <a:chExt cx="3124200" cy="2895600"/>
          </a:xfrm>
        </p:grpSpPr>
        <p:sp>
          <p:nvSpPr>
            <p:cNvPr id="6" name="Rectangle 2"/>
            <p:cNvSpPr>
              <a:spLocks noChangeArrowheads="1"/>
            </p:cNvSpPr>
            <p:nvPr/>
          </p:nvSpPr>
          <p:spPr bwMode="auto">
            <a:xfrm>
              <a:off x="2362200" y="6477000"/>
              <a:ext cx="1066800" cy="60960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w="9525">
              <a:noFill/>
              <a:miter lim="800000"/>
              <a:headEnd/>
              <a:tailEnd/>
            </a:ln>
            <a:effectLst/>
          </p:spPr>
          <p:txBody>
            <a:bodyPr lIns="0" tIns="0" rIns="0" bIns="0" anchor="ctr">
              <a:prstTxWarp prst="textNoShape">
                <a:avLst/>
              </a:prstTxWarp>
              <a:spAutoFit/>
            </a:bodyPr>
            <a:lstStyle/>
            <a:p>
              <a:endParaRPr lang="en-US"/>
            </a:p>
          </p:txBody>
        </p:sp>
        <p:sp>
          <p:nvSpPr>
            <p:cNvPr id="7" name="Rectangle 8"/>
            <p:cNvSpPr>
              <a:spLocks noChangeArrowheads="1"/>
            </p:cNvSpPr>
            <p:nvPr/>
          </p:nvSpPr>
          <p:spPr bwMode="auto">
            <a:xfrm>
              <a:off x="2362200" y="6324600"/>
              <a:ext cx="914400" cy="914400"/>
            </a:xfrm>
            <a:prstGeom prst="rect">
              <a:avLst/>
            </a:prstGeom>
            <a:noFill/>
            <a:ln w="9525">
              <a:solidFill>
                <a:schemeClr val="tx1"/>
              </a:solidFill>
              <a:miter lim="800000"/>
              <a:headEnd/>
              <a:tailEnd/>
            </a:ln>
            <a:effectLst/>
          </p:spPr>
          <p:txBody>
            <a:bodyPr wrap="none" lIns="0" tIns="0" rIns="0" bIns="0" anchor="ctr">
              <a:prstTxWarp prst="textNoShape">
                <a:avLst/>
              </a:prstTxWarp>
              <a:spAutoFit/>
            </a:bodyPr>
            <a:lstStyle/>
            <a:p>
              <a:endParaRPr lang="en-US"/>
            </a:p>
          </p:txBody>
        </p:sp>
        <p:sp>
          <p:nvSpPr>
            <p:cNvPr id="8" name="Rectangle 9"/>
            <p:cNvSpPr>
              <a:spLocks noChangeArrowheads="1"/>
            </p:cNvSpPr>
            <p:nvPr/>
          </p:nvSpPr>
          <p:spPr bwMode="auto">
            <a:xfrm>
              <a:off x="2209800" y="6477000"/>
              <a:ext cx="55563" cy="609600"/>
            </a:xfrm>
            <a:prstGeom prst="rect">
              <a:avLst/>
            </a:prstGeom>
            <a:noFill/>
            <a:ln w="15875">
              <a:solidFill>
                <a:schemeClr val="tx1"/>
              </a:solidFill>
              <a:miter lim="800000"/>
              <a:headEnd/>
              <a:tailEnd/>
            </a:ln>
            <a:effectLst/>
          </p:spPr>
          <p:txBody>
            <a:bodyPr lIns="0" tIns="0" rIns="0" bIns="0" anchor="ctr">
              <a:prstTxWarp prst="textNoShape">
                <a:avLst/>
              </a:prstTxWarp>
              <a:spAutoFit/>
            </a:bodyPr>
            <a:lstStyle/>
            <a:p>
              <a:endParaRPr lang="en-US"/>
            </a:p>
          </p:txBody>
        </p:sp>
        <p:sp>
          <p:nvSpPr>
            <p:cNvPr id="9" name="Rectangle 10"/>
            <p:cNvSpPr>
              <a:spLocks noChangeArrowheads="1"/>
            </p:cNvSpPr>
            <p:nvPr/>
          </p:nvSpPr>
          <p:spPr bwMode="auto">
            <a:xfrm>
              <a:off x="2209800" y="5486400"/>
              <a:ext cx="55563" cy="609600"/>
            </a:xfrm>
            <a:prstGeom prst="rect">
              <a:avLst/>
            </a:prstGeom>
            <a:noFill/>
            <a:ln w="15875">
              <a:solidFill>
                <a:schemeClr val="tx1"/>
              </a:solidFill>
              <a:miter lim="800000"/>
              <a:headEnd/>
              <a:tailEnd/>
            </a:ln>
            <a:effectLst/>
          </p:spPr>
          <p:txBody>
            <a:bodyPr lIns="0" tIns="0" rIns="0" bIns="0" anchor="ctr">
              <a:prstTxWarp prst="textNoShape">
                <a:avLst/>
              </a:prstTxWarp>
              <a:spAutoFit/>
            </a:bodyPr>
            <a:lstStyle/>
            <a:p>
              <a:endParaRPr lang="en-US"/>
            </a:p>
          </p:txBody>
        </p:sp>
        <p:sp>
          <p:nvSpPr>
            <p:cNvPr id="10" name="Rectangle 11"/>
            <p:cNvSpPr>
              <a:spLocks noChangeArrowheads="1"/>
            </p:cNvSpPr>
            <p:nvPr/>
          </p:nvSpPr>
          <p:spPr bwMode="auto">
            <a:xfrm>
              <a:off x="2370138" y="5468938"/>
              <a:ext cx="1668462" cy="644525"/>
            </a:xfrm>
            <a:prstGeom prst="rect">
              <a:avLst/>
            </a:prstGeom>
            <a:gradFill rotWithShape="0">
              <a:gsLst>
                <a:gs pos="0">
                  <a:srgbClr val="3366FF"/>
                </a:gs>
                <a:gs pos="25000">
                  <a:srgbClr val="01A78F"/>
                </a:gs>
                <a:gs pos="50000">
                  <a:srgbClr val="FFFF00"/>
                </a:gs>
                <a:gs pos="75000">
                  <a:srgbClr val="FF6633"/>
                </a:gs>
                <a:gs pos="100000">
                  <a:srgbClr val="FF3399"/>
                </a:gs>
              </a:gsLst>
              <a:lin ang="0" scaled="1"/>
            </a:gradFill>
            <a:ln w="9525">
              <a:noFill/>
              <a:miter lim="800000"/>
              <a:headEnd/>
              <a:tailEnd/>
            </a:ln>
            <a:effectLst/>
          </p:spPr>
          <p:txBody>
            <a:bodyPr lIns="0" tIns="0" rIns="0" bIns="0" anchor="ctr">
              <a:prstTxWarp prst="textNoShape">
                <a:avLst/>
              </a:prstTxWarp>
              <a:spAutoFit/>
            </a:bodyPr>
            <a:lstStyle/>
            <a:p>
              <a:endParaRPr lang="en-US"/>
            </a:p>
          </p:txBody>
        </p:sp>
        <p:sp>
          <p:nvSpPr>
            <p:cNvPr id="11" name="Rectangle 12"/>
            <p:cNvSpPr>
              <a:spLocks noChangeArrowheads="1"/>
            </p:cNvSpPr>
            <p:nvPr/>
          </p:nvSpPr>
          <p:spPr bwMode="auto">
            <a:xfrm>
              <a:off x="2209800" y="4357688"/>
              <a:ext cx="55563" cy="92075"/>
            </a:xfrm>
            <a:prstGeom prst="rect">
              <a:avLst/>
            </a:prstGeom>
            <a:noFill/>
            <a:ln w="15875">
              <a:solidFill>
                <a:schemeClr val="tx1"/>
              </a:solidFill>
              <a:miter lim="800000"/>
              <a:headEnd/>
              <a:tailEnd/>
            </a:ln>
            <a:effectLst/>
          </p:spPr>
          <p:txBody>
            <a:bodyPr lIns="0" tIns="0" rIns="0" bIns="0" anchor="ctr">
              <a:prstTxWarp prst="textNoShape">
                <a:avLst/>
              </a:prstTxWarp>
              <a:spAutoFit/>
            </a:bodyPr>
            <a:lstStyle/>
            <a:p>
              <a:endParaRPr lang="en-US"/>
            </a:p>
          </p:txBody>
        </p:sp>
        <p:sp>
          <p:nvSpPr>
            <p:cNvPr id="12" name="Rectangle 13"/>
            <p:cNvSpPr>
              <a:spLocks noChangeArrowheads="1"/>
            </p:cNvSpPr>
            <p:nvPr/>
          </p:nvSpPr>
          <p:spPr bwMode="auto">
            <a:xfrm>
              <a:off x="2343150" y="4362450"/>
              <a:ext cx="901700" cy="101600"/>
            </a:xfrm>
            <a:prstGeom prst="rect">
              <a:avLst/>
            </a:prstGeom>
            <a:gradFill rotWithShape="0">
              <a:gsLst>
                <a:gs pos="0">
                  <a:srgbClr val="3366FF"/>
                </a:gs>
                <a:gs pos="100000">
                  <a:srgbClr val="0099FF"/>
                </a:gs>
              </a:gsLst>
              <a:lin ang="0" scaled="1"/>
            </a:gradFill>
            <a:ln w="9525">
              <a:noFill/>
              <a:miter lim="800000"/>
              <a:headEnd/>
              <a:tailEnd/>
            </a:ln>
            <a:effectLst/>
          </p:spPr>
          <p:txBody>
            <a:bodyPr lIns="0" tIns="0" rIns="0" bIns="0" anchor="ctr">
              <a:prstTxWarp prst="textNoShape">
                <a:avLst/>
              </a:prstTxWarp>
              <a:spAutoFit/>
            </a:bodyPr>
            <a:lstStyle/>
            <a:p>
              <a:endParaRPr lang="en-US"/>
            </a:p>
          </p:txBody>
        </p:sp>
        <p:sp>
          <p:nvSpPr>
            <p:cNvPr id="13" name="Rectangle 14"/>
            <p:cNvSpPr>
              <a:spLocks noChangeArrowheads="1"/>
            </p:cNvSpPr>
            <p:nvPr/>
          </p:nvSpPr>
          <p:spPr bwMode="auto">
            <a:xfrm>
              <a:off x="2343150" y="4616450"/>
              <a:ext cx="901700" cy="107950"/>
            </a:xfrm>
            <a:prstGeom prst="rect">
              <a:avLst/>
            </a:prstGeom>
            <a:gradFill rotWithShape="0">
              <a:gsLst>
                <a:gs pos="0">
                  <a:srgbClr val="33CCCC"/>
                </a:gs>
                <a:gs pos="100000">
                  <a:srgbClr val="00CC99"/>
                </a:gs>
              </a:gsLst>
              <a:lin ang="0" scaled="1"/>
            </a:gradFill>
            <a:ln w="9525">
              <a:noFill/>
              <a:miter lim="800000"/>
              <a:headEnd/>
              <a:tailEnd/>
            </a:ln>
            <a:effectLst/>
          </p:spPr>
          <p:txBody>
            <a:bodyPr lIns="0" tIns="0" rIns="0" bIns="0" anchor="ctr">
              <a:prstTxWarp prst="textNoShape">
                <a:avLst/>
              </a:prstTxWarp>
              <a:spAutoFit/>
            </a:bodyPr>
            <a:lstStyle/>
            <a:p>
              <a:endParaRPr lang="en-US"/>
            </a:p>
          </p:txBody>
        </p:sp>
        <p:sp>
          <p:nvSpPr>
            <p:cNvPr id="14" name="Rectangle 15"/>
            <p:cNvSpPr>
              <a:spLocks noChangeArrowheads="1"/>
            </p:cNvSpPr>
            <p:nvPr/>
          </p:nvSpPr>
          <p:spPr bwMode="auto">
            <a:xfrm>
              <a:off x="2336800" y="4743450"/>
              <a:ext cx="911225" cy="107950"/>
            </a:xfrm>
            <a:prstGeom prst="rect">
              <a:avLst/>
            </a:prstGeom>
            <a:gradFill rotWithShape="0">
              <a:gsLst>
                <a:gs pos="0">
                  <a:srgbClr val="00CC99"/>
                </a:gs>
                <a:gs pos="100000">
                  <a:srgbClr val="00CC00"/>
                </a:gs>
              </a:gsLst>
              <a:lin ang="0" scaled="1"/>
            </a:gradFill>
            <a:ln w="9525">
              <a:noFill/>
              <a:miter lim="800000"/>
              <a:headEnd/>
              <a:tailEnd/>
            </a:ln>
            <a:effectLst/>
          </p:spPr>
          <p:txBody>
            <a:bodyPr lIns="0" tIns="0" rIns="0" bIns="0" anchor="ctr">
              <a:prstTxWarp prst="textNoShape">
                <a:avLst/>
              </a:prstTxWarp>
              <a:spAutoFit/>
            </a:bodyPr>
            <a:lstStyle/>
            <a:p>
              <a:endParaRPr lang="en-US"/>
            </a:p>
          </p:txBody>
        </p:sp>
        <p:sp>
          <p:nvSpPr>
            <p:cNvPr id="15" name="Rectangle 16"/>
            <p:cNvSpPr>
              <a:spLocks noChangeArrowheads="1"/>
            </p:cNvSpPr>
            <p:nvPr/>
          </p:nvSpPr>
          <p:spPr bwMode="auto">
            <a:xfrm>
              <a:off x="2339975" y="4864100"/>
              <a:ext cx="904875" cy="114300"/>
            </a:xfrm>
            <a:prstGeom prst="rect">
              <a:avLst/>
            </a:prstGeom>
            <a:gradFill rotWithShape="0">
              <a:gsLst>
                <a:gs pos="0">
                  <a:srgbClr val="00CC00"/>
                </a:gs>
                <a:gs pos="100000">
                  <a:srgbClr val="66FF33"/>
                </a:gs>
              </a:gsLst>
              <a:lin ang="0" scaled="1"/>
            </a:gradFill>
            <a:ln w="9525">
              <a:noFill/>
              <a:miter lim="800000"/>
              <a:headEnd/>
              <a:tailEnd/>
            </a:ln>
            <a:effectLst/>
          </p:spPr>
          <p:txBody>
            <a:bodyPr lIns="0" tIns="0" rIns="0" bIns="0" anchor="ctr">
              <a:prstTxWarp prst="textNoShape">
                <a:avLst/>
              </a:prstTxWarp>
              <a:spAutoFit/>
            </a:bodyPr>
            <a:lstStyle/>
            <a:p>
              <a:endParaRPr lang="en-US"/>
            </a:p>
          </p:txBody>
        </p:sp>
        <p:sp>
          <p:nvSpPr>
            <p:cNvPr id="16" name="Rectangle 17"/>
            <p:cNvSpPr>
              <a:spLocks noChangeArrowheads="1"/>
            </p:cNvSpPr>
            <p:nvPr/>
          </p:nvSpPr>
          <p:spPr bwMode="auto">
            <a:xfrm>
              <a:off x="2349500" y="5003800"/>
              <a:ext cx="893763" cy="101600"/>
            </a:xfrm>
            <a:prstGeom prst="rect">
              <a:avLst/>
            </a:prstGeom>
            <a:gradFill rotWithShape="0">
              <a:gsLst>
                <a:gs pos="0">
                  <a:srgbClr val="66FF33"/>
                </a:gs>
                <a:gs pos="100000">
                  <a:srgbClr val="CCFF33"/>
                </a:gs>
              </a:gsLst>
              <a:lin ang="0" scaled="1"/>
            </a:gradFill>
            <a:ln w="9525">
              <a:noFill/>
              <a:miter lim="800000"/>
              <a:headEnd/>
              <a:tailEnd/>
            </a:ln>
            <a:effectLst/>
          </p:spPr>
          <p:txBody>
            <a:bodyPr lIns="0" tIns="0" rIns="0" bIns="0" anchor="ctr">
              <a:prstTxWarp prst="textNoShape">
                <a:avLst/>
              </a:prstTxWarp>
              <a:spAutoFit/>
            </a:bodyPr>
            <a:lstStyle/>
            <a:p>
              <a:endParaRPr lang="en-US"/>
            </a:p>
          </p:txBody>
        </p:sp>
        <p:sp>
          <p:nvSpPr>
            <p:cNvPr id="17" name="Rectangle 18"/>
            <p:cNvSpPr>
              <a:spLocks noChangeArrowheads="1"/>
            </p:cNvSpPr>
            <p:nvPr/>
          </p:nvSpPr>
          <p:spPr bwMode="auto">
            <a:xfrm>
              <a:off x="2343150" y="4483100"/>
              <a:ext cx="901700" cy="114300"/>
            </a:xfrm>
            <a:prstGeom prst="rect">
              <a:avLst/>
            </a:prstGeom>
            <a:gradFill rotWithShape="0">
              <a:gsLst>
                <a:gs pos="0">
                  <a:srgbClr val="0099FF"/>
                </a:gs>
                <a:gs pos="100000">
                  <a:srgbClr val="33CCCC"/>
                </a:gs>
              </a:gsLst>
              <a:lin ang="0" scaled="1"/>
            </a:gradFill>
            <a:ln w="9525">
              <a:noFill/>
              <a:miter lim="800000"/>
              <a:headEnd/>
              <a:tailEnd/>
            </a:ln>
            <a:effectLst/>
          </p:spPr>
          <p:txBody>
            <a:bodyPr lIns="0" tIns="0" rIns="0" bIns="0" anchor="ctr">
              <a:prstTxWarp prst="textNoShape">
                <a:avLst/>
              </a:prstTxWarp>
              <a:spAutoFit/>
            </a:bodyPr>
            <a:lstStyle/>
            <a:p>
              <a:endParaRPr lang="en-US"/>
            </a:p>
          </p:txBody>
        </p:sp>
        <p:sp>
          <p:nvSpPr>
            <p:cNvPr id="18" name="Rectangle 19"/>
            <p:cNvSpPr>
              <a:spLocks noChangeArrowheads="1"/>
            </p:cNvSpPr>
            <p:nvPr/>
          </p:nvSpPr>
          <p:spPr bwMode="auto">
            <a:xfrm>
              <a:off x="2343150" y="5130800"/>
              <a:ext cx="901700" cy="101600"/>
            </a:xfrm>
            <a:prstGeom prst="rect">
              <a:avLst/>
            </a:prstGeom>
            <a:gradFill rotWithShape="0">
              <a:gsLst>
                <a:gs pos="0">
                  <a:srgbClr val="CCFF33"/>
                </a:gs>
                <a:gs pos="100000">
                  <a:srgbClr val="FFFF00"/>
                </a:gs>
              </a:gsLst>
              <a:lin ang="0" scaled="1"/>
            </a:gradFill>
            <a:ln w="9525">
              <a:noFill/>
              <a:miter lim="800000"/>
              <a:headEnd/>
              <a:tailEnd/>
            </a:ln>
            <a:effectLst/>
          </p:spPr>
          <p:txBody>
            <a:bodyPr lIns="0" tIns="0" rIns="0" bIns="0" anchor="ctr">
              <a:prstTxWarp prst="textNoShape">
                <a:avLst/>
              </a:prstTxWarp>
              <a:spAutoFit/>
            </a:bodyPr>
            <a:lstStyle/>
            <a:p>
              <a:endParaRPr lang="en-US"/>
            </a:p>
          </p:txBody>
        </p:sp>
        <p:sp>
          <p:nvSpPr>
            <p:cNvPr id="19" name="Text Box 20"/>
            <p:cNvSpPr txBox="1">
              <a:spLocks noChangeArrowheads="1"/>
            </p:cNvSpPr>
            <p:nvPr/>
          </p:nvSpPr>
          <p:spPr bwMode="auto">
            <a:xfrm>
              <a:off x="990600" y="4648200"/>
              <a:ext cx="990600" cy="2151063"/>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800">
                  <a:latin typeface="Arial" charset="0"/>
                </a:rPr>
                <a:t>High:</a:t>
              </a:r>
            </a:p>
            <a:p>
              <a:pPr>
                <a:spcBef>
                  <a:spcPct val="50000"/>
                </a:spcBef>
              </a:pPr>
              <a:endParaRPr lang="en-US" sz="1400">
                <a:latin typeface="Arial" charset="0"/>
              </a:endParaRPr>
            </a:p>
            <a:p>
              <a:pPr>
                <a:spcBef>
                  <a:spcPct val="50000"/>
                </a:spcBef>
              </a:pPr>
              <a:endParaRPr lang="en-US" sz="1400">
                <a:latin typeface="Arial" charset="0"/>
              </a:endParaRPr>
            </a:p>
            <a:p>
              <a:pPr>
                <a:spcBef>
                  <a:spcPct val="50000"/>
                </a:spcBef>
              </a:pPr>
              <a:r>
                <a:rPr lang="en-US" sz="1800">
                  <a:latin typeface="Arial" charset="0"/>
                </a:rPr>
                <a:t>Medium:</a:t>
              </a:r>
            </a:p>
            <a:p>
              <a:pPr>
                <a:spcBef>
                  <a:spcPct val="50000"/>
                </a:spcBef>
              </a:pPr>
              <a:endParaRPr lang="en-US" sz="1800">
                <a:latin typeface="Arial" charset="0"/>
              </a:endParaRPr>
            </a:p>
            <a:p>
              <a:pPr>
                <a:spcBef>
                  <a:spcPct val="50000"/>
                </a:spcBef>
              </a:pPr>
              <a:r>
                <a:rPr lang="en-US" sz="1800">
                  <a:latin typeface="Arial" charset="0"/>
                </a:rPr>
                <a:t>Low:</a:t>
              </a:r>
            </a:p>
          </p:txBody>
        </p:sp>
        <p:sp>
          <p:nvSpPr>
            <p:cNvPr id="20" name="Rectangle 24"/>
            <p:cNvSpPr>
              <a:spLocks noChangeArrowheads="1"/>
            </p:cNvSpPr>
            <p:nvPr/>
          </p:nvSpPr>
          <p:spPr bwMode="auto">
            <a:xfrm>
              <a:off x="3284538" y="6400800"/>
              <a:ext cx="381000" cy="762000"/>
            </a:xfrm>
            <a:prstGeom prst="rect">
              <a:avLst/>
            </a:prstGeom>
            <a:solidFill>
              <a:schemeClr val="bg1"/>
            </a:solidFill>
            <a:ln w="9525">
              <a:noFill/>
              <a:miter lim="800000"/>
              <a:headEnd/>
              <a:tailEnd/>
            </a:ln>
            <a:effectLst/>
          </p:spPr>
          <p:txBody>
            <a:bodyPr wrap="none" lIns="0" tIns="0" rIns="0" bIns="0" anchor="ctr">
              <a:prstTxWarp prst="textNoShape">
                <a:avLst/>
              </a:prstTxWarp>
              <a:spAutoFit/>
            </a:bodyPr>
            <a:lstStyle/>
            <a:p>
              <a:endParaRPr lang="en-US"/>
            </a:p>
          </p:txBody>
        </p:sp>
        <p:sp>
          <p:nvSpPr>
            <p:cNvPr id="21" name="Rectangle 25"/>
            <p:cNvSpPr>
              <a:spLocks noChangeArrowheads="1"/>
            </p:cNvSpPr>
            <p:nvPr/>
          </p:nvSpPr>
          <p:spPr bwMode="auto">
            <a:xfrm>
              <a:off x="3276600" y="5410200"/>
              <a:ext cx="838200" cy="762000"/>
            </a:xfrm>
            <a:prstGeom prst="rect">
              <a:avLst/>
            </a:prstGeom>
            <a:solidFill>
              <a:schemeClr val="bg1"/>
            </a:solidFill>
            <a:ln w="9525">
              <a:noFill/>
              <a:miter lim="800000"/>
              <a:headEnd/>
              <a:tailEnd/>
            </a:ln>
            <a:effectLst/>
          </p:spPr>
          <p:txBody>
            <a:bodyPr lIns="0" tIns="0" rIns="0" bIns="0" anchor="ctr">
              <a:prstTxWarp prst="textNoShape">
                <a:avLst/>
              </a:prstTxWarp>
              <a:spAutoFit/>
            </a:bodyPr>
            <a:lstStyle/>
            <a:p>
              <a:endParaRPr lang="en-US"/>
            </a:p>
          </p:txBody>
        </p:sp>
        <p:sp>
          <p:nvSpPr>
            <p:cNvPr id="22" name="Rectangle 26"/>
            <p:cNvSpPr>
              <a:spLocks noChangeArrowheads="1"/>
            </p:cNvSpPr>
            <p:nvPr/>
          </p:nvSpPr>
          <p:spPr bwMode="auto">
            <a:xfrm>
              <a:off x="2362200" y="5334000"/>
              <a:ext cx="914400" cy="914400"/>
            </a:xfrm>
            <a:prstGeom prst="rect">
              <a:avLst/>
            </a:prstGeom>
            <a:noFill/>
            <a:ln w="9525">
              <a:solidFill>
                <a:schemeClr val="tx1"/>
              </a:solidFill>
              <a:miter lim="800000"/>
              <a:headEnd/>
              <a:tailEnd/>
            </a:ln>
            <a:effectLst/>
          </p:spPr>
          <p:txBody>
            <a:bodyPr wrap="none" lIns="0" tIns="0" rIns="0" bIns="0" anchor="ctr">
              <a:prstTxWarp prst="textNoShape">
                <a:avLst/>
              </a:prstTxWarp>
              <a:spAutoFit/>
            </a:bodyPr>
            <a:lstStyle/>
            <a:p>
              <a:endParaRPr lang="en-US"/>
            </a:p>
          </p:txBody>
        </p:sp>
        <p:sp>
          <p:nvSpPr>
            <p:cNvPr id="23" name="Rectangle 27"/>
            <p:cNvSpPr>
              <a:spLocks noChangeArrowheads="1"/>
            </p:cNvSpPr>
            <p:nvPr/>
          </p:nvSpPr>
          <p:spPr bwMode="auto">
            <a:xfrm>
              <a:off x="2336800" y="4343400"/>
              <a:ext cx="914400" cy="914400"/>
            </a:xfrm>
            <a:prstGeom prst="rect">
              <a:avLst/>
            </a:prstGeom>
            <a:noFill/>
            <a:ln w="9525">
              <a:solidFill>
                <a:schemeClr val="tx1"/>
              </a:solidFill>
              <a:miter lim="800000"/>
              <a:headEnd/>
              <a:tailEnd/>
            </a:ln>
            <a:effectLst/>
          </p:spPr>
          <p:txBody>
            <a:bodyPr wrap="none" lIns="0" tIns="0" rIns="0" bIns="0" anchor="ctr">
              <a:prstTxWarp prst="textNoShape">
                <a:avLst/>
              </a:prstTxWarp>
              <a:spAutoFit/>
            </a:bodyPr>
            <a:lstStyle/>
            <a:p>
              <a:endParaRPr lang="en-US"/>
            </a:p>
          </p:txBody>
        </p:sp>
      </p:grpSp>
      <p:grpSp>
        <p:nvGrpSpPr>
          <p:cNvPr id="42" name="Group 41"/>
          <p:cNvGrpSpPr/>
          <p:nvPr/>
        </p:nvGrpSpPr>
        <p:grpSpPr>
          <a:xfrm>
            <a:off x="4493666" y="1062790"/>
            <a:ext cx="4421187" cy="3309938"/>
            <a:chOff x="5027613" y="1308100"/>
            <a:chExt cx="4421187" cy="3309938"/>
          </a:xfrm>
        </p:grpSpPr>
        <p:graphicFrame>
          <p:nvGraphicFramePr>
            <p:cNvPr id="37" name="Object 3"/>
            <p:cNvGraphicFramePr>
              <a:graphicFrameLocks noChangeAspect="1"/>
            </p:cNvGraphicFramePr>
            <p:nvPr/>
          </p:nvGraphicFramePr>
          <p:xfrm>
            <a:off x="5054600" y="1308100"/>
            <a:ext cx="4394200" cy="3309938"/>
          </p:xfrm>
          <a:graphic>
            <a:graphicData uri="http://schemas.openxmlformats.org/presentationml/2006/ole">
              <p:oleObj spid="_x0000_s19460" name="Worksheet" r:id="rId3" imgW="4940300" imgH="3721100" progId="Excel.Sheet.8">
                <p:embed/>
              </p:oleObj>
            </a:graphicData>
          </a:graphic>
        </p:graphicFrame>
        <p:sp>
          <p:nvSpPr>
            <p:cNvPr id="38" name="Text Box 6"/>
            <p:cNvSpPr txBox="1">
              <a:spLocks noChangeArrowheads="1"/>
            </p:cNvSpPr>
            <p:nvPr/>
          </p:nvSpPr>
          <p:spPr bwMode="auto">
            <a:xfrm rot="20371707">
              <a:off x="7239000" y="3048000"/>
              <a:ext cx="1524000" cy="152400"/>
            </a:xfrm>
            <a:prstGeom prst="rect">
              <a:avLst/>
            </a:prstGeom>
            <a:solidFill>
              <a:schemeClr val="bg1"/>
            </a:solidFill>
            <a:ln w="9525">
              <a:noFill/>
              <a:miter lim="800000"/>
              <a:headEnd/>
              <a:tailEnd/>
            </a:ln>
            <a:effectLst/>
          </p:spPr>
          <p:txBody>
            <a:bodyPr lIns="0" tIns="0" rIns="0" bIns="0">
              <a:prstTxWarp prst="textNoShape">
                <a:avLst/>
              </a:prstTxWarp>
              <a:spAutoFit/>
            </a:bodyPr>
            <a:lstStyle/>
            <a:p>
              <a:pPr>
                <a:spcBef>
                  <a:spcPct val="50000"/>
                </a:spcBef>
              </a:pPr>
              <a:r>
                <a:rPr lang="en-US" sz="1000">
                  <a:solidFill>
                    <a:srgbClr val="333333"/>
                  </a:solidFill>
                  <a:latin typeface="Times" charset="0"/>
                </a:rPr>
                <a:t>DIFFRACTION LIMIT</a:t>
              </a:r>
            </a:p>
          </p:txBody>
        </p:sp>
        <p:sp>
          <p:nvSpPr>
            <p:cNvPr id="39" name="Line 21"/>
            <p:cNvSpPr>
              <a:spLocks noChangeShapeType="1"/>
            </p:cNvSpPr>
            <p:nvPr/>
          </p:nvSpPr>
          <p:spPr bwMode="auto">
            <a:xfrm flipH="1">
              <a:off x="6934200" y="2514600"/>
              <a:ext cx="2235200" cy="806450"/>
            </a:xfrm>
            <a:prstGeom prst="line">
              <a:avLst/>
            </a:prstGeom>
            <a:noFill/>
            <a:ln w="6350">
              <a:solidFill>
                <a:srgbClr val="4D4D4D"/>
              </a:solidFill>
              <a:prstDash val="dash"/>
              <a:round/>
              <a:headEnd/>
              <a:tailEnd/>
            </a:ln>
            <a:effectLst/>
          </p:spPr>
          <p:txBody>
            <a:bodyPr lIns="0" tIns="0" rIns="0" bIns="0" anchor="ctr">
              <a:prstTxWarp prst="textNoShape">
                <a:avLst/>
              </a:prstTxWarp>
              <a:spAutoFit/>
            </a:bodyPr>
            <a:lstStyle/>
            <a:p>
              <a:endParaRPr lang="en-US"/>
            </a:p>
          </p:txBody>
        </p:sp>
        <p:sp>
          <p:nvSpPr>
            <p:cNvPr id="40" name="Text Box 22"/>
            <p:cNvSpPr txBox="1">
              <a:spLocks noChangeArrowheads="1"/>
            </p:cNvSpPr>
            <p:nvPr/>
          </p:nvSpPr>
          <p:spPr bwMode="auto">
            <a:xfrm rot="16200000">
              <a:off x="4347369" y="2774157"/>
              <a:ext cx="1543050" cy="182562"/>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200">
                  <a:latin typeface="Geneva" charset="0"/>
                </a:rPr>
                <a:t>Beam Size (arcsec)</a:t>
              </a:r>
            </a:p>
          </p:txBody>
        </p:sp>
        <p:sp>
          <p:nvSpPr>
            <p:cNvPr id="41" name="Text Box 23"/>
            <p:cNvSpPr txBox="1">
              <a:spLocks noChangeArrowheads="1"/>
            </p:cNvSpPr>
            <p:nvPr/>
          </p:nvSpPr>
          <p:spPr bwMode="auto">
            <a:xfrm>
              <a:off x="6858000" y="4381500"/>
              <a:ext cx="1600200" cy="182563"/>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200">
                  <a:latin typeface="Arial" charset="0"/>
                </a:rPr>
                <a:t>Wavelength (µm)</a:t>
              </a: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CC0000"/>
                </a:solidFill>
              </a:rPr>
              <a:t>HAWC</a:t>
            </a:r>
            <a:r>
              <a:rPr lang="en-US" dirty="0" smtClean="0">
                <a:solidFill>
                  <a:srgbClr val="CC0000"/>
                </a:solidFill>
              </a:rPr>
              <a:t>   </a:t>
            </a:r>
            <a:r>
              <a:rPr lang="en-US" dirty="0" smtClean="0">
                <a:solidFill>
                  <a:schemeClr val="tx1"/>
                </a:solidFill>
              </a:rPr>
              <a:t>Spectral</a:t>
            </a:r>
            <a:r>
              <a:rPr lang="en-US" dirty="0" smtClean="0">
                <a:solidFill>
                  <a:srgbClr val="CC0000"/>
                </a:solidFill>
              </a:rPr>
              <a:t> </a:t>
            </a:r>
            <a:r>
              <a:rPr lang="en-US" dirty="0" err="1" smtClean="0"/>
              <a:t>Passbands</a:t>
            </a:r>
            <a:endParaRPr lang="en-US" dirty="0"/>
          </a:p>
        </p:txBody>
      </p:sp>
      <p:sp>
        <p:nvSpPr>
          <p:cNvPr id="3" name="Content Placeholder 2"/>
          <p:cNvSpPr>
            <a:spLocks noGrp="1"/>
          </p:cNvSpPr>
          <p:nvPr>
            <p:ph sz="half" idx="1"/>
          </p:nvPr>
        </p:nvSpPr>
        <p:spPr>
          <a:xfrm>
            <a:off x="457200" y="1139619"/>
            <a:ext cx="4038600" cy="1163237"/>
          </a:xfrm>
        </p:spPr>
        <p:txBody>
          <a:bodyPr>
            <a:noAutofit/>
          </a:bodyPr>
          <a:lstStyle/>
          <a:p>
            <a:pPr marL="0" indent="0">
              <a:buNone/>
            </a:pPr>
            <a:r>
              <a:rPr lang="en-US" sz="1400" dirty="0" smtClean="0">
                <a:latin typeface="Arial" charset="0"/>
              </a:rPr>
              <a:t>Wavelength range:  </a:t>
            </a:r>
            <a:r>
              <a:rPr lang="en-US" sz="1400" b="1" dirty="0" smtClean="0">
                <a:latin typeface="Arial" charset="0"/>
              </a:rPr>
              <a:t>50 - 240 </a:t>
            </a:r>
            <a:r>
              <a:rPr lang="en-US" sz="1400" b="1" dirty="0" smtClean="0">
                <a:latin typeface="Arial" charset="0"/>
                <a:ea typeface="Arial" charset="0"/>
                <a:cs typeface="Arial" charset="0"/>
              </a:rPr>
              <a:t>µ</a:t>
            </a:r>
            <a:r>
              <a:rPr lang="en-US" sz="1400" b="1" dirty="0" err="1" smtClean="0">
                <a:latin typeface="Arial" charset="0"/>
              </a:rPr>
              <a:t>m</a:t>
            </a:r>
            <a:endParaRPr lang="en-US" sz="1400" dirty="0" smtClean="0">
              <a:latin typeface="Arial" charset="0"/>
            </a:endParaRPr>
          </a:p>
          <a:p>
            <a:pPr marL="0" indent="0">
              <a:buNone/>
            </a:pPr>
            <a:r>
              <a:rPr lang="en-US" sz="1400" dirty="0" smtClean="0">
                <a:latin typeface="Arial" charset="0"/>
              </a:rPr>
              <a:t>Four </a:t>
            </a:r>
            <a:r>
              <a:rPr lang="en-US" sz="1400" dirty="0" err="1" smtClean="0">
                <a:latin typeface="Arial" charset="0"/>
              </a:rPr>
              <a:t>bandpass</a:t>
            </a:r>
            <a:r>
              <a:rPr lang="en-US" sz="1400" dirty="0" smtClean="0">
                <a:latin typeface="Arial" charset="0"/>
              </a:rPr>
              <a:t> filters:</a:t>
            </a:r>
          </a:p>
          <a:p>
            <a:pPr marL="0" indent="0">
              <a:buNone/>
            </a:pPr>
            <a:endParaRPr lang="en-US" sz="1400" baseline="-25000" dirty="0" smtClean="0">
              <a:latin typeface="Times" charset="0"/>
            </a:endParaRPr>
          </a:p>
          <a:p>
            <a:pPr marL="0" indent="0">
              <a:buNone/>
            </a:pPr>
            <a:r>
              <a:rPr lang="en-US" sz="1400" dirty="0" smtClean="0">
                <a:latin typeface="Arial" charset="0"/>
              </a:rPr>
              <a:t>      </a:t>
            </a:r>
          </a:p>
          <a:p>
            <a:pPr marL="0" indent="0">
              <a:buNone/>
            </a:pPr>
            <a:endParaRPr lang="en-US" sz="1400" dirty="0" smtClean="0">
              <a:latin typeface="Arial" charset="0"/>
            </a:endParaRPr>
          </a:p>
          <a:p>
            <a:pPr marL="0" indent="0">
              <a:buNone/>
            </a:pPr>
            <a:endParaRPr lang="en-US" sz="1400" dirty="0" smtClean="0">
              <a:latin typeface="Arial" charset="0"/>
            </a:endParaRPr>
          </a:p>
          <a:p>
            <a:pPr marL="0" indent="0">
              <a:buNone/>
            </a:pPr>
            <a:endParaRPr lang="en-US" sz="1400" dirty="0" smtClean="0">
              <a:latin typeface="Arial" charset="0"/>
            </a:endParaRPr>
          </a:p>
          <a:p>
            <a:pPr marL="0" indent="0">
              <a:buNone/>
            </a:pPr>
            <a:endParaRPr lang="en-US" sz="1400" dirty="0" smtClean="0">
              <a:latin typeface="Arial" charset="0"/>
            </a:endParaRPr>
          </a:p>
          <a:p>
            <a:pPr marL="0" indent="0">
              <a:buNone/>
            </a:pPr>
            <a:endParaRPr lang="en-US" sz="1400" dirty="0" smtClean="0">
              <a:latin typeface="Arial"/>
              <a:cs typeface="Arial"/>
            </a:endParaRPr>
          </a:p>
          <a:p>
            <a:pPr marL="0" indent="0">
              <a:buNone/>
            </a:pPr>
            <a:endParaRPr lang="en-US" sz="1400" dirty="0" smtClean="0">
              <a:latin typeface="Arial"/>
              <a:cs typeface="Arial"/>
            </a:endParaRPr>
          </a:p>
          <a:p>
            <a:pPr marL="0" indent="0">
              <a:buNone/>
            </a:pPr>
            <a:endParaRPr lang="en-US" sz="1400" dirty="0" smtClean="0">
              <a:latin typeface="Arial"/>
              <a:cs typeface="Arial"/>
            </a:endParaRPr>
          </a:p>
          <a:p>
            <a:pPr marL="0" indent="0">
              <a:buNone/>
            </a:pPr>
            <a:endParaRPr lang="en-US" sz="1400" dirty="0" smtClean="0">
              <a:latin typeface="Arial"/>
              <a:cs typeface="Arial"/>
            </a:endParaRPr>
          </a:p>
          <a:p>
            <a:pPr marL="0" indent="0">
              <a:buNone/>
            </a:pPr>
            <a:endParaRPr lang="en-US" sz="1400" dirty="0"/>
          </a:p>
        </p:txBody>
      </p:sp>
      <p:sp>
        <p:nvSpPr>
          <p:cNvPr id="7" name="Content Placeholder 6"/>
          <p:cNvSpPr>
            <a:spLocks noGrp="1"/>
          </p:cNvSpPr>
          <p:nvPr>
            <p:ph sz="half" idx="2"/>
          </p:nvPr>
        </p:nvSpPr>
        <p:spPr>
          <a:xfrm>
            <a:off x="4648200" y="1139619"/>
            <a:ext cx="4038600" cy="2265389"/>
          </a:xfrm>
        </p:spPr>
        <p:txBody>
          <a:bodyPr>
            <a:normAutofit/>
          </a:bodyPr>
          <a:lstStyle/>
          <a:p>
            <a:pPr marL="0" indent="0">
              <a:buNone/>
            </a:pPr>
            <a:r>
              <a:rPr lang="en-US" sz="1400" dirty="0" smtClean="0">
                <a:latin typeface="Arial"/>
                <a:cs typeface="Arial"/>
              </a:rPr>
              <a:t>Each </a:t>
            </a:r>
            <a:r>
              <a:rPr lang="en-US" sz="1400" dirty="0" err="1" smtClean="0">
                <a:latin typeface="Arial"/>
                <a:cs typeface="Arial"/>
              </a:rPr>
              <a:t>passband</a:t>
            </a:r>
            <a:r>
              <a:rPr lang="en-US" sz="1400" dirty="0" smtClean="0">
                <a:latin typeface="Arial"/>
                <a:cs typeface="Arial"/>
              </a:rPr>
              <a:t> is observed separately; time to change </a:t>
            </a:r>
            <a:r>
              <a:rPr lang="en-US" sz="1400" dirty="0" err="1" smtClean="0">
                <a:latin typeface="Arial"/>
                <a:cs typeface="Arial"/>
              </a:rPr>
              <a:t>passbands</a:t>
            </a:r>
            <a:r>
              <a:rPr lang="en-US" sz="1400" dirty="0" smtClean="0">
                <a:latin typeface="Arial"/>
                <a:cs typeface="Arial"/>
              </a:rPr>
              <a:t> is roughly</a:t>
            </a:r>
          </a:p>
          <a:p>
            <a:pPr marL="0" indent="0">
              <a:buNone/>
            </a:pPr>
            <a:r>
              <a:rPr lang="en-US" sz="1400" dirty="0" smtClean="0">
                <a:latin typeface="Arial"/>
                <a:cs typeface="Arial"/>
              </a:rPr>
              <a:t>2 minutes.</a:t>
            </a:r>
          </a:p>
          <a:p>
            <a:pPr marL="0" indent="0">
              <a:buNone/>
            </a:pPr>
            <a:endParaRPr lang="en-US" sz="1400" dirty="0" smtClean="0">
              <a:latin typeface="Arial"/>
              <a:cs typeface="Arial"/>
            </a:endParaRPr>
          </a:p>
          <a:p>
            <a:pPr marL="0" indent="0">
              <a:buNone/>
            </a:pPr>
            <a:r>
              <a:rPr lang="en-US" sz="1400" dirty="0" smtClean="0">
                <a:latin typeface="Arial"/>
                <a:cs typeface="Arial"/>
              </a:rPr>
              <a:t>Reimaging optics provide match to diffraction limit in each </a:t>
            </a:r>
            <a:r>
              <a:rPr lang="en-US" sz="1400" dirty="0" err="1" smtClean="0">
                <a:latin typeface="Arial"/>
                <a:cs typeface="Arial"/>
              </a:rPr>
              <a:t>passband</a:t>
            </a:r>
            <a:endParaRPr lang="en-US" sz="1400" dirty="0" smtClean="0">
              <a:latin typeface="Arial"/>
              <a:cs typeface="Arial"/>
            </a:endParaRPr>
          </a:p>
          <a:p>
            <a:pPr marL="0" indent="0">
              <a:buNone/>
            </a:pPr>
            <a:r>
              <a:rPr lang="en-US" sz="1400" dirty="0" smtClean="0">
                <a:latin typeface="Arial"/>
                <a:cs typeface="Arial"/>
              </a:rPr>
              <a:t>(data on page 3).  </a:t>
            </a:r>
          </a:p>
          <a:p>
            <a:endParaRPr lang="en-US" sz="1400" dirty="0"/>
          </a:p>
        </p:txBody>
      </p:sp>
      <p:pic>
        <p:nvPicPr>
          <p:cNvPr id="6" name="Picture 5" descr="HAWC_FilterTrans_new.jpg"/>
          <p:cNvPicPr>
            <a:picLocks noChangeAspect="1"/>
          </p:cNvPicPr>
          <p:nvPr/>
        </p:nvPicPr>
        <p:blipFill>
          <a:blip r:embed="rId3"/>
          <a:stretch>
            <a:fillRect/>
          </a:stretch>
        </p:blipFill>
        <p:spPr>
          <a:xfrm>
            <a:off x="1236760" y="3301279"/>
            <a:ext cx="6670480" cy="3556720"/>
          </a:xfrm>
          <a:prstGeom prst="rect">
            <a:avLst/>
          </a:prstGeom>
        </p:spPr>
      </p:pic>
      <p:graphicFrame>
        <p:nvGraphicFramePr>
          <p:cNvPr id="38914" name="Object 2"/>
          <p:cNvGraphicFramePr>
            <a:graphicFrameLocks noChangeAspect="1"/>
          </p:cNvGraphicFramePr>
          <p:nvPr/>
        </p:nvGraphicFramePr>
        <p:xfrm>
          <a:off x="476808" y="1758538"/>
          <a:ext cx="6853237" cy="1862138"/>
        </p:xfrm>
        <a:graphic>
          <a:graphicData uri="http://schemas.openxmlformats.org/presentationml/2006/ole">
            <p:oleObj spid="_x0000_s38914" name="Document" r:id="rId4" imgW="6851904" imgH="1862328" progId="Word.Document.8">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CC0000"/>
                </a:solidFill>
              </a:rPr>
              <a:t>HAWC</a:t>
            </a:r>
            <a:r>
              <a:rPr lang="en-US" dirty="0" smtClean="0"/>
              <a:t>  Sensitivity</a:t>
            </a:r>
            <a:endParaRPr lang="en-US" dirty="0"/>
          </a:p>
        </p:txBody>
      </p:sp>
      <p:sp>
        <p:nvSpPr>
          <p:cNvPr id="3" name="Content Placeholder 2"/>
          <p:cNvSpPr>
            <a:spLocks noGrp="1"/>
          </p:cNvSpPr>
          <p:nvPr>
            <p:ph sz="half" idx="1"/>
          </p:nvPr>
        </p:nvSpPr>
        <p:spPr>
          <a:xfrm>
            <a:off x="457200" y="4860729"/>
            <a:ext cx="8229600" cy="1997271"/>
          </a:xfrm>
        </p:spPr>
        <p:txBody>
          <a:bodyPr>
            <a:normAutofit fontScale="55000" lnSpcReduction="20000"/>
          </a:bodyPr>
          <a:lstStyle/>
          <a:p>
            <a:pPr marL="0" indent="0">
              <a:buNone/>
            </a:pPr>
            <a:r>
              <a:rPr lang="en-US" dirty="0" smtClean="0">
                <a:latin typeface="Arial" charset="0"/>
              </a:rPr>
              <a:t>Sensitivity is shown for an extended continuum source, for each of the four HAWC filter </a:t>
            </a:r>
            <a:r>
              <a:rPr lang="en-US" dirty="0" err="1" smtClean="0">
                <a:latin typeface="Arial" charset="0"/>
              </a:rPr>
              <a:t>bandpasses</a:t>
            </a:r>
            <a:r>
              <a:rPr lang="en-US" dirty="0" smtClean="0">
                <a:latin typeface="Arial" charset="0"/>
              </a:rPr>
              <a:t>.</a:t>
            </a:r>
          </a:p>
          <a:p>
            <a:pPr marL="0" indent="0">
              <a:buNone/>
            </a:pPr>
            <a:endParaRPr lang="en-US" sz="1200" dirty="0" smtClean="0">
              <a:latin typeface="Arial" charset="0"/>
            </a:endParaRPr>
          </a:p>
          <a:p>
            <a:pPr marL="0" indent="0">
              <a:buNone/>
            </a:pPr>
            <a:r>
              <a:rPr lang="en-US" dirty="0" smtClean="0">
                <a:latin typeface="Arial" charset="0"/>
              </a:rPr>
              <a:t>The graph shows the Minimum Detectable Continuum Flux (MDCF) density (</a:t>
            </a:r>
            <a:r>
              <a:rPr lang="en-US" dirty="0" err="1" smtClean="0">
                <a:latin typeface="Arial" charset="0"/>
              </a:rPr>
              <a:t>mJy</a:t>
            </a:r>
            <a:r>
              <a:rPr lang="en-US" dirty="0" smtClean="0">
                <a:latin typeface="Arial" charset="0"/>
              </a:rPr>
              <a:t> per beam) necessary for S/N = 4 in 900 seconds integration time, based on scaling from predicted </a:t>
            </a:r>
            <a:r>
              <a:rPr lang="en-US" dirty="0" err="1" smtClean="0">
                <a:latin typeface="Arial" charset="0"/>
              </a:rPr>
              <a:t>NEFDs</a:t>
            </a:r>
            <a:r>
              <a:rPr lang="en-US" dirty="0" smtClean="0">
                <a:latin typeface="Arial" charset="0"/>
              </a:rPr>
              <a:t>.    Horizontal error bars indicate the half-widths of the filter transmissions.</a:t>
            </a:r>
          </a:p>
          <a:p>
            <a:pPr marL="0" indent="0">
              <a:buNone/>
            </a:pPr>
            <a:endParaRPr lang="en-US" sz="1200" dirty="0" smtClean="0">
              <a:latin typeface="Arial" charset="0"/>
            </a:endParaRPr>
          </a:p>
          <a:p>
            <a:pPr marL="0" indent="0">
              <a:buNone/>
            </a:pPr>
            <a:r>
              <a:rPr lang="en-US" dirty="0" smtClean="0">
                <a:latin typeface="Arial" charset="0"/>
              </a:rPr>
              <a:t>Calibration and setup overhead is roughly 10%.</a:t>
            </a:r>
          </a:p>
          <a:p>
            <a:pPr marL="0" indent="0">
              <a:buNone/>
            </a:pPr>
            <a:endParaRPr lang="en-US" sz="1200" dirty="0" smtClean="0">
              <a:latin typeface="Arial" charset="0"/>
            </a:endParaRPr>
          </a:p>
          <a:p>
            <a:pPr marL="0" indent="0">
              <a:buNone/>
            </a:pPr>
            <a:r>
              <a:rPr lang="en-US" dirty="0" smtClean="0">
                <a:latin typeface="Arial" charset="0"/>
              </a:rPr>
              <a:t>Atmospheric transmission will affect sensitivity, depending on water vapor overburden.</a:t>
            </a:r>
          </a:p>
          <a:p>
            <a:pPr marL="0" indent="0">
              <a:buNone/>
            </a:pPr>
            <a:endParaRPr lang="en-US" dirty="0" smtClean="0">
              <a:latin typeface="Times" charset="0"/>
            </a:endParaRPr>
          </a:p>
          <a:p>
            <a:pPr marL="0" indent="0">
              <a:buNone/>
            </a:pPr>
            <a:endParaRPr lang="en-US" dirty="0"/>
          </a:p>
        </p:txBody>
      </p:sp>
      <p:pic>
        <p:nvPicPr>
          <p:cNvPr id="7" name="Picture 6" descr="HAWC_Sensitivity_v3.jpg"/>
          <p:cNvPicPr>
            <a:picLocks noChangeAspect="1"/>
          </p:cNvPicPr>
          <p:nvPr/>
        </p:nvPicPr>
        <p:blipFill>
          <a:blip r:embed="rId2"/>
          <a:stretch>
            <a:fillRect/>
          </a:stretch>
        </p:blipFill>
        <p:spPr>
          <a:xfrm>
            <a:off x="1086629" y="1143000"/>
            <a:ext cx="6970743" cy="371772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CC0000"/>
                </a:solidFill>
              </a:rPr>
              <a:t>HAWC</a:t>
            </a:r>
            <a:r>
              <a:rPr lang="en-US" dirty="0" smtClean="0">
                <a:solidFill>
                  <a:srgbClr val="CC0000"/>
                </a:solidFill>
              </a:rPr>
              <a:t> </a:t>
            </a:r>
            <a:r>
              <a:rPr lang="en-US" dirty="0" smtClean="0"/>
              <a:t>  Angular Resolution</a:t>
            </a:r>
            <a:endParaRPr lang="en-US" dirty="0"/>
          </a:p>
        </p:txBody>
      </p:sp>
      <p:sp>
        <p:nvSpPr>
          <p:cNvPr id="3" name="Content Placeholder 2"/>
          <p:cNvSpPr>
            <a:spLocks noGrp="1"/>
          </p:cNvSpPr>
          <p:nvPr>
            <p:ph sz="half" idx="1"/>
          </p:nvPr>
        </p:nvSpPr>
        <p:spPr>
          <a:xfrm>
            <a:off x="331605" y="1600200"/>
            <a:ext cx="4038600" cy="1121367"/>
          </a:xfrm>
        </p:spPr>
        <p:txBody>
          <a:bodyPr>
            <a:noAutofit/>
          </a:bodyPr>
          <a:lstStyle/>
          <a:p>
            <a:pPr marL="0" indent="0">
              <a:buNone/>
            </a:pPr>
            <a:r>
              <a:rPr lang="en-US" sz="1400" dirty="0" smtClean="0">
                <a:latin typeface="Arial" charset="0"/>
              </a:rPr>
              <a:t>Beam size shown is the instrument FWHM size for nominal operating conditions</a:t>
            </a:r>
          </a:p>
          <a:p>
            <a:pPr marL="0" indent="0">
              <a:buNone/>
            </a:pPr>
            <a:endParaRPr lang="en-US" sz="1400" dirty="0" smtClean="0">
              <a:latin typeface="Arial" charset="0"/>
            </a:endParaRPr>
          </a:p>
          <a:p>
            <a:pPr marL="0" indent="0">
              <a:buNone/>
            </a:pPr>
            <a:r>
              <a:rPr lang="en-US" sz="1400" dirty="0" smtClean="0">
                <a:latin typeface="Arial" charset="0"/>
              </a:rPr>
              <a:t>            Format:  12 </a:t>
            </a:r>
            <a:r>
              <a:rPr lang="en-US" sz="1400" dirty="0" err="1" smtClean="0">
                <a:latin typeface="Arial" charset="0"/>
              </a:rPr>
              <a:t>x</a:t>
            </a:r>
            <a:r>
              <a:rPr lang="en-US" sz="1400" dirty="0" smtClean="0">
                <a:latin typeface="Arial" charset="0"/>
              </a:rPr>
              <a:t> 32 pixel array</a:t>
            </a:r>
          </a:p>
        </p:txBody>
      </p:sp>
      <p:sp>
        <p:nvSpPr>
          <p:cNvPr id="4" name="Content Placeholder 3"/>
          <p:cNvSpPr>
            <a:spLocks noGrp="1"/>
          </p:cNvSpPr>
          <p:nvPr>
            <p:ph sz="half" idx="2"/>
          </p:nvPr>
        </p:nvSpPr>
        <p:spPr>
          <a:xfrm>
            <a:off x="4648200" y="4214939"/>
            <a:ext cx="4038600" cy="2358691"/>
          </a:xfrm>
        </p:spPr>
        <p:txBody>
          <a:bodyPr>
            <a:normAutofit fontScale="40000" lnSpcReduction="20000"/>
          </a:bodyPr>
          <a:lstStyle/>
          <a:p>
            <a:pPr marL="0" indent="0">
              <a:spcBef>
                <a:spcPct val="50000"/>
              </a:spcBef>
              <a:buNone/>
            </a:pPr>
            <a:r>
              <a:rPr lang="en-US" dirty="0" smtClean="0">
                <a:latin typeface="Arial" charset="0"/>
              </a:rPr>
              <a:t>Notes: </a:t>
            </a:r>
          </a:p>
          <a:p>
            <a:pPr marL="0" indent="0">
              <a:spcBef>
                <a:spcPct val="50000"/>
              </a:spcBef>
              <a:buNone/>
            </a:pPr>
            <a:r>
              <a:rPr lang="en-US" dirty="0" smtClean="0">
                <a:latin typeface="Arial" charset="0"/>
              </a:rPr>
              <a:t>(1)  Angular resolution shown is the root sum square of the pixel size and the diffraction limit.</a:t>
            </a:r>
          </a:p>
          <a:p>
            <a:pPr marL="0" indent="0">
              <a:spcBef>
                <a:spcPct val="50000"/>
              </a:spcBef>
              <a:buNone/>
            </a:pPr>
            <a:r>
              <a:rPr lang="en-US" dirty="0" smtClean="0">
                <a:latin typeface="Arial" charset="0"/>
              </a:rPr>
              <a:t>(2)  SOFIA and all first light focal-plane instruments are now in development.  All sensitivity and resolution data are preliminary, and based on anticipated performance of the observatory and the instruments.  Actual performance of the SOFIA telescope and instrument combination will be established after flight operations begin.  Telescope performance is expected to be upgraded during the first two years, and instrument performance may be upgraded, or additional modes or capabilities may be added.</a:t>
            </a:r>
          </a:p>
          <a:p>
            <a:pPr marL="0" indent="0">
              <a:spcBef>
                <a:spcPct val="50000"/>
              </a:spcBef>
              <a:buNone/>
            </a:pPr>
            <a:r>
              <a:rPr lang="en-US" dirty="0" smtClean="0"/>
              <a:t>PERFORMANCE ESTIMATES GIVEN HERE ARE BASED ON DATA SUPPLIED BY THE INSTRUMENT TEAMS.  A POINT OF CONTACT FOR EACH INSTRUMENT IS PROVIDED.</a:t>
            </a:r>
          </a:p>
          <a:p>
            <a:pPr marL="0" indent="0">
              <a:buNone/>
            </a:pPr>
            <a:endParaRPr lang="en-US" dirty="0"/>
          </a:p>
        </p:txBody>
      </p:sp>
      <p:pic>
        <p:nvPicPr>
          <p:cNvPr id="5" name="Picture 4" descr="HAWC_AngularRes.jpg"/>
          <p:cNvPicPr>
            <a:picLocks noChangeAspect="1"/>
          </p:cNvPicPr>
          <p:nvPr/>
        </p:nvPicPr>
        <p:blipFill>
          <a:blip r:embed="rId2"/>
          <a:stretch>
            <a:fillRect/>
          </a:stretch>
        </p:blipFill>
        <p:spPr>
          <a:xfrm>
            <a:off x="4231721" y="1473411"/>
            <a:ext cx="4775167" cy="2546134"/>
          </a:xfrm>
          <a:prstGeom prst="rect">
            <a:avLst/>
          </a:prstGeom>
        </p:spPr>
      </p:pic>
      <p:pic>
        <p:nvPicPr>
          <p:cNvPr id="6" name="Picture 5" descr="HAWC_PixelvsFOV.jpg"/>
          <p:cNvPicPr>
            <a:picLocks noChangeAspect="1"/>
          </p:cNvPicPr>
          <p:nvPr/>
        </p:nvPicPr>
        <p:blipFill>
          <a:blip r:embed="rId3"/>
          <a:stretch>
            <a:fillRect/>
          </a:stretch>
        </p:blipFill>
        <p:spPr>
          <a:xfrm>
            <a:off x="665368" y="2721567"/>
            <a:ext cx="3262985" cy="387753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CC0000"/>
                </a:solidFill>
              </a:rPr>
              <a:t>FIFI-LS</a:t>
            </a:r>
            <a:r>
              <a:rPr lang="en-US" dirty="0" smtClean="0"/>
              <a:t>  Spectral Resolution</a:t>
            </a:r>
            <a:endParaRPr lang="en-US" dirty="0"/>
          </a:p>
        </p:txBody>
      </p:sp>
      <p:sp>
        <p:nvSpPr>
          <p:cNvPr id="4" name="Content Placeholder 3"/>
          <p:cNvSpPr>
            <a:spLocks noGrp="1"/>
          </p:cNvSpPr>
          <p:nvPr>
            <p:ph sz="half" idx="1"/>
          </p:nvPr>
        </p:nvSpPr>
        <p:spPr>
          <a:xfrm>
            <a:off x="140216" y="1600200"/>
            <a:ext cx="3561834" cy="4525963"/>
          </a:xfrm>
        </p:spPr>
        <p:txBody>
          <a:bodyPr>
            <a:normAutofit fontScale="55000" lnSpcReduction="20000"/>
          </a:bodyPr>
          <a:lstStyle/>
          <a:p>
            <a:pPr marL="0" indent="0">
              <a:buNone/>
            </a:pPr>
            <a:r>
              <a:rPr lang="en-US" dirty="0" smtClean="0">
                <a:latin typeface="Arial" charset="0"/>
              </a:rPr>
              <a:t>Wavelength range: 42 - 210 </a:t>
            </a:r>
            <a:r>
              <a:rPr lang="en-US" dirty="0" smtClean="0">
                <a:latin typeface="Arial" charset="0"/>
                <a:ea typeface="Arial" charset="0"/>
                <a:cs typeface="Arial" charset="0"/>
              </a:rPr>
              <a:t>µ</a:t>
            </a:r>
            <a:r>
              <a:rPr lang="en-US" dirty="0" err="1" smtClean="0">
                <a:latin typeface="Arial" charset="0"/>
              </a:rPr>
              <a:t>m</a:t>
            </a:r>
            <a:endParaRPr lang="en-US" dirty="0" smtClean="0">
              <a:latin typeface="Arial" charset="0"/>
            </a:endParaRPr>
          </a:p>
          <a:p>
            <a:pPr marL="0" indent="0">
              <a:buNone/>
            </a:pPr>
            <a:endParaRPr lang="en-US" dirty="0" smtClean="0">
              <a:latin typeface="Arial" charset="0"/>
            </a:endParaRPr>
          </a:p>
          <a:p>
            <a:pPr marL="0" indent="0">
              <a:buNone/>
            </a:pPr>
            <a:r>
              <a:rPr lang="en-US" dirty="0" smtClean="0">
                <a:latin typeface="Arial" charset="0"/>
              </a:rPr>
              <a:t>Two bands:</a:t>
            </a:r>
          </a:p>
          <a:p>
            <a:pPr marL="0" indent="0">
              <a:buNone/>
            </a:pPr>
            <a:r>
              <a:rPr lang="en-US" dirty="0" smtClean="0">
                <a:latin typeface="Arial" charset="0"/>
              </a:rPr>
              <a:t>     Short (</a:t>
            </a:r>
            <a:r>
              <a:rPr lang="en-US" b="1" dirty="0" smtClean="0">
                <a:latin typeface="Arial" charset="0"/>
              </a:rPr>
              <a:t>S)</a:t>
            </a:r>
            <a:r>
              <a:rPr lang="en-US" dirty="0" smtClean="0">
                <a:latin typeface="Arial" charset="0"/>
              </a:rPr>
              <a:t>:    42 - 110 µ</a:t>
            </a:r>
            <a:r>
              <a:rPr lang="en-US" dirty="0" err="1" smtClean="0">
                <a:latin typeface="Arial" charset="0"/>
              </a:rPr>
              <a:t>m</a:t>
            </a:r>
            <a:endParaRPr lang="en-US" dirty="0" smtClean="0">
              <a:latin typeface="Arial" charset="0"/>
            </a:endParaRPr>
          </a:p>
          <a:p>
            <a:pPr marL="0" indent="0">
              <a:buNone/>
            </a:pPr>
            <a:r>
              <a:rPr lang="en-US" dirty="0" smtClean="0">
                <a:latin typeface="Arial" charset="0"/>
              </a:rPr>
              <a:t>      Long (</a:t>
            </a:r>
            <a:r>
              <a:rPr lang="en-US" b="1" dirty="0" smtClean="0">
                <a:latin typeface="Arial" charset="0"/>
              </a:rPr>
              <a:t>L)</a:t>
            </a:r>
            <a:r>
              <a:rPr lang="en-US" dirty="0" smtClean="0">
                <a:latin typeface="Arial" charset="0"/>
              </a:rPr>
              <a:t>:  110 - 210 µ</a:t>
            </a:r>
            <a:r>
              <a:rPr lang="en-US" dirty="0" err="1" smtClean="0">
                <a:latin typeface="Arial" charset="0"/>
              </a:rPr>
              <a:t>m</a:t>
            </a:r>
            <a:endParaRPr lang="en-US" dirty="0" smtClean="0">
              <a:latin typeface="Arial" charset="0"/>
            </a:endParaRPr>
          </a:p>
          <a:p>
            <a:pPr marL="0" indent="0">
              <a:buNone/>
            </a:pPr>
            <a:endParaRPr lang="en-US" dirty="0" smtClean="0">
              <a:latin typeface="Arial" charset="0"/>
            </a:endParaRPr>
          </a:p>
          <a:p>
            <a:pPr marL="0" indent="0">
              <a:buNone/>
            </a:pPr>
            <a:r>
              <a:rPr lang="en-US" dirty="0" smtClean="0">
                <a:latin typeface="Arial" charset="0"/>
              </a:rPr>
              <a:t>The spectral resolution plotted corresponds to the FWHM of the instrument line spread function for a monochromatic line from a </a:t>
            </a:r>
          </a:p>
          <a:p>
            <a:pPr marL="0" indent="0">
              <a:buNone/>
            </a:pPr>
            <a:r>
              <a:rPr lang="en-US" dirty="0" smtClean="0">
                <a:latin typeface="Arial" charset="0"/>
              </a:rPr>
              <a:t>point source.</a:t>
            </a:r>
          </a:p>
          <a:p>
            <a:pPr marL="0" indent="0">
              <a:buNone/>
            </a:pPr>
            <a:endParaRPr lang="en-US" dirty="0" smtClean="0">
              <a:latin typeface="Arial" charset="0"/>
            </a:endParaRPr>
          </a:p>
          <a:p>
            <a:pPr marL="0" indent="0">
              <a:buNone/>
            </a:pPr>
            <a:r>
              <a:rPr lang="en-US" dirty="0" smtClean="0">
                <a:latin typeface="Arial" charset="0"/>
              </a:rPr>
              <a:t>Wavelength changes require about 2 minutes.</a:t>
            </a:r>
          </a:p>
          <a:p>
            <a:pPr marL="0" indent="0">
              <a:buNone/>
            </a:pPr>
            <a:endParaRPr lang="en-US" dirty="0" smtClean="0">
              <a:latin typeface="Arial" charset="0"/>
            </a:endParaRPr>
          </a:p>
          <a:p>
            <a:pPr marL="0" indent="0">
              <a:buNone/>
            </a:pPr>
            <a:r>
              <a:rPr lang="en-US" dirty="0" smtClean="0">
                <a:latin typeface="Arial" charset="0"/>
              </a:rPr>
              <a:t>Wavelength setting accuracy corresponds to 20 km/</a:t>
            </a:r>
            <a:r>
              <a:rPr lang="en-US" dirty="0" err="1" smtClean="0">
                <a:latin typeface="Arial" charset="0"/>
              </a:rPr>
              <a:t>s</a:t>
            </a:r>
            <a:endParaRPr lang="en-US" dirty="0" smtClean="0">
              <a:latin typeface="Arial" charset="0"/>
            </a:endParaRPr>
          </a:p>
          <a:p>
            <a:pPr marL="0" indent="0">
              <a:buNone/>
            </a:pPr>
            <a:endParaRPr lang="en-US" sz="3200" dirty="0" smtClean="0">
              <a:latin typeface="Arial" charset="0"/>
            </a:endParaRPr>
          </a:p>
          <a:p>
            <a:pPr marL="0" indent="0">
              <a:buNone/>
            </a:pPr>
            <a:r>
              <a:rPr lang="en-US" dirty="0" smtClean="0">
                <a:latin typeface="Arial" charset="0"/>
              </a:rPr>
              <a:t>Error in velocity determination 20 km/</a:t>
            </a:r>
            <a:r>
              <a:rPr lang="en-US" dirty="0" err="1" smtClean="0">
                <a:latin typeface="Arial" charset="0"/>
              </a:rPr>
              <a:t>s</a:t>
            </a:r>
            <a:r>
              <a:rPr lang="en-US" dirty="0" smtClean="0">
                <a:latin typeface="Arial" charset="0"/>
              </a:rPr>
              <a:t> for unresolved lines</a:t>
            </a:r>
          </a:p>
          <a:p>
            <a:pPr marL="0" indent="0">
              <a:buNone/>
            </a:pPr>
            <a:endParaRPr lang="en-US" dirty="0"/>
          </a:p>
        </p:txBody>
      </p:sp>
      <p:sp>
        <p:nvSpPr>
          <p:cNvPr id="5" name="Content Placeholder 4"/>
          <p:cNvSpPr>
            <a:spLocks noGrp="1"/>
          </p:cNvSpPr>
          <p:nvPr>
            <p:ph sz="half" idx="2"/>
          </p:nvPr>
        </p:nvSpPr>
        <p:spPr>
          <a:xfrm>
            <a:off x="4648200" y="5582702"/>
            <a:ext cx="4038600" cy="543461"/>
          </a:xfrm>
        </p:spPr>
        <p:txBody>
          <a:bodyPr>
            <a:normAutofit fontScale="55000" lnSpcReduction="20000"/>
          </a:bodyPr>
          <a:lstStyle/>
          <a:p>
            <a:pPr>
              <a:buNone/>
            </a:pPr>
            <a:r>
              <a:rPr lang="en-US" dirty="0" smtClean="0">
                <a:latin typeface="Arial" charset="0"/>
              </a:rPr>
              <a:t>Free spectral range :</a:t>
            </a:r>
          </a:p>
          <a:p>
            <a:pPr>
              <a:buNone/>
            </a:pPr>
            <a:r>
              <a:rPr lang="en-US" dirty="0" smtClean="0">
                <a:latin typeface="Arial" charset="0"/>
              </a:rPr>
              <a:t>1500 - 3000 km/</a:t>
            </a:r>
            <a:r>
              <a:rPr lang="en-US" dirty="0" err="1" smtClean="0">
                <a:latin typeface="Arial" charset="0"/>
              </a:rPr>
              <a:t>s</a:t>
            </a:r>
            <a:r>
              <a:rPr lang="en-US" dirty="0" smtClean="0">
                <a:latin typeface="Arial" charset="0"/>
              </a:rPr>
              <a:t> in both bands</a:t>
            </a:r>
            <a:endParaRPr lang="en-US" sz="3600" dirty="0" smtClean="0">
              <a:latin typeface="Arial" charset="0"/>
            </a:endParaRPr>
          </a:p>
          <a:p>
            <a:pPr>
              <a:buNone/>
            </a:pPr>
            <a:endParaRPr lang="en-US" dirty="0"/>
          </a:p>
        </p:txBody>
      </p:sp>
      <p:grpSp>
        <p:nvGrpSpPr>
          <p:cNvPr id="6" name="Group 5"/>
          <p:cNvGrpSpPr/>
          <p:nvPr/>
        </p:nvGrpSpPr>
        <p:grpSpPr>
          <a:xfrm>
            <a:off x="3552825" y="1219200"/>
            <a:ext cx="5391150" cy="3611563"/>
            <a:chOff x="4041775" y="1219200"/>
            <a:chExt cx="5391150" cy="3611563"/>
          </a:xfrm>
        </p:grpSpPr>
        <p:graphicFrame>
          <p:nvGraphicFramePr>
            <p:cNvPr id="7" name="Object 2"/>
            <p:cNvGraphicFramePr>
              <a:graphicFrameLocks noChangeAspect="1"/>
            </p:cNvGraphicFramePr>
            <p:nvPr/>
          </p:nvGraphicFramePr>
          <p:xfrm>
            <a:off x="4191000" y="1219200"/>
            <a:ext cx="4876800" cy="3478213"/>
          </p:xfrm>
          <a:graphic>
            <a:graphicData uri="http://schemas.openxmlformats.org/presentationml/2006/ole">
              <p:oleObj spid="_x0000_s22530" name="Worksheet" r:id="rId3" imgW="5321300" imgH="3797300" progId="Excel.Sheet.8">
                <p:embed/>
              </p:oleObj>
            </a:graphicData>
          </a:graphic>
        </p:graphicFrame>
        <p:sp>
          <p:nvSpPr>
            <p:cNvPr id="8" name="Text Box 6"/>
            <p:cNvSpPr txBox="1">
              <a:spLocks noChangeArrowheads="1"/>
            </p:cNvSpPr>
            <p:nvPr/>
          </p:nvSpPr>
          <p:spPr bwMode="auto">
            <a:xfrm rot="5400000">
              <a:off x="7992269" y="2675731"/>
              <a:ext cx="2668588" cy="212725"/>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1200">
                  <a:latin typeface="Geneva" charset="0"/>
                </a:rPr>
                <a:t>Spectral Resolving Power  </a:t>
              </a:r>
              <a:r>
                <a:rPr lang="en-US" sz="1400">
                  <a:latin typeface="Symbol" charset="2"/>
                </a:rPr>
                <a:t>l/Dl</a:t>
              </a:r>
              <a:endParaRPr lang="en-US" sz="1200">
                <a:latin typeface="Geneva" charset="0"/>
              </a:endParaRPr>
            </a:p>
          </p:txBody>
        </p:sp>
        <p:sp>
          <p:nvSpPr>
            <p:cNvPr id="9" name="Text Box 7"/>
            <p:cNvSpPr txBox="1">
              <a:spLocks noChangeArrowheads="1"/>
            </p:cNvSpPr>
            <p:nvPr/>
          </p:nvSpPr>
          <p:spPr bwMode="auto">
            <a:xfrm>
              <a:off x="5410200" y="2057400"/>
              <a:ext cx="228600" cy="212725"/>
            </a:xfrm>
            <a:prstGeom prst="rect">
              <a:avLst/>
            </a:prstGeom>
            <a:solidFill>
              <a:schemeClr val="bg1"/>
            </a:solidFill>
            <a:ln w="9525">
              <a:noFill/>
              <a:miter lim="800000"/>
              <a:headEnd/>
              <a:tailEnd/>
            </a:ln>
            <a:effectLst/>
          </p:spPr>
          <p:txBody>
            <a:bodyPr lIns="0" tIns="0" rIns="0" bIns="0">
              <a:prstTxWarp prst="textNoShape">
                <a:avLst/>
              </a:prstTxWarp>
              <a:spAutoFit/>
            </a:bodyPr>
            <a:lstStyle/>
            <a:p>
              <a:pPr algn="ctr">
                <a:spcBef>
                  <a:spcPct val="50000"/>
                </a:spcBef>
              </a:pPr>
              <a:r>
                <a:rPr lang="en-US" sz="1400" b="1">
                  <a:latin typeface="Geneva" charset="0"/>
                </a:rPr>
                <a:t>S</a:t>
              </a:r>
              <a:endParaRPr lang="en-US" sz="1200" b="1">
                <a:latin typeface="Geneva" charset="0"/>
              </a:endParaRPr>
            </a:p>
          </p:txBody>
        </p:sp>
        <p:sp>
          <p:nvSpPr>
            <p:cNvPr id="10" name="Text Box 8"/>
            <p:cNvSpPr txBox="1">
              <a:spLocks noChangeArrowheads="1"/>
            </p:cNvSpPr>
            <p:nvPr/>
          </p:nvSpPr>
          <p:spPr bwMode="auto">
            <a:xfrm>
              <a:off x="7467600" y="2514600"/>
              <a:ext cx="228600" cy="212725"/>
            </a:xfrm>
            <a:prstGeom prst="rect">
              <a:avLst/>
            </a:prstGeom>
            <a:noFill/>
            <a:ln w="9525">
              <a:noFill/>
              <a:miter lim="800000"/>
              <a:headEnd/>
              <a:tailEnd/>
            </a:ln>
            <a:effectLst/>
          </p:spPr>
          <p:txBody>
            <a:bodyPr lIns="0" tIns="0" rIns="0" bIns="0">
              <a:prstTxWarp prst="textNoShape">
                <a:avLst/>
              </a:prstTxWarp>
              <a:spAutoFit/>
            </a:bodyPr>
            <a:lstStyle/>
            <a:p>
              <a:pPr algn="r">
                <a:spcBef>
                  <a:spcPct val="50000"/>
                </a:spcBef>
              </a:pPr>
              <a:r>
                <a:rPr lang="en-US" sz="1400" b="1">
                  <a:latin typeface="Geneva" charset="0"/>
                </a:rPr>
                <a:t>L</a:t>
              </a:r>
              <a:endParaRPr lang="en-US" sz="1400">
                <a:latin typeface="Geneva" charset="0"/>
              </a:endParaRPr>
            </a:p>
          </p:txBody>
        </p:sp>
        <p:sp>
          <p:nvSpPr>
            <p:cNvPr id="11" name="Text Box 9"/>
            <p:cNvSpPr txBox="1">
              <a:spLocks noChangeArrowheads="1"/>
            </p:cNvSpPr>
            <p:nvPr/>
          </p:nvSpPr>
          <p:spPr bwMode="auto">
            <a:xfrm rot="16200000">
              <a:off x="2837657" y="2632868"/>
              <a:ext cx="2590800" cy="182563"/>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1200">
                  <a:latin typeface="Geneva" charset="0"/>
                </a:rPr>
                <a:t>Velocity Resolution (km/sec)</a:t>
              </a:r>
              <a:r>
                <a:rPr lang="en-US">
                  <a:latin typeface="Times" charset="0"/>
                </a:rPr>
                <a:t>  </a:t>
              </a:r>
            </a:p>
          </p:txBody>
        </p:sp>
        <p:grpSp>
          <p:nvGrpSpPr>
            <p:cNvPr id="12" name="Group 10"/>
            <p:cNvGrpSpPr>
              <a:grpSpLocks/>
            </p:cNvGrpSpPr>
            <p:nvPr/>
          </p:nvGrpSpPr>
          <p:grpSpPr bwMode="auto">
            <a:xfrm>
              <a:off x="8702675" y="2105025"/>
              <a:ext cx="450850" cy="136525"/>
              <a:chOff x="5424" y="1992"/>
              <a:chExt cx="284" cy="86"/>
            </a:xfrm>
          </p:grpSpPr>
          <p:sp>
            <p:nvSpPr>
              <p:cNvPr id="26" name="Rectangle 11"/>
              <p:cNvSpPr>
                <a:spLocks noChangeArrowheads="1"/>
              </p:cNvSpPr>
              <p:nvPr/>
            </p:nvSpPr>
            <p:spPr bwMode="auto">
              <a:xfrm>
                <a:off x="5516" y="1992"/>
                <a:ext cx="192" cy="86"/>
              </a:xfrm>
              <a:prstGeom prst="rect">
                <a:avLst/>
              </a:prstGeom>
              <a:noFill/>
              <a:ln w="9525">
                <a:noFill/>
                <a:miter lim="800000"/>
                <a:headEnd/>
                <a:tailEnd/>
              </a:ln>
            </p:spPr>
            <p:txBody>
              <a:bodyPr wrap="none" lIns="0" tIns="0" rIns="0" bIns="0">
                <a:prstTxWarp prst="textNoShape">
                  <a:avLst/>
                </a:prstTxWarp>
                <a:spAutoFit/>
              </a:bodyPr>
              <a:lstStyle/>
              <a:p>
                <a:pPr algn="r"/>
                <a:r>
                  <a:rPr lang="en-US" sz="900">
                    <a:solidFill>
                      <a:srgbClr val="000000"/>
                    </a:solidFill>
                    <a:latin typeface="Geneva" charset="0"/>
                  </a:rPr>
                  <a:t>3000</a:t>
                </a:r>
                <a:endParaRPr lang="en-US">
                  <a:latin typeface="Times" charset="0"/>
                </a:endParaRPr>
              </a:p>
            </p:txBody>
          </p:sp>
          <p:sp>
            <p:nvSpPr>
              <p:cNvPr id="27" name="Line 12"/>
              <p:cNvSpPr>
                <a:spLocks noChangeShapeType="1"/>
              </p:cNvSpPr>
              <p:nvPr/>
            </p:nvSpPr>
            <p:spPr bwMode="auto">
              <a:xfrm>
                <a:off x="5424" y="2034"/>
                <a:ext cx="80" cy="1"/>
              </a:xfrm>
              <a:prstGeom prst="line">
                <a:avLst/>
              </a:prstGeom>
              <a:noFill/>
              <a:ln w="11113">
                <a:solidFill>
                  <a:srgbClr val="000000"/>
                </a:solidFill>
                <a:round/>
                <a:headEnd/>
                <a:tailEnd/>
              </a:ln>
            </p:spPr>
            <p:txBody>
              <a:bodyPr>
                <a:prstTxWarp prst="textNoShape">
                  <a:avLst/>
                </a:prstTxWarp>
              </a:bodyPr>
              <a:lstStyle/>
              <a:p>
                <a:endParaRPr lang="en-US"/>
              </a:p>
            </p:txBody>
          </p:sp>
        </p:grpSp>
        <p:grpSp>
          <p:nvGrpSpPr>
            <p:cNvPr id="13" name="Group 13"/>
            <p:cNvGrpSpPr>
              <a:grpSpLocks/>
            </p:cNvGrpSpPr>
            <p:nvPr/>
          </p:nvGrpSpPr>
          <p:grpSpPr bwMode="auto">
            <a:xfrm>
              <a:off x="8678877" y="4165740"/>
              <a:ext cx="439739" cy="136568"/>
              <a:chOff x="5041" y="280"/>
              <a:chExt cx="277" cy="86"/>
            </a:xfrm>
          </p:grpSpPr>
          <p:sp>
            <p:nvSpPr>
              <p:cNvPr id="24" name="Line 14"/>
              <p:cNvSpPr>
                <a:spLocks noChangeShapeType="1"/>
              </p:cNvSpPr>
              <p:nvPr/>
            </p:nvSpPr>
            <p:spPr bwMode="auto">
              <a:xfrm>
                <a:off x="5041" y="333"/>
                <a:ext cx="79"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5" name="Rectangle 15"/>
              <p:cNvSpPr>
                <a:spLocks noChangeArrowheads="1"/>
              </p:cNvSpPr>
              <p:nvPr/>
            </p:nvSpPr>
            <p:spPr bwMode="auto">
              <a:xfrm>
                <a:off x="5126" y="280"/>
                <a:ext cx="192" cy="86"/>
              </a:xfrm>
              <a:prstGeom prst="rect">
                <a:avLst/>
              </a:prstGeom>
              <a:noFill/>
              <a:ln w="9525">
                <a:noFill/>
                <a:miter lim="800000"/>
                <a:headEnd/>
                <a:tailEnd/>
              </a:ln>
            </p:spPr>
            <p:txBody>
              <a:bodyPr wrap="none" lIns="0" tIns="0" rIns="0" bIns="0">
                <a:prstTxWarp prst="textNoShape">
                  <a:avLst/>
                </a:prstTxWarp>
                <a:spAutoFit/>
              </a:bodyPr>
              <a:lstStyle/>
              <a:p>
                <a:pPr algn="r"/>
                <a:r>
                  <a:rPr lang="en-US" sz="900" dirty="0">
                    <a:solidFill>
                      <a:srgbClr val="000000"/>
                    </a:solidFill>
                    <a:latin typeface="Geneva" charset="0"/>
                  </a:rPr>
                  <a:t>1000</a:t>
                </a:r>
                <a:endParaRPr lang="en-US" dirty="0">
                  <a:latin typeface="Times" charset="0"/>
                </a:endParaRPr>
              </a:p>
            </p:txBody>
          </p:sp>
        </p:grpSp>
        <p:grpSp>
          <p:nvGrpSpPr>
            <p:cNvPr id="14" name="Group 16"/>
            <p:cNvGrpSpPr>
              <a:grpSpLocks/>
            </p:cNvGrpSpPr>
            <p:nvPr/>
          </p:nvGrpSpPr>
          <p:grpSpPr bwMode="auto">
            <a:xfrm>
              <a:off x="8686800" y="2796441"/>
              <a:ext cx="466725" cy="136568"/>
              <a:chOff x="5448" y="1705"/>
              <a:chExt cx="294" cy="86"/>
            </a:xfrm>
          </p:grpSpPr>
          <p:sp>
            <p:nvSpPr>
              <p:cNvPr id="22" name="Line 17"/>
              <p:cNvSpPr>
                <a:spLocks noChangeShapeType="1"/>
              </p:cNvSpPr>
              <p:nvPr/>
            </p:nvSpPr>
            <p:spPr bwMode="auto">
              <a:xfrm>
                <a:off x="5448" y="1744"/>
                <a:ext cx="80"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3" name="Rectangle 18"/>
              <p:cNvSpPr>
                <a:spLocks noChangeArrowheads="1"/>
              </p:cNvSpPr>
              <p:nvPr/>
            </p:nvSpPr>
            <p:spPr bwMode="auto">
              <a:xfrm>
                <a:off x="5550" y="1705"/>
                <a:ext cx="192" cy="86"/>
              </a:xfrm>
              <a:prstGeom prst="rect">
                <a:avLst/>
              </a:prstGeom>
              <a:noFill/>
              <a:ln w="9525">
                <a:noFill/>
                <a:miter lim="800000"/>
                <a:headEnd/>
                <a:tailEnd/>
              </a:ln>
            </p:spPr>
            <p:txBody>
              <a:bodyPr wrap="none" lIns="0" tIns="0" rIns="0" bIns="0">
                <a:prstTxWarp prst="textNoShape">
                  <a:avLst/>
                </a:prstTxWarp>
                <a:spAutoFit/>
              </a:bodyPr>
              <a:lstStyle/>
              <a:p>
                <a:pPr algn="r"/>
                <a:r>
                  <a:rPr lang="en-US" sz="900">
                    <a:solidFill>
                      <a:srgbClr val="000000"/>
                    </a:solidFill>
                    <a:latin typeface="Geneva" charset="0"/>
                  </a:rPr>
                  <a:t>2000</a:t>
                </a:r>
                <a:endParaRPr lang="en-US">
                  <a:latin typeface="Times" charset="0"/>
                </a:endParaRPr>
              </a:p>
            </p:txBody>
          </p:sp>
        </p:grpSp>
        <p:grpSp>
          <p:nvGrpSpPr>
            <p:cNvPr id="15" name="Group 19"/>
            <p:cNvGrpSpPr>
              <a:grpSpLocks/>
            </p:cNvGrpSpPr>
            <p:nvPr/>
          </p:nvGrpSpPr>
          <p:grpSpPr bwMode="auto">
            <a:xfrm>
              <a:off x="8674100" y="3470978"/>
              <a:ext cx="461963" cy="136568"/>
              <a:chOff x="5448" y="1405"/>
              <a:chExt cx="291" cy="86"/>
            </a:xfrm>
          </p:grpSpPr>
          <p:sp>
            <p:nvSpPr>
              <p:cNvPr id="20" name="Line 20"/>
              <p:cNvSpPr>
                <a:spLocks noChangeShapeType="1"/>
              </p:cNvSpPr>
              <p:nvPr/>
            </p:nvSpPr>
            <p:spPr bwMode="auto">
              <a:xfrm>
                <a:off x="5448" y="1457"/>
                <a:ext cx="80"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21" name="Rectangle 21"/>
              <p:cNvSpPr>
                <a:spLocks noChangeArrowheads="1"/>
              </p:cNvSpPr>
              <p:nvPr/>
            </p:nvSpPr>
            <p:spPr bwMode="auto">
              <a:xfrm>
                <a:off x="5547" y="1405"/>
                <a:ext cx="192" cy="86"/>
              </a:xfrm>
              <a:prstGeom prst="rect">
                <a:avLst/>
              </a:prstGeom>
              <a:noFill/>
              <a:ln w="9525">
                <a:noFill/>
                <a:miter lim="800000"/>
                <a:headEnd/>
                <a:tailEnd/>
              </a:ln>
            </p:spPr>
            <p:txBody>
              <a:bodyPr wrap="none" lIns="0" tIns="0" rIns="0" bIns="0">
                <a:prstTxWarp prst="textNoShape">
                  <a:avLst/>
                </a:prstTxWarp>
                <a:spAutoFit/>
              </a:bodyPr>
              <a:lstStyle/>
              <a:p>
                <a:pPr algn="r"/>
                <a:r>
                  <a:rPr lang="en-US" sz="900">
                    <a:solidFill>
                      <a:srgbClr val="000000"/>
                    </a:solidFill>
                    <a:latin typeface="Geneva" charset="0"/>
                  </a:rPr>
                  <a:t>1500</a:t>
                </a:r>
                <a:endParaRPr lang="en-US">
                  <a:latin typeface="Times" charset="0"/>
                </a:endParaRPr>
              </a:p>
            </p:txBody>
          </p:sp>
        </p:grpSp>
        <p:sp>
          <p:nvSpPr>
            <p:cNvPr id="16" name="Text Box 22"/>
            <p:cNvSpPr txBox="1">
              <a:spLocks noChangeArrowheads="1"/>
            </p:cNvSpPr>
            <p:nvPr/>
          </p:nvSpPr>
          <p:spPr bwMode="auto">
            <a:xfrm>
              <a:off x="6248400" y="4648200"/>
              <a:ext cx="1447800" cy="182563"/>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200">
                  <a:latin typeface="Geneva" charset="0"/>
                </a:rPr>
                <a:t>Wavelength (µm)</a:t>
              </a:r>
            </a:p>
          </p:txBody>
        </p:sp>
        <p:grpSp>
          <p:nvGrpSpPr>
            <p:cNvPr id="17" name="Group 23"/>
            <p:cNvGrpSpPr>
              <a:grpSpLocks/>
            </p:cNvGrpSpPr>
            <p:nvPr/>
          </p:nvGrpSpPr>
          <p:grpSpPr bwMode="auto">
            <a:xfrm>
              <a:off x="8702675" y="1408113"/>
              <a:ext cx="450850" cy="136525"/>
              <a:chOff x="5424" y="1992"/>
              <a:chExt cx="284" cy="86"/>
            </a:xfrm>
          </p:grpSpPr>
          <p:sp>
            <p:nvSpPr>
              <p:cNvPr id="18" name="Rectangle 24"/>
              <p:cNvSpPr>
                <a:spLocks noChangeArrowheads="1"/>
              </p:cNvSpPr>
              <p:nvPr/>
            </p:nvSpPr>
            <p:spPr bwMode="auto">
              <a:xfrm>
                <a:off x="5516" y="1992"/>
                <a:ext cx="192" cy="86"/>
              </a:xfrm>
              <a:prstGeom prst="rect">
                <a:avLst/>
              </a:prstGeom>
              <a:noFill/>
              <a:ln w="9525">
                <a:noFill/>
                <a:miter lim="800000"/>
                <a:headEnd/>
                <a:tailEnd/>
              </a:ln>
            </p:spPr>
            <p:txBody>
              <a:bodyPr wrap="none" lIns="0" tIns="0" rIns="0" bIns="0">
                <a:prstTxWarp prst="textNoShape">
                  <a:avLst/>
                </a:prstTxWarp>
                <a:spAutoFit/>
              </a:bodyPr>
              <a:lstStyle/>
              <a:p>
                <a:pPr algn="r"/>
                <a:r>
                  <a:rPr lang="en-US" sz="900">
                    <a:solidFill>
                      <a:srgbClr val="000000"/>
                    </a:solidFill>
                    <a:latin typeface="Geneva" charset="0"/>
                  </a:rPr>
                  <a:t>6000</a:t>
                </a:r>
                <a:endParaRPr lang="en-US">
                  <a:latin typeface="Times" charset="0"/>
                </a:endParaRPr>
              </a:p>
            </p:txBody>
          </p:sp>
          <p:sp>
            <p:nvSpPr>
              <p:cNvPr id="19" name="Line 25"/>
              <p:cNvSpPr>
                <a:spLocks noChangeShapeType="1"/>
              </p:cNvSpPr>
              <p:nvPr/>
            </p:nvSpPr>
            <p:spPr bwMode="auto">
              <a:xfrm>
                <a:off x="5424" y="2034"/>
                <a:ext cx="80" cy="1"/>
              </a:xfrm>
              <a:prstGeom prst="line">
                <a:avLst/>
              </a:prstGeom>
              <a:noFill/>
              <a:ln w="11113">
                <a:solidFill>
                  <a:srgbClr val="000000"/>
                </a:solidFill>
                <a:round/>
                <a:headEnd/>
                <a:tailEnd/>
              </a:ln>
            </p:spPr>
            <p:txBody>
              <a:bodyPr>
                <a:prstTxWarp prst="textNoShape">
                  <a:avLst/>
                </a:prstTxWarp>
              </a:bodyPr>
              <a:lstStyle/>
              <a:p>
                <a:endParaRPr lang="en-US"/>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5400" i="1" dirty="0" smtClean="0">
                <a:solidFill>
                  <a:srgbClr val="CC0000"/>
                </a:solidFill>
              </a:rPr>
              <a:t>FIFI-LS</a:t>
            </a:r>
            <a:r>
              <a:rPr lang="en-US" sz="4800" dirty="0" smtClean="0"/>
              <a:t>  Sensitivity</a:t>
            </a:r>
            <a:endParaRPr lang="en-US" dirty="0"/>
          </a:p>
        </p:txBody>
      </p:sp>
      <p:sp>
        <p:nvSpPr>
          <p:cNvPr id="3" name="Content Placeholder 2"/>
          <p:cNvSpPr>
            <a:spLocks noGrp="1"/>
          </p:cNvSpPr>
          <p:nvPr>
            <p:ph sz="half" idx="1"/>
          </p:nvPr>
        </p:nvSpPr>
        <p:spPr>
          <a:xfrm>
            <a:off x="178100" y="1600200"/>
            <a:ext cx="4038600" cy="4525963"/>
          </a:xfrm>
        </p:spPr>
        <p:txBody>
          <a:bodyPr>
            <a:normAutofit fontScale="55000" lnSpcReduction="20000"/>
          </a:bodyPr>
          <a:lstStyle/>
          <a:p>
            <a:pPr marL="0" indent="0">
              <a:buNone/>
            </a:pPr>
            <a:r>
              <a:rPr lang="en-US" dirty="0" smtClean="0">
                <a:latin typeface="Arial" charset="0"/>
              </a:rPr>
              <a:t>MDLF is the “minimum detectable</a:t>
            </a:r>
          </a:p>
          <a:p>
            <a:pPr marL="0" indent="0">
              <a:buNone/>
            </a:pPr>
            <a:r>
              <a:rPr lang="en-US" dirty="0" smtClean="0">
                <a:latin typeface="Arial" charset="0"/>
              </a:rPr>
              <a:t>line flux”, 4</a:t>
            </a:r>
            <a:r>
              <a:rPr lang="en-US" dirty="0" smtClean="0">
                <a:latin typeface="Symbol" charset="2"/>
              </a:rPr>
              <a:t>s</a:t>
            </a:r>
            <a:r>
              <a:rPr lang="en-US" dirty="0" smtClean="0">
                <a:latin typeface="Arial" charset="0"/>
              </a:rPr>
              <a:t> in 15 minutes (900</a:t>
            </a:r>
            <a:r>
              <a:rPr lang="en-US" baseline="30000" dirty="0" smtClean="0">
                <a:latin typeface="Arial" charset="0"/>
              </a:rPr>
              <a:t>s</a:t>
            </a:r>
            <a:r>
              <a:rPr lang="en-US" dirty="0" smtClean="0">
                <a:latin typeface="Arial" charset="0"/>
              </a:rPr>
              <a:t>). </a:t>
            </a:r>
          </a:p>
          <a:p>
            <a:pPr marL="0" indent="0">
              <a:buNone/>
            </a:pPr>
            <a:endParaRPr lang="en-US" dirty="0" smtClean="0">
              <a:latin typeface="Arial" charset="0"/>
            </a:endParaRPr>
          </a:p>
          <a:p>
            <a:pPr marL="0" indent="0">
              <a:buNone/>
            </a:pPr>
            <a:r>
              <a:rPr lang="en-US" dirty="0" smtClean="0">
                <a:latin typeface="Arial" charset="0"/>
              </a:rPr>
              <a:t>MDLF is plotted for a monochromatic line from a point source, for each of the two spectral bands, </a:t>
            </a:r>
            <a:r>
              <a:rPr lang="en-US" b="1" dirty="0" smtClean="0">
                <a:latin typeface="Arial" charset="0"/>
              </a:rPr>
              <a:t>S</a:t>
            </a:r>
            <a:r>
              <a:rPr lang="en-US" dirty="0" smtClean="0">
                <a:latin typeface="Arial" charset="0"/>
              </a:rPr>
              <a:t> and </a:t>
            </a:r>
            <a:r>
              <a:rPr lang="en-US" b="1" dirty="0" smtClean="0">
                <a:latin typeface="Arial" charset="0"/>
              </a:rPr>
              <a:t>L</a:t>
            </a:r>
            <a:r>
              <a:rPr lang="en-US" dirty="0" smtClean="0">
                <a:latin typeface="Arial" charset="0"/>
              </a:rPr>
              <a:t>.</a:t>
            </a:r>
          </a:p>
          <a:p>
            <a:pPr marL="0" indent="0">
              <a:buNone/>
            </a:pPr>
            <a:endParaRPr lang="en-US" dirty="0" smtClean="0">
              <a:latin typeface="Arial" charset="0"/>
            </a:endParaRPr>
          </a:p>
          <a:p>
            <a:pPr marL="0" indent="0">
              <a:buNone/>
            </a:pPr>
            <a:r>
              <a:rPr lang="en-US" dirty="0" smtClean="0">
                <a:latin typeface="Arial" charset="0"/>
              </a:rPr>
              <a:t>MDLF scales roughly as  (S/N) </a:t>
            </a:r>
            <a:r>
              <a:rPr lang="en-US" sz="3200" dirty="0" smtClean="0">
                <a:latin typeface="Arial" charset="0"/>
              </a:rPr>
              <a:t>/</a:t>
            </a:r>
            <a:r>
              <a:rPr lang="en-US" dirty="0" smtClean="0">
                <a:latin typeface="Arial" charset="0"/>
              </a:rPr>
              <a:t>√</a:t>
            </a:r>
            <a:r>
              <a:rPr lang="en-US" sz="2400" dirty="0" smtClean="0">
                <a:latin typeface="Arial" charset="0"/>
              </a:rPr>
              <a:t> </a:t>
            </a:r>
            <a:r>
              <a:rPr lang="en-US" sz="2400" dirty="0" err="1" smtClean="0">
                <a:latin typeface="Arial" charset="0"/>
              </a:rPr>
              <a:t>t</a:t>
            </a:r>
            <a:endParaRPr lang="en-US" sz="2400" baseline="30000" dirty="0" smtClean="0">
              <a:latin typeface="Arial" charset="0"/>
            </a:endParaRPr>
          </a:p>
          <a:p>
            <a:pPr marL="0" indent="0">
              <a:buNone/>
            </a:pPr>
            <a:r>
              <a:rPr lang="en-US" sz="2400" dirty="0" smtClean="0">
                <a:latin typeface="Arial" charset="0"/>
              </a:rPr>
              <a:t>  </a:t>
            </a:r>
            <a:r>
              <a:rPr lang="en-US" dirty="0" smtClean="0">
                <a:latin typeface="Arial" charset="0"/>
              </a:rPr>
              <a:t>where  </a:t>
            </a:r>
            <a:r>
              <a:rPr lang="en-US" dirty="0" err="1" smtClean="0">
                <a:latin typeface="Arial" charset="0"/>
              </a:rPr>
              <a:t>t</a:t>
            </a:r>
            <a:r>
              <a:rPr lang="en-US" dirty="0" smtClean="0">
                <a:latin typeface="Arial" charset="0"/>
              </a:rPr>
              <a:t> = net integration time</a:t>
            </a:r>
          </a:p>
          <a:p>
            <a:pPr marL="0" indent="0">
              <a:buNone/>
            </a:pPr>
            <a:endParaRPr lang="en-US" baseline="30000" dirty="0" smtClean="0">
              <a:latin typeface="Arial" charset="0"/>
            </a:endParaRPr>
          </a:p>
          <a:p>
            <a:pPr marL="0" indent="0">
              <a:buNone/>
            </a:pPr>
            <a:r>
              <a:rPr lang="en-US" dirty="0" smtClean="0">
                <a:latin typeface="Arial" charset="0"/>
              </a:rPr>
              <a:t>Minimum detectable continuum flux MDCF (4</a:t>
            </a:r>
            <a:r>
              <a:rPr lang="en-US" dirty="0" smtClean="0">
                <a:latin typeface="Symbol" charset="2"/>
              </a:rPr>
              <a:t>s</a:t>
            </a:r>
            <a:r>
              <a:rPr lang="en-US" dirty="0" smtClean="0">
                <a:latin typeface="Arial" charset="0"/>
              </a:rPr>
              <a:t>, 15 minutes): </a:t>
            </a:r>
            <a:endParaRPr lang="en-US" sz="2000" dirty="0" smtClean="0">
              <a:latin typeface="Arial" charset="0"/>
            </a:endParaRPr>
          </a:p>
          <a:p>
            <a:pPr marL="0" indent="0">
              <a:buNone/>
            </a:pPr>
            <a:r>
              <a:rPr lang="en-US" sz="2000" dirty="0" smtClean="0">
                <a:latin typeface="Arial" charset="0"/>
              </a:rPr>
              <a:t>                   </a:t>
            </a:r>
          </a:p>
          <a:p>
            <a:pPr marL="0" indent="0">
              <a:buNone/>
            </a:pPr>
            <a:r>
              <a:rPr lang="en-US" dirty="0" smtClean="0">
                <a:latin typeface="Arial" charset="0"/>
              </a:rPr>
              <a:t>                 ~ 1.1 </a:t>
            </a:r>
            <a:r>
              <a:rPr lang="en-US" dirty="0" err="1" smtClean="0">
                <a:latin typeface="Arial" charset="0"/>
              </a:rPr>
              <a:t>Jy</a:t>
            </a:r>
            <a:r>
              <a:rPr lang="en-US" dirty="0" smtClean="0">
                <a:latin typeface="Arial" charset="0"/>
              </a:rPr>
              <a:t> for S,</a:t>
            </a:r>
          </a:p>
          <a:p>
            <a:pPr marL="0" indent="0">
              <a:buNone/>
            </a:pPr>
            <a:r>
              <a:rPr lang="en-US" dirty="0" smtClean="0">
                <a:latin typeface="Arial" charset="0"/>
              </a:rPr>
              <a:t>                 ~ 1.1 </a:t>
            </a:r>
            <a:r>
              <a:rPr lang="en-US" dirty="0" err="1" smtClean="0">
                <a:latin typeface="Arial" charset="0"/>
              </a:rPr>
              <a:t>Jy</a:t>
            </a:r>
            <a:r>
              <a:rPr lang="en-US" dirty="0" smtClean="0">
                <a:latin typeface="Arial" charset="0"/>
              </a:rPr>
              <a:t> for L</a:t>
            </a:r>
          </a:p>
          <a:p>
            <a:pPr marL="0" indent="0">
              <a:buNone/>
            </a:pPr>
            <a:endParaRPr lang="en-US" baseline="30000" dirty="0" smtClean="0">
              <a:latin typeface="Arial" charset="0"/>
            </a:endParaRPr>
          </a:p>
          <a:p>
            <a:pPr marL="0" indent="0">
              <a:buNone/>
            </a:pPr>
            <a:endParaRPr lang="en-US" dirty="0" smtClean="0">
              <a:latin typeface="Arial" charset="0"/>
            </a:endParaRPr>
          </a:p>
          <a:p>
            <a:pPr marL="0" indent="0">
              <a:buNone/>
            </a:pPr>
            <a:r>
              <a:rPr lang="en-US" dirty="0" smtClean="0">
                <a:latin typeface="Arial" charset="0"/>
              </a:rPr>
              <a:t>Calibration and setup overhead is very roughly 20%.</a:t>
            </a:r>
          </a:p>
          <a:p>
            <a:pPr marL="0" indent="0">
              <a:buNone/>
            </a:pPr>
            <a:endParaRPr lang="en-US" sz="3600" dirty="0" smtClean="0">
              <a:latin typeface="Times" charset="0"/>
            </a:endParaRPr>
          </a:p>
          <a:p>
            <a:pPr marL="0" indent="0">
              <a:buNone/>
            </a:pPr>
            <a:endParaRPr lang="en-US" dirty="0"/>
          </a:p>
        </p:txBody>
      </p:sp>
      <p:sp>
        <p:nvSpPr>
          <p:cNvPr id="4" name="Content Placeholder 3"/>
          <p:cNvSpPr>
            <a:spLocks noGrp="1"/>
          </p:cNvSpPr>
          <p:nvPr>
            <p:ph sz="half" idx="2"/>
          </p:nvPr>
        </p:nvSpPr>
        <p:spPr>
          <a:xfrm>
            <a:off x="4648200" y="4586949"/>
            <a:ext cx="4038600" cy="2154167"/>
          </a:xfrm>
        </p:spPr>
        <p:txBody>
          <a:bodyPr>
            <a:normAutofit fontScale="55000" lnSpcReduction="20000"/>
          </a:bodyPr>
          <a:lstStyle/>
          <a:p>
            <a:pPr marL="0" indent="0">
              <a:buNone/>
            </a:pPr>
            <a:r>
              <a:rPr lang="en-US" dirty="0" smtClean="0">
                <a:latin typeface="Arial" charset="0"/>
              </a:rPr>
              <a:t>Line measurements in bright continuum sources may take longer to reach the same (S/N).</a:t>
            </a:r>
          </a:p>
          <a:p>
            <a:pPr marL="0" indent="0">
              <a:buNone/>
            </a:pPr>
            <a:endParaRPr lang="en-US" dirty="0" smtClean="0">
              <a:latin typeface="Arial" charset="0"/>
            </a:endParaRPr>
          </a:p>
          <a:p>
            <a:pPr marL="0" indent="0">
              <a:buNone/>
            </a:pPr>
            <a:r>
              <a:rPr lang="en-US" dirty="0" smtClean="0">
                <a:latin typeface="Arial" charset="0"/>
              </a:rPr>
              <a:t>Atmospheric transmission may preclude measurements at some wavelengths and reduce sensitivity at others.   Further details for particular wavelengths of interest are available from the SI team; see contact information on the title page.</a:t>
            </a:r>
          </a:p>
          <a:p>
            <a:pPr marL="0" indent="0">
              <a:buNone/>
            </a:pPr>
            <a:endParaRPr lang="en-US" dirty="0"/>
          </a:p>
        </p:txBody>
      </p:sp>
      <p:grpSp>
        <p:nvGrpSpPr>
          <p:cNvPr id="5" name="Group 4"/>
          <p:cNvGrpSpPr/>
          <p:nvPr/>
        </p:nvGrpSpPr>
        <p:grpSpPr>
          <a:xfrm>
            <a:off x="4101810" y="1036237"/>
            <a:ext cx="5026025" cy="3314700"/>
            <a:chOff x="4422775" y="1287463"/>
            <a:chExt cx="5026025" cy="3314700"/>
          </a:xfrm>
        </p:grpSpPr>
        <p:graphicFrame>
          <p:nvGraphicFramePr>
            <p:cNvPr id="6" name="Object 2"/>
            <p:cNvGraphicFramePr>
              <a:graphicFrameLocks noChangeAspect="1"/>
            </p:cNvGraphicFramePr>
            <p:nvPr/>
          </p:nvGraphicFramePr>
          <p:xfrm>
            <a:off x="4495800" y="1295400"/>
            <a:ext cx="4953000" cy="3117850"/>
          </p:xfrm>
          <a:graphic>
            <a:graphicData uri="http://schemas.openxmlformats.org/presentationml/2006/ole">
              <p:oleObj spid="_x0000_s23554" name="Worksheet" r:id="rId3" imgW="5765800" imgH="3746500" progId="Excel.Sheet.8">
                <p:embed/>
              </p:oleObj>
            </a:graphicData>
          </a:graphic>
        </p:graphicFrame>
        <p:sp>
          <p:nvSpPr>
            <p:cNvPr id="7" name="Text Box 10"/>
            <p:cNvSpPr txBox="1">
              <a:spLocks noChangeArrowheads="1"/>
            </p:cNvSpPr>
            <p:nvPr/>
          </p:nvSpPr>
          <p:spPr bwMode="auto">
            <a:xfrm rot="16200000">
              <a:off x="2951957" y="2758281"/>
              <a:ext cx="3124200" cy="182563"/>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1200" dirty="0">
                  <a:latin typeface="Geneva" charset="0"/>
                </a:rPr>
                <a:t>MDLF (W/m</a:t>
              </a:r>
              <a:r>
                <a:rPr lang="en-US" sz="1200" baseline="30000" dirty="0">
                  <a:latin typeface="Geneva" charset="0"/>
                </a:rPr>
                <a:t>2</a:t>
              </a:r>
              <a:r>
                <a:rPr lang="en-US" sz="1200" dirty="0">
                  <a:latin typeface="Geneva" charset="0"/>
                </a:rPr>
                <a:t>),  S/N = 4 in 900s</a:t>
              </a:r>
            </a:p>
          </p:txBody>
        </p:sp>
        <p:sp>
          <p:nvSpPr>
            <p:cNvPr id="8" name="Rectangle 11"/>
            <p:cNvSpPr>
              <a:spLocks noChangeArrowheads="1"/>
            </p:cNvSpPr>
            <p:nvPr/>
          </p:nvSpPr>
          <p:spPr bwMode="auto">
            <a:xfrm>
              <a:off x="6629400" y="4419600"/>
              <a:ext cx="1447800" cy="182563"/>
            </a:xfrm>
            <a:prstGeom prst="rect">
              <a:avLst/>
            </a:prstGeom>
            <a:solidFill>
              <a:schemeClr val="bg1"/>
            </a:solidFill>
            <a:ln w="9525">
              <a:noFill/>
              <a:miter lim="800000"/>
              <a:headEnd/>
              <a:tailEnd/>
            </a:ln>
            <a:effectLst/>
          </p:spPr>
          <p:txBody>
            <a:bodyPr lIns="0" tIns="0" rIns="0" bIns="0">
              <a:prstTxWarp prst="textNoShape">
                <a:avLst/>
              </a:prstTxWarp>
              <a:spAutoFit/>
            </a:bodyPr>
            <a:lstStyle/>
            <a:p>
              <a:pPr algn="ctr">
                <a:spcBef>
                  <a:spcPct val="50000"/>
                </a:spcBef>
              </a:pPr>
              <a:r>
                <a:rPr lang="en-US" sz="1200">
                  <a:latin typeface="Geneva" charset="0"/>
                </a:rPr>
                <a:t>Wavelength (µm)</a:t>
              </a: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CC0000"/>
                </a:solidFill>
              </a:rPr>
              <a:t>FIFI-LS</a:t>
            </a:r>
            <a:r>
              <a:rPr lang="en-US" sz="4000" dirty="0" smtClean="0"/>
              <a:t>  </a:t>
            </a:r>
            <a:r>
              <a:rPr lang="en-US" dirty="0" smtClean="0"/>
              <a:t>Angular Resolution</a:t>
            </a:r>
            <a:endParaRPr lang="en-US" dirty="0"/>
          </a:p>
        </p:txBody>
      </p:sp>
      <p:sp>
        <p:nvSpPr>
          <p:cNvPr id="3" name="Content Placeholder 2"/>
          <p:cNvSpPr>
            <a:spLocks noGrp="1"/>
          </p:cNvSpPr>
          <p:nvPr>
            <p:ph sz="half" idx="1"/>
          </p:nvPr>
        </p:nvSpPr>
        <p:spPr>
          <a:xfrm>
            <a:off x="457200" y="1395676"/>
            <a:ext cx="4038600" cy="2889048"/>
          </a:xfrm>
        </p:spPr>
        <p:txBody>
          <a:bodyPr>
            <a:noAutofit/>
          </a:bodyPr>
          <a:lstStyle/>
          <a:p>
            <a:pPr marL="0" indent="0">
              <a:buNone/>
            </a:pPr>
            <a:r>
              <a:rPr lang="en-US" sz="1300" dirty="0" smtClean="0">
                <a:latin typeface="Arial" charset="0"/>
              </a:rPr>
              <a:t>Beam size shown is a predicted </a:t>
            </a:r>
          </a:p>
          <a:p>
            <a:pPr marL="0" indent="0">
              <a:buNone/>
            </a:pPr>
            <a:r>
              <a:rPr lang="en-US" sz="1300" dirty="0" smtClean="0">
                <a:latin typeface="Arial" charset="0"/>
              </a:rPr>
              <a:t>FWHM image size for nominal operating</a:t>
            </a:r>
          </a:p>
          <a:p>
            <a:pPr marL="0" indent="0">
              <a:buNone/>
            </a:pPr>
            <a:r>
              <a:rPr lang="en-US" sz="1300" dirty="0" smtClean="0">
                <a:latin typeface="Arial" charset="0"/>
              </a:rPr>
              <a:t>conditions, calculated as the root sum square (RSS) of  the pixel size and the diffraction-limited telescope image size.</a:t>
            </a:r>
          </a:p>
          <a:p>
            <a:pPr marL="0" indent="0">
              <a:buNone/>
            </a:pPr>
            <a:endParaRPr lang="en-US" sz="1300" dirty="0" smtClean="0">
              <a:latin typeface="Arial" charset="0"/>
            </a:endParaRPr>
          </a:p>
          <a:p>
            <a:pPr marL="0" indent="0">
              <a:buNone/>
            </a:pPr>
            <a:r>
              <a:rPr lang="en-US" sz="1300" dirty="0" smtClean="0">
                <a:latin typeface="Arial" charset="0"/>
              </a:rPr>
              <a:t>Format:     5 </a:t>
            </a:r>
            <a:r>
              <a:rPr lang="en-US" sz="1300" dirty="0" err="1" smtClean="0">
                <a:latin typeface="Arial" charset="0"/>
              </a:rPr>
              <a:t>x</a:t>
            </a:r>
            <a:r>
              <a:rPr lang="en-US" sz="1300" dirty="0" smtClean="0">
                <a:latin typeface="Arial" charset="0"/>
              </a:rPr>
              <a:t> 5 spatial  and </a:t>
            </a:r>
          </a:p>
          <a:p>
            <a:pPr marL="0" indent="0">
              <a:buNone/>
            </a:pPr>
            <a:r>
              <a:rPr lang="en-US" sz="1300" dirty="0" smtClean="0">
                <a:latin typeface="Arial" charset="0"/>
              </a:rPr>
              <a:t>16 spectral channels deep in </a:t>
            </a:r>
            <a:r>
              <a:rPr lang="en-US" sz="1300" dirty="0" err="1" smtClean="0">
                <a:latin typeface="Symbol" charset="2"/>
              </a:rPr>
              <a:t>l</a:t>
            </a:r>
            <a:r>
              <a:rPr lang="en-US" sz="1300" dirty="0" smtClean="0">
                <a:latin typeface="Arial" charset="0"/>
              </a:rPr>
              <a:t> direction</a:t>
            </a:r>
          </a:p>
          <a:p>
            <a:pPr marL="0" indent="0" algn="ctr">
              <a:buNone/>
            </a:pPr>
            <a:endParaRPr lang="en-US" sz="1300" dirty="0" smtClean="0">
              <a:latin typeface="Arial" charset="0"/>
            </a:endParaRPr>
          </a:p>
          <a:p>
            <a:pPr marL="0" indent="0" algn="ctr">
              <a:buNone/>
            </a:pPr>
            <a:r>
              <a:rPr lang="en-US" sz="1300" b="1" dirty="0" smtClean="0">
                <a:latin typeface="Arial" charset="0"/>
              </a:rPr>
              <a:t>S</a:t>
            </a:r>
            <a:r>
              <a:rPr lang="en-US" sz="1300" dirty="0" smtClean="0">
                <a:latin typeface="Arial" charset="0"/>
              </a:rPr>
              <a:t>:    6” </a:t>
            </a:r>
            <a:r>
              <a:rPr lang="en-US" sz="1300" dirty="0" err="1" smtClean="0">
                <a:latin typeface="Arial" charset="0"/>
              </a:rPr>
              <a:t>x</a:t>
            </a:r>
            <a:r>
              <a:rPr lang="en-US" sz="1300" dirty="0" smtClean="0">
                <a:latin typeface="Arial" charset="0"/>
              </a:rPr>
              <a:t> 6” pixel,    30” </a:t>
            </a:r>
            <a:r>
              <a:rPr lang="en-US" sz="1300" dirty="0" err="1" smtClean="0">
                <a:latin typeface="Arial" charset="0"/>
              </a:rPr>
              <a:t>x</a:t>
            </a:r>
            <a:r>
              <a:rPr lang="en-US" sz="1300" dirty="0" smtClean="0">
                <a:latin typeface="Arial" charset="0"/>
              </a:rPr>
              <a:t> 30” FOV</a:t>
            </a:r>
          </a:p>
          <a:p>
            <a:pPr marL="0" indent="0" algn="ctr">
              <a:buNone/>
            </a:pPr>
            <a:endParaRPr lang="en-US" sz="1300" b="1" dirty="0" smtClean="0">
              <a:latin typeface="Arial" charset="0"/>
            </a:endParaRPr>
          </a:p>
          <a:p>
            <a:pPr marL="0" indent="0" algn="ctr">
              <a:buNone/>
            </a:pPr>
            <a:r>
              <a:rPr lang="en-US" sz="1300" b="1" dirty="0" smtClean="0">
                <a:latin typeface="Arial" charset="0"/>
              </a:rPr>
              <a:t>L</a:t>
            </a:r>
            <a:r>
              <a:rPr lang="en-US" sz="1300" dirty="0" smtClean="0">
                <a:latin typeface="Arial" charset="0"/>
              </a:rPr>
              <a:t>:  12” </a:t>
            </a:r>
            <a:r>
              <a:rPr lang="en-US" sz="1300" dirty="0" err="1" smtClean="0">
                <a:latin typeface="Arial" charset="0"/>
              </a:rPr>
              <a:t>x</a:t>
            </a:r>
            <a:r>
              <a:rPr lang="en-US" sz="1300" dirty="0" smtClean="0">
                <a:latin typeface="Arial" charset="0"/>
              </a:rPr>
              <a:t> 12” pixel,  60” </a:t>
            </a:r>
            <a:r>
              <a:rPr lang="en-US" sz="1300" dirty="0" err="1" smtClean="0">
                <a:latin typeface="Arial" charset="0"/>
              </a:rPr>
              <a:t>x</a:t>
            </a:r>
            <a:r>
              <a:rPr lang="en-US" sz="1300" dirty="0" smtClean="0">
                <a:latin typeface="Arial" charset="0"/>
              </a:rPr>
              <a:t> 60” FOV</a:t>
            </a:r>
          </a:p>
        </p:txBody>
      </p:sp>
      <p:sp>
        <p:nvSpPr>
          <p:cNvPr id="4" name="Content Placeholder 3"/>
          <p:cNvSpPr>
            <a:spLocks noGrp="1"/>
          </p:cNvSpPr>
          <p:nvPr>
            <p:ph sz="half" idx="2"/>
          </p:nvPr>
        </p:nvSpPr>
        <p:spPr>
          <a:xfrm>
            <a:off x="4648200" y="4459099"/>
            <a:ext cx="4038600" cy="2092661"/>
          </a:xfrm>
        </p:spPr>
        <p:txBody>
          <a:bodyPr>
            <a:normAutofit fontScale="40000" lnSpcReduction="20000"/>
          </a:bodyPr>
          <a:lstStyle/>
          <a:p>
            <a:pPr marL="0" indent="0">
              <a:spcBef>
                <a:spcPct val="50000"/>
              </a:spcBef>
              <a:buNone/>
            </a:pPr>
            <a:r>
              <a:rPr lang="en-US" dirty="0" smtClean="0">
                <a:latin typeface="Arial" charset="0"/>
              </a:rPr>
              <a:t>SOFIA and all first light focal-plane instruments are now in development.  All sensitivity and resolution data are preliminary, and based on anticipated performance of the observatory and the instruments.  Actual performance of the SOFIA telescope and instrument combination will be established after flight operations begin.  Telescope performance is expected to be upgraded during the first two years, and instrument performance may be upgraded, or additional modes or capabilities may be added.</a:t>
            </a:r>
          </a:p>
          <a:p>
            <a:pPr marL="0" indent="0">
              <a:spcBef>
                <a:spcPct val="50000"/>
              </a:spcBef>
              <a:buNone/>
            </a:pPr>
            <a:r>
              <a:rPr lang="en-US" dirty="0" smtClean="0">
                <a:latin typeface="Arial" charset="0"/>
              </a:rPr>
              <a:t> </a:t>
            </a:r>
            <a:r>
              <a:rPr lang="en-US" dirty="0" smtClean="0"/>
              <a:t>PERFORMANCE ESTIMATES GIVEN HERE ARE BASED ON DATA SUPPLIED BY THE INSTRUMENT TEAMS.</a:t>
            </a:r>
          </a:p>
          <a:p>
            <a:pPr marL="0" indent="0">
              <a:buNone/>
            </a:pPr>
            <a:r>
              <a:rPr lang="en-US" dirty="0" smtClean="0"/>
              <a:t>A POINT OF CONTACT FOR EACH INSTRUMENT IS PROVIDED.</a:t>
            </a:r>
          </a:p>
          <a:p>
            <a:pPr marL="0" indent="0">
              <a:buNone/>
            </a:pPr>
            <a:endParaRPr lang="en-US" dirty="0"/>
          </a:p>
        </p:txBody>
      </p:sp>
      <p:grpSp>
        <p:nvGrpSpPr>
          <p:cNvPr id="5" name="Group 6"/>
          <p:cNvGrpSpPr>
            <a:grpSpLocks/>
          </p:cNvGrpSpPr>
          <p:nvPr/>
        </p:nvGrpSpPr>
        <p:grpSpPr bwMode="auto">
          <a:xfrm>
            <a:off x="1444297" y="4508490"/>
            <a:ext cx="1676400" cy="1676400"/>
            <a:chOff x="1296" y="2976"/>
            <a:chExt cx="1056" cy="1056"/>
          </a:xfrm>
        </p:grpSpPr>
        <p:sp>
          <p:nvSpPr>
            <p:cNvPr id="6" name="AutoShape 7"/>
            <p:cNvSpPr>
              <a:spLocks noChangeArrowheads="1"/>
            </p:cNvSpPr>
            <p:nvPr/>
          </p:nvSpPr>
          <p:spPr bwMode="auto">
            <a:xfrm>
              <a:off x="1296" y="2976"/>
              <a:ext cx="1056" cy="1056"/>
            </a:xfrm>
            <a:prstGeom prst="cube">
              <a:avLst>
                <a:gd name="adj" fmla="val 54903"/>
              </a:avLst>
            </a:prstGeom>
            <a:noFill/>
            <a:ln w="12700">
              <a:solidFill>
                <a:srgbClr val="000000"/>
              </a:solidFill>
              <a:miter lim="800000"/>
              <a:headEnd/>
              <a:tailEnd/>
            </a:ln>
            <a:effectLst/>
          </p:spPr>
          <p:txBody>
            <a:bodyPr lIns="0" tIns="0" rIns="0" bIns="0" anchor="ctr">
              <a:prstTxWarp prst="textNoShape">
                <a:avLst/>
              </a:prstTxWarp>
              <a:spAutoFit/>
            </a:bodyPr>
            <a:lstStyle/>
            <a:p>
              <a:endParaRPr lang="en-US"/>
            </a:p>
          </p:txBody>
        </p:sp>
        <p:grpSp>
          <p:nvGrpSpPr>
            <p:cNvPr id="7" name="Group 8"/>
            <p:cNvGrpSpPr>
              <a:grpSpLocks/>
            </p:cNvGrpSpPr>
            <p:nvPr/>
          </p:nvGrpSpPr>
          <p:grpSpPr bwMode="auto">
            <a:xfrm>
              <a:off x="1382" y="3564"/>
              <a:ext cx="286" cy="468"/>
              <a:chOff x="1382" y="3228"/>
              <a:chExt cx="286" cy="468"/>
            </a:xfrm>
          </p:grpSpPr>
          <p:sp>
            <p:nvSpPr>
              <p:cNvPr id="32" name="Line 9"/>
              <p:cNvSpPr>
                <a:spLocks noChangeShapeType="1"/>
              </p:cNvSpPr>
              <p:nvPr/>
            </p:nvSpPr>
            <p:spPr bwMode="auto">
              <a:xfrm flipH="1">
                <a:off x="1382" y="3228"/>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33" name="Line 10"/>
              <p:cNvSpPr>
                <a:spLocks noChangeShapeType="1"/>
              </p:cNvSpPr>
              <p:nvPr/>
            </p:nvSpPr>
            <p:spPr bwMode="auto">
              <a:xfrm flipH="1">
                <a:off x="1476" y="3228"/>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34" name="Line 11"/>
              <p:cNvSpPr>
                <a:spLocks noChangeShapeType="1"/>
              </p:cNvSpPr>
              <p:nvPr/>
            </p:nvSpPr>
            <p:spPr bwMode="auto">
              <a:xfrm flipH="1">
                <a:off x="1574" y="3228"/>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35" name="Line 12"/>
              <p:cNvSpPr>
                <a:spLocks noChangeShapeType="1"/>
              </p:cNvSpPr>
              <p:nvPr/>
            </p:nvSpPr>
            <p:spPr bwMode="auto">
              <a:xfrm flipH="1">
                <a:off x="1668" y="3228"/>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grpSp>
        <p:grpSp>
          <p:nvGrpSpPr>
            <p:cNvPr id="8" name="Group 13"/>
            <p:cNvGrpSpPr>
              <a:grpSpLocks/>
            </p:cNvGrpSpPr>
            <p:nvPr/>
          </p:nvGrpSpPr>
          <p:grpSpPr bwMode="auto">
            <a:xfrm rot="5400000">
              <a:off x="1387" y="3557"/>
              <a:ext cx="286" cy="468"/>
              <a:chOff x="1382" y="3228"/>
              <a:chExt cx="286" cy="468"/>
            </a:xfrm>
          </p:grpSpPr>
          <p:sp>
            <p:nvSpPr>
              <p:cNvPr id="28" name="Line 14"/>
              <p:cNvSpPr>
                <a:spLocks noChangeShapeType="1"/>
              </p:cNvSpPr>
              <p:nvPr/>
            </p:nvSpPr>
            <p:spPr bwMode="auto">
              <a:xfrm flipH="1">
                <a:off x="1382" y="3228"/>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29" name="Line 15"/>
              <p:cNvSpPr>
                <a:spLocks noChangeShapeType="1"/>
              </p:cNvSpPr>
              <p:nvPr/>
            </p:nvSpPr>
            <p:spPr bwMode="auto">
              <a:xfrm flipH="1">
                <a:off x="1476" y="3228"/>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30" name="Line 16"/>
              <p:cNvSpPr>
                <a:spLocks noChangeShapeType="1"/>
              </p:cNvSpPr>
              <p:nvPr/>
            </p:nvSpPr>
            <p:spPr bwMode="auto">
              <a:xfrm flipH="1">
                <a:off x="1574" y="3228"/>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31" name="Line 17"/>
              <p:cNvSpPr>
                <a:spLocks noChangeShapeType="1"/>
              </p:cNvSpPr>
              <p:nvPr/>
            </p:nvSpPr>
            <p:spPr bwMode="auto">
              <a:xfrm flipH="1">
                <a:off x="1668" y="3228"/>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grpSp>
        <p:grpSp>
          <p:nvGrpSpPr>
            <p:cNvPr id="9" name="Group 18"/>
            <p:cNvGrpSpPr>
              <a:grpSpLocks/>
            </p:cNvGrpSpPr>
            <p:nvPr/>
          </p:nvGrpSpPr>
          <p:grpSpPr bwMode="auto">
            <a:xfrm>
              <a:off x="1536" y="2976"/>
              <a:ext cx="576" cy="576"/>
              <a:chOff x="1584" y="2832"/>
              <a:chExt cx="576" cy="576"/>
            </a:xfrm>
          </p:grpSpPr>
          <p:sp>
            <p:nvSpPr>
              <p:cNvPr id="25" name="Rectangle 19"/>
              <p:cNvSpPr>
                <a:spLocks noChangeArrowheads="1"/>
              </p:cNvSpPr>
              <p:nvPr/>
            </p:nvSpPr>
            <p:spPr bwMode="auto">
              <a:xfrm>
                <a:off x="1824" y="3024"/>
                <a:ext cx="88" cy="192"/>
              </a:xfrm>
              <a:prstGeom prst="rect">
                <a:avLst/>
              </a:prstGeom>
              <a:noFill/>
              <a:ln w="9525">
                <a:noFill/>
                <a:miter lim="800000"/>
                <a:headEnd/>
                <a:tailEnd/>
              </a:ln>
              <a:effectLst/>
            </p:spPr>
            <p:txBody>
              <a:bodyPr wrap="none" lIns="0" tIns="0" rIns="0" bIns="0">
                <a:prstTxWarp prst="textNoShape">
                  <a:avLst/>
                </a:prstTxWarp>
                <a:spAutoFit/>
              </a:bodyPr>
              <a:lstStyle/>
              <a:p>
                <a:r>
                  <a:rPr lang="en-US" sz="2000" dirty="0" err="1">
                    <a:latin typeface="Symbol" charset="2"/>
                  </a:rPr>
                  <a:t>l</a:t>
                </a:r>
                <a:endParaRPr lang="en-US" sz="2000" dirty="0">
                  <a:latin typeface="Symbol" charset="2"/>
                </a:endParaRPr>
              </a:p>
            </p:txBody>
          </p:sp>
          <p:sp>
            <p:nvSpPr>
              <p:cNvPr id="26" name="Line 20"/>
              <p:cNvSpPr>
                <a:spLocks noChangeShapeType="1"/>
              </p:cNvSpPr>
              <p:nvPr/>
            </p:nvSpPr>
            <p:spPr bwMode="auto">
              <a:xfrm flipH="1">
                <a:off x="1584" y="3216"/>
                <a:ext cx="192" cy="192"/>
              </a:xfrm>
              <a:prstGeom prst="line">
                <a:avLst/>
              </a:prstGeom>
              <a:noFill/>
              <a:ln w="6350">
                <a:solidFill>
                  <a:srgbClr val="000000"/>
                </a:solidFill>
                <a:round/>
                <a:headEnd/>
                <a:tailEnd type="triangle" w="med" len="med"/>
              </a:ln>
              <a:effectLst/>
            </p:spPr>
            <p:txBody>
              <a:bodyPr wrap="none" lIns="0" tIns="0" rIns="0" bIns="0" anchor="ctr">
                <a:prstTxWarp prst="textNoShape">
                  <a:avLst/>
                </a:prstTxWarp>
                <a:spAutoFit/>
              </a:bodyPr>
              <a:lstStyle/>
              <a:p>
                <a:endParaRPr lang="en-US"/>
              </a:p>
            </p:txBody>
          </p:sp>
          <p:sp>
            <p:nvSpPr>
              <p:cNvPr id="27" name="Line 21"/>
              <p:cNvSpPr>
                <a:spLocks noChangeShapeType="1"/>
              </p:cNvSpPr>
              <p:nvPr/>
            </p:nvSpPr>
            <p:spPr bwMode="auto">
              <a:xfrm flipV="1">
                <a:off x="1920" y="2832"/>
                <a:ext cx="240" cy="240"/>
              </a:xfrm>
              <a:prstGeom prst="line">
                <a:avLst/>
              </a:prstGeom>
              <a:noFill/>
              <a:ln w="6350">
                <a:solidFill>
                  <a:srgbClr val="000000"/>
                </a:solidFill>
                <a:round/>
                <a:headEnd/>
                <a:tailEnd type="triangle" w="med" len="med"/>
              </a:ln>
              <a:effectLst/>
            </p:spPr>
            <p:txBody>
              <a:bodyPr wrap="none" lIns="0" tIns="0" rIns="0" bIns="0" anchor="ctr">
                <a:prstTxWarp prst="textNoShape">
                  <a:avLst/>
                </a:prstTxWarp>
                <a:spAutoFit/>
              </a:bodyPr>
              <a:lstStyle/>
              <a:p>
                <a:endParaRPr lang="en-US"/>
              </a:p>
            </p:txBody>
          </p:sp>
        </p:grpSp>
        <p:sp>
          <p:nvSpPr>
            <p:cNvPr id="10" name="Line 22"/>
            <p:cNvSpPr>
              <a:spLocks noChangeShapeType="1"/>
            </p:cNvSpPr>
            <p:nvPr/>
          </p:nvSpPr>
          <p:spPr bwMode="auto">
            <a:xfrm rot="10773655" flipH="1">
              <a:off x="1804" y="3524"/>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11" name="Line 23"/>
            <p:cNvSpPr>
              <a:spLocks noChangeShapeType="1"/>
            </p:cNvSpPr>
            <p:nvPr/>
          </p:nvSpPr>
          <p:spPr bwMode="auto">
            <a:xfrm rot="10773655" flipH="1">
              <a:off x="1840" y="3488"/>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12" name="Line 24"/>
            <p:cNvSpPr>
              <a:spLocks noChangeShapeType="1"/>
            </p:cNvSpPr>
            <p:nvPr/>
          </p:nvSpPr>
          <p:spPr bwMode="auto">
            <a:xfrm rot="10773655" flipH="1">
              <a:off x="1876" y="3456"/>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13" name="Line 25"/>
            <p:cNvSpPr>
              <a:spLocks noChangeShapeType="1"/>
            </p:cNvSpPr>
            <p:nvPr/>
          </p:nvSpPr>
          <p:spPr bwMode="auto">
            <a:xfrm rot="10773655" flipH="1">
              <a:off x="1916" y="3416"/>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14" name="Line 26"/>
            <p:cNvSpPr>
              <a:spLocks noChangeShapeType="1"/>
            </p:cNvSpPr>
            <p:nvPr/>
          </p:nvSpPr>
          <p:spPr bwMode="auto">
            <a:xfrm rot="10773655" flipH="1">
              <a:off x="1956" y="3368"/>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15" name="Line 27"/>
            <p:cNvSpPr>
              <a:spLocks noChangeShapeType="1"/>
            </p:cNvSpPr>
            <p:nvPr/>
          </p:nvSpPr>
          <p:spPr bwMode="auto">
            <a:xfrm rot="10773655" flipH="1">
              <a:off x="1996" y="3332"/>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16" name="Line 28"/>
            <p:cNvSpPr>
              <a:spLocks noChangeShapeType="1"/>
            </p:cNvSpPr>
            <p:nvPr/>
          </p:nvSpPr>
          <p:spPr bwMode="auto">
            <a:xfrm rot="10773655" flipH="1">
              <a:off x="2036" y="3292"/>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17" name="Line 29"/>
            <p:cNvSpPr>
              <a:spLocks noChangeShapeType="1"/>
            </p:cNvSpPr>
            <p:nvPr/>
          </p:nvSpPr>
          <p:spPr bwMode="auto">
            <a:xfrm rot="10773655" flipH="1">
              <a:off x="2076" y="3256"/>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18" name="Line 30"/>
            <p:cNvSpPr>
              <a:spLocks noChangeShapeType="1"/>
            </p:cNvSpPr>
            <p:nvPr/>
          </p:nvSpPr>
          <p:spPr bwMode="auto">
            <a:xfrm rot="10773655" flipH="1">
              <a:off x="2116" y="3212"/>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19" name="Line 31"/>
            <p:cNvSpPr>
              <a:spLocks noChangeShapeType="1"/>
            </p:cNvSpPr>
            <p:nvPr/>
          </p:nvSpPr>
          <p:spPr bwMode="auto">
            <a:xfrm rot="10773655" flipH="1">
              <a:off x="2156" y="3176"/>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20" name="Line 32"/>
            <p:cNvSpPr>
              <a:spLocks noChangeShapeType="1"/>
            </p:cNvSpPr>
            <p:nvPr/>
          </p:nvSpPr>
          <p:spPr bwMode="auto">
            <a:xfrm rot="10773655" flipH="1">
              <a:off x="2236" y="3096"/>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21" name="Line 33"/>
            <p:cNvSpPr>
              <a:spLocks noChangeShapeType="1"/>
            </p:cNvSpPr>
            <p:nvPr/>
          </p:nvSpPr>
          <p:spPr bwMode="auto">
            <a:xfrm rot="10773655" flipH="1">
              <a:off x="2196" y="3136"/>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22" name="Line 34"/>
            <p:cNvSpPr>
              <a:spLocks noChangeShapeType="1"/>
            </p:cNvSpPr>
            <p:nvPr/>
          </p:nvSpPr>
          <p:spPr bwMode="auto">
            <a:xfrm rot="10773655" flipH="1">
              <a:off x="2328" y="3004"/>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23" name="Line 35"/>
            <p:cNvSpPr>
              <a:spLocks noChangeShapeType="1"/>
            </p:cNvSpPr>
            <p:nvPr/>
          </p:nvSpPr>
          <p:spPr bwMode="auto">
            <a:xfrm rot="10773655" flipH="1">
              <a:off x="2304" y="3024"/>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sp>
          <p:nvSpPr>
            <p:cNvPr id="24" name="Line 36"/>
            <p:cNvSpPr>
              <a:spLocks noChangeShapeType="1"/>
            </p:cNvSpPr>
            <p:nvPr/>
          </p:nvSpPr>
          <p:spPr bwMode="auto">
            <a:xfrm rot="10773655" flipH="1">
              <a:off x="2272" y="3060"/>
              <a:ext cx="0" cy="468"/>
            </a:xfrm>
            <a:prstGeom prst="line">
              <a:avLst/>
            </a:prstGeom>
            <a:noFill/>
            <a:ln w="6350">
              <a:solidFill>
                <a:srgbClr val="000000"/>
              </a:solidFill>
              <a:round/>
              <a:headEnd/>
              <a:tailEnd/>
            </a:ln>
            <a:effectLst/>
          </p:spPr>
          <p:txBody>
            <a:bodyPr lIns="0" tIns="0" rIns="0" bIns="0" anchor="ctr">
              <a:prstTxWarp prst="textNoShape">
                <a:avLst/>
              </a:prstTxWarp>
              <a:spAutoFit/>
            </a:bodyPr>
            <a:lstStyle/>
            <a:p>
              <a:endParaRPr lang="en-US"/>
            </a:p>
          </p:txBody>
        </p:sp>
      </p:grpSp>
      <p:grpSp>
        <p:nvGrpSpPr>
          <p:cNvPr id="36" name="Group 35"/>
          <p:cNvGrpSpPr/>
          <p:nvPr/>
        </p:nvGrpSpPr>
        <p:grpSpPr>
          <a:xfrm>
            <a:off x="4512383" y="1133204"/>
            <a:ext cx="4497387" cy="3235325"/>
            <a:chOff x="4875213" y="1524000"/>
            <a:chExt cx="4497387" cy="3235325"/>
          </a:xfrm>
        </p:grpSpPr>
        <p:sp>
          <p:nvSpPr>
            <p:cNvPr id="37" name="Text Box 4"/>
            <p:cNvSpPr txBox="1">
              <a:spLocks noChangeArrowheads="1"/>
            </p:cNvSpPr>
            <p:nvPr/>
          </p:nvSpPr>
          <p:spPr bwMode="auto">
            <a:xfrm rot="19662450">
              <a:off x="7543800" y="2743200"/>
              <a:ext cx="1524000" cy="152400"/>
            </a:xfrm>
            <a:prstGeom prst="rect">
              <a:avLst/>
            </a:prstGeom>
            <a:noFill/>
            <a:ln w="9525">
              <a:noFill/>
              <a:miter lim="800000"/>
              <a:headEnd/>
              <a:tailEnd/>
            </a:ln>
            <a:effectLst/>
          </p:spPr>
          <p:txBody>
            <a:bodyPr lIns="0" tIns="0" rIns="0" bIns="0">
              <a:prstTxWarp prst="textNoShape">
                <a:avLst/>
              </a:prstTxWarp>
              <a:spAutoFit/>
            </a:bodyPr>
            <a:lstStyle/>
            <a:p>
              <a:pPr>
                <a:spcBef>
                  <a:spcPct val="50000"/>
                </a:spcBef>
              </a:pPr>
              <a:r>
                <a:rPr lang="en-US" sz="1000">
                  <a:solidFill>
                    <a:schemeClr val="bg2"/>
                  </a:solidFill>
                  <a:latin typeface="Times" charset="0"/>
                </a:rPr>
                <a:t>DIFFRACTION LIMIT</a:t>
              </a:r>
            </a:p>
          </p:txBody>
        </p:sp>
        <p:graphicFrame>
          <p:nvGraphicFramePr>
            <p:cNvPr id="38" name="Object 37"/>
            <p:cNvGraphicFramePr>
              <a:graphicFrameLocks noChangeAspect="1"/>
            </p:cNvGraphicFramePr>
            <p:nvPr/>
          </p:nvGraphicFramePr>
          <p:xfrm>
            <a:off x="4953000" y="1524000"/>
            <a:ext cx="4419600" cy="3235325"/>
          </p:xfrm>
          <a:graphic>
            <a:graphicData uri="http://schemas.openxmlformats.org/presentationml/2006/ole">
              <p:oleObj spid="_x0000_s24578" name="Worksheet" r:id="rId3" imgW="5308600" imgH="3886200" progId="Excel.Sheet.8">
                <p:embed/>
              </p:oleObj>
            </a:graphicData>
          </a:graphic>
        </p:graphicFrame>
        <p:sp>
          <p:nvSpPr>
            <p:cNvPr id="39" name="Text Box 38"/>
            <p:cNvSpPr txBox="1">
              <a:spLocks noChangeArrowheads="1"/>
            </p:cNvSpPr>
            <p:nvPr/>
          </p:nvSpPr>
          <p:spPr bwMode="auto">
            <a:xfrm>
              <a:off x="7848600" y="2209800"/>
              <a:ext cx="228600" cy="274638"/>
            </a:xfrm>
            <a:prstGeom prst="rect">
              <a:avLst/>
            </a:prstGeom>
            <a:noFill/>
            <a:ln w="9525">
              <a:noFill/>
              <a:miter lim="800000"/>
              <a:headEnd/>
              <a:tailEnd/>
            </a:ln>
            <a:effectLst/>
          </p:spPr>
          <p:txBody>
            <a:bodyPr lIns="0" tIns="0" rIns="0" bIns="0">
              <a:prstTxWarp prst="textNoShape">
                <a:avLst/>
              </a:prstTxWarp>
              <a:spAutoFit/>
            </a:bodyPr>
            <a:lstStyle/>
            <a:p>
              <a:pPr algn="ctr"/>
              <a:r>
                <a:rPr lang="en-US" sz="1800" b="1">
                  <a:latin typeface="Arial" charset="0"/>
                </a:rPr>
                <a:t>L</a:t>
              </a:r>
              <a:endParaRPr lang="en-US" sz="1800" b="1">
                <a:latin typeface="Times" charset="0"/>
              </a:endParaRPr>
            </a:p>
          </p:txBody>
        </p:sp>
        <p:sp>
          <p:nvSpPr>
            <p:cNvPr id="40" name="Text Box 39"/>
            <p:cNvSpPr txBox="1">
              <a:spLocks noChangeArrowheads="1"/>
            </p:cNvSpPr>
            <p:nvPr/>
          </p:nvSpPr>
          <p:spPr bwMode="auto">
            <a:xfrm>
              <a:off x="6540500" y="3009900"/>
              <a:ext cx="177800" cy="274638"/>
            </a:xfrm>
            <a:prstGeom prst="rect">
              <a:avLst/>
            </a:prstGeom>
            <a:noFill/>
            <a:ln w="9525">
              <a:noFill/>
              <a:miter lim="800000"/>
              <a:headEnd/>
              <a:tailEnd/>
            </a:ln>
            <a:effectLst/>
          </p:spPr>
          <p:txBody>
            <a:bodyPr lIns="0" tIns="0" rIns="0" bIns="0">
              <a:prstTxWarp prst="textNoShape">
                <a:avLst/>
              </a:prstTxWarp>
              <a:spAutoFit/>
            </a:bodyPr>
            <a:lstStyle/>
            <a:p>
              <a:pPr algn="ctr"/>
              <a:r>
                <a:rPr lang="en-US" sz="1800" b="1">
                  <a:latin typeface="Arial" charset="0"/>
                </a:rPr>
                <a:t>S</a:t>
              </a:r>
              <a:endParaRPr lang="en-US" sz="1800" b="1">
                <a:latin typeface="Times" charset="0"/>
              </a:endParaRPr>
            </a:p>
          </p:txBody>
        </p:sp>
        <p:sp>
          <p:nvSpPr>
            <p:cNvPr id="41" name="Text Box 40"/>
            <p:cNvSpPr txBox="1">
              <a:spLocks noChangeArrowheads="1"/>
            </p:cNvSpPr>
            <p:nvPr/>
          </p:nvSpPr>
          <p:spPr bwMode="auto">
            <a:xfrm rot="16200000">
              <a:off x="3975894" y="2802732"/>
              <a:ext cx="1981200" cy="182562"/>
            </a:xfrm>
            <a:prstGeom prst="rect">
              <a:avLst/>
            </a:prstGeom>
            <a:noFill/>
            <a:ln w="9525">
              <a:noFill/>
              <a:miter lim="800000"/>
              <a:headEnd/>
              <a:tailEnd/>
            </a:ln>
            <a:effectLst/>
          </p:spPr>
          <p:txBody>
            <a:bodyPr lIns="0" tIns="0" rIns="0" bIns="0">
              <a:prstTxWarp prst="textNoShape">
                <a:avLst/>
              </a:prstTxWarp>
              <a:spAutoFit/>
            </a:bodyPr>
            <a:lstStyle/>
            <a:p>
              <a:pPr algn="ctr">
                <a:spcBef>
                  <a:spcPct val="50000"/>
                </a:spcBef>
              </a:pPr>
              <a:r>
                <a:rPr lang="en-US" sz="1200">
                  <a:latin typeface="Geneva" charset="0"/>
                </a:rPr>
                <a:t>FWHM Beam Size, arcsec</a:t>
              </a: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ct val="50000"/>
              </a:spcBef>
            </a:pPr>
            <a:r>
              <a:rPr lang="en-US" sz="2800" b="1" dirty="0" smtClean="0">
                <a:latin typeface="Arial" charset="0"/>
              </a:rPr>
              <a:t>FIFI-LS Science Example:</a:t>
            </a:r>
            <a:br>
              <a:rPr lang="en-US" sz="2800" b="1" dirty="0" smtClean="0">
                <a:latin typeface="Arial" charset="0"/>
              </a:rPr>
            </a:br>
            <a:r>
              <a:rPr lang="en-US" sz="2800" b="1" dirty="0" smtClean="0">
                <a:latin typeface="Arial" charset="0"/>
              </a:rPr>
              <a:t>C II Data Cube in Interacting Galaxies</a:t>
            </a:r>
            <a:endParaRPr lang="en-US" sz="2800" dirty="0"/>
          </a:p>
        </p:txBody>
      </p:sp>
      <p:pic>
        <p:nvPicPr>
          <p:cNvPr id="6" name="Content Placeholder 5" descr="FIFILS-Example.png"/>
          <p:cNvPicPr>
            <a:picLocks noGrp="1" noChangeAspect="1"/>
          </p:cNvPicPr>
          <p:nvPr>
            <p:ph idx="1"/>
          </p:nvPr>
        </p:nvPicPr>
        <p:blipFill>
          <a:blip r:embed="rId2"/>
          <a:srcRect l="-17850" r="-17850"/>
          <a:stretch>
            <a:fillRect/>
          </a:stretch>
        </p:blipFill>
        <p:spPr>
          <a:xfrm>
            <a:off x="-436753" y="1348758"/>
            <a:ext cx="10017506" cy="5509242"/>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0000CC"/>
                </a:solidFill>
                <a:latin typeface="Times New Roman" pitchFamily="18" charset="0"/>
                <a:ea typeface="ＭＳ Ｐゴシック" pitchFamily="-109" charset="-128"/>
                <a:cs typeface="Times New Roman" pitchFamily="18" charset="0"/>
              </a:rPr>
              <a:t>GREAT: Heterodyne Spectrometer</a:t>
            </a:r>
            <a:br>
              <a:rPr lang="en-US" i="1" dirty="0" smtClean="0">
                <a:solidFill>
                  <a:srgbClr val="0000CC"/>
                </a:solidFill>
                <a:latin typeface="Times New Roman" pitchFamily="18" charset="0"/>
                <a:ea typeface="ＭＳ Ｐゴシック" pitchFamily="-109" charset="-128"/>
                <a:cs typeface="Times New Roman" pitchFamily="18" charset="0"/>
              </a:rPr>
            </a:br>
            <a:r>
              <a:rPr lang="en-US" sz="2667" i="0" u="sng" dirty="0" smtClean="0">
                <a:solidFill>
                  <a:srgbClr val="0000CC"/>
                </a:solidFill>
              </a:rPr>
              <a:t>G</a:t>
            </a:r>
            <a:r>
              <a:rPr lang="en-US" sz="2667" dirty="0" smtClean="0">
                <a:solidFill>
                  <a:srgbClr val="0000CC"/>
                </a:solidFill>
              </a:rPr>
              <a:t>erman </a:t>
            </a:r>
            <a:r>
              <a:rPr lang="en-US" sz="2667" i="0" u="sng" dirty="0" err="1" smtClean="0">
                <a:solidFill>
                  <a:srgbClr val="0000CC"/>
                </a:solidFill>
              </a:rPr>
              <a:t>RE</a:t>
            </a:r>
            <a:r>
              <a:rPr lang="en-US" sz="2667" dirty="0" err="1" smtClean="0">
                <a:solidFill>
                  <a:srgbClr val="0000CC"/>
                </a:solidFill>
              </a:rPr>
              <a:t>ceiver</a:t>
            </a:r>
            <a:r>
              <a:rPr lang="en-US" sz="2667" dirty="0" smtClean="0">
                <a:solidFill>
                  <a:srgbClr val="0000CC"/>
                </a:solidFill>
              </a:rPr>
              <a:t> for </a:t>
            </a:r>
            <a:r>
              <a:rPr lang="en-US" sz="2667" i="0" u="sng" dirty="0" smtClean="0">
                <a:solidFill>
                  <a:srgbClr val="0000CC"/>
                </a:solidFill>
              </a:rPr>
              <a:t>A</a:t>
            </a:r>
            <a:r>
              <a:rPr lang="en-US" sz="2667" dirty="0" smtClean="0">
                <a:solidFill>
                  <a:srgbClr val="0000CC"/>
                </a:solidFill>
              </a:rPr>
              <a:t>stronomy at </a:t>
            </a:r>
            <a:r>
              <a:rPr lang="en-US" sz="2667" i="0" u="sng" dirty="0" smtClean="0">
                <a:solidFill>
                  <a:srgbClr val="0000CC"/>
                </a:solidFill>
              </a:rPr>
              <a:t>T</a:t>
            </a:r>
            <a:r>
              <a:rPr lang="en-US" sz="2667" dirty="0" smtClean="0">
                <a:solidFill>
                  <a:srgbClr val="0000CC"/>
                </a:solidFill>
              </a:rPr>
              <a:t>erahertz frequencies</a:t>
            </a:r>
            <a:endParaRPr lang="en-US" sz="2667" dirty="0"/>
          </a:p>
        </p:txBody>
      </p:sp>
      <p:sp>
        <p:nvSpPr>
          <p:cNvPr id="3" name="Content Placeholder 2"/>
          <p:cNvSpPr>
            <a:spLocks noGrp="1"/>
          </p:cNvSpPr>
          <p:nvPr>
            <p:ph idx="1"/>
          </p:nvPr>
        </p:nvSpPr>
        <p:spPr/>
        <p:txBody>
          <a:bodyPr>
            <a:normAutofit fontScale="62500" lnSpcReduction="20000"/>
          </a:bodyPr>
          <a:lstStyle/>
          <a:p>
            <a:pPr>
              <a:buClr>
                <a:srgbClr val="FC0128"/>
              </a:buClr>
              <a:buFont typeface="Arial" charset="0"/>
              <a:buChar char="•"/>
            </a:pPr>
            <a:r>
              <a:rPr lang="en-US" dirty="0" smtClean="0">
                <a:solidFill>
                  <a:srgbClr val="006600"/>
                </a:solidFill>
                <a:cs typeface="Times New Roman" pitchFamily="18" charset="0"/>
              </a:rPr>
              <a:t>PI:  R. </a:t>
            </a:r>
            <a:r>
              <a:rPr lang="en-US" dirty="0" err="1" smtClean="0">
                <a:solidFill>
                  <a:srgbClr val="006600"/>
                </a:solidFill>
                <a:cs typeface="Times New Roman" pitchFamily="18" charset="0"/>
              </a:rPr>
              <a:t>Güsten</a:t>
            </a:r>
            <a:r>
              <a:rPr lang="en-US" dirty="0" smtClean="0">
                <a:solidFill>
                  <a:srgbClr val="006600"/>
                </a:solidFill>
                <a:cs typeface="Times New Roman" pitchFamily="18" charset="0"/>
              </a:rPr>
              <a:t>, Max-Planck </a:t>
            </a:r>
            <a:r>
              <a:rPr lang="en-US" dirty="0" err="1" smtClean="0">
                <a:solidFill>
                  <a:srgbClr val="006600"/>
                </a:solidFill>
                <a:cs typeface="Times New Roman" pitchFamily="18" charset="0"/>
              </a:rPr>
              <a:t>Institut</a:t>
            </a:r>
            <a:r>
              <a:rPr lang="en-US" dirty="0" smtClean="0">
                <a:solidFill>
                  <a:srgbClr val="006600"/>
                </a:solidFill>
                <a:cs typeface="Times New Roman" pitchFamily="18" charset="0"/>
              </a:rPr>
              <a:t>, Bonn (</a:t>
            </a:r>
            <a:r>
              <a:rPr lang="en-US" dirty="0" smtClean="0">
                <a:solidFill>
                  <a:srgbClr val="006600"/>
                </a:solidFill>
                <a:cs typeface="Times New Roman" pitchFamily="18" charset="0"/>
                <a:hlinkClick r:id="rId2"/>
              </a:rPr>
              <a:t>guesten@mpifr-bonn.mpg.de</a:t>
            </a:r>
            <a:r>
              <a:rPr lang="en-US" dirty="0" smtClean="0">
                <a:solidFill>
                  <a:srgbClr val="006600"/>
                </a:solidFill>
                <a:cs typeface="Times New Roman" pitchFamily="18" charset="0"/>
              </a:rPr>
              <a:t>)</a:t>
            </a:r>
          </a:p>
          <a:p>
            <a:pPr>
              <a:lnSpc>
                <a:spcPts val="1000"/>
              </a:lnSpc>
              <a:buClr>
                <a:srgbClr val="FC0128"/>
              </a:buClr>
              <a:buFont typeface="Arial" charset="0"/>
              <a:buChar char="•"/>
            </a:pPr>
            <a:endParaRPr lang="en-US" dirty="0" smtClean="0">
              <a:solidFill>
                <a:srgbClr val="006600"/>
              </a:solidFill>
              <a:cs typeface="Times New Roman" pitchFamily="18" charset="0"/>
            </a:endParaRPr>
          </a:p>
          <a:p>
            <a:pPr>
              <a:buClr>
                <a:srgbClr val="FC0128"/>
              </a:buClr>
              <a:buFont typeface="Arial" charset="0"/>
              <a:buChar char="•"/>
            </a:pPr>
            <a:r>
              <a:rPr lang="en-US" dirty="0" smtClean="0">
                <a:solidFill>
                  <a:srgbClr val="006600"/>
                </a:solidFill>
                <a:cs typeface="Times New Roman" pitchFamily="18" charset="0"/>
              </a:rPr>
              <a:t>Detector: dual channel hot-electron bolometer (HEB): Low: 1.25 - 1.50 THz (240 - 200 µ</a:t>
            </a:r>
            <a:r>
              <a:rPr lang="en-US" dirty="0" err="1" smtClean="0">
                <a:solidFill>
                  <a:srgbClr val="006600"/>
                </a:solidFill>
                <a:cs typeface="Times New Roman" pitchFamily="18" charset="0"/>
              </a:rPr>
              <a:t>m</a:t>
            </a:r>
            <a:r>
              <a:rPr lang="en-US" dirty="0" smtClean="0">
                <a:solidFill>
                  <a:srgbClr val="006600"/>
                </a:solidFill>
                <a:cs typeface="Times New Roman" pitchFamily="18" charset="0"/>
              </a:rPr>
              <a:t>) &amp; 1.82 - 1.92 THz (165 - 155 µ</a:t>
            </a:r>
            <a:r>
              <a:rPr lang="en-US" dirty="0" err="1" smtClean="0">
                <a:solidFill>
                  <a:srgbClr val="006600"/>
                </a:solidFill>
                <a:cs typeface="Times New Roman" pitchFamily="18" charset="0"/>
              </a:rPr>
              <a:t>m</a:t>
            </a:r>
            <a:r>
              <a:rPr lang="en-US" dirty="0" smtClean="0">
                <a:solidFill>
                  <a:srgbClr val="006600"/>
                </a:solidFill>
                <a:cs typeface="Times New Roman" pitchFamily="18" charset="0"/>
              </a:rPr>
              <a:t>) Mid: 2.50 - 2.70 THz (120 - 110 µ</a:t>
            </a:r>
            <a:r>
              <a:rPr lang="en-US" dirty="0" err="1" smtClean="0">
                <a:solidFill>
                  <a:srgbClr val="006600"/>
                </a:solidFill>
                <a:cs typeface="Times New Roman" pitchFamily="18" charset="0"/>
              </a:rPr>
              <a:t>m</a:t>
            </a:r>
            <a:r>
              <a:rPr lang="en-US" dirty="0" smtClean="0">
                <a:solidFill>
                  <a:srgbClr val="006600"/>
                </a:solidFill>
                <a:cs typeface="Times New Roman" pitchFamily="18" charset="0"/>
              </a:rPr>
              <a:t>)</a:t>
            </a:r>
          </a:p>
          <a:p>
            <a:pPr>
              <a:lnSpc>
                <a:spcPts val="1000"/>
              </a:lnSpc>
              <a:buClr>
                <a:srgbClr val="FC0128"/>
              </a:buClr>
              <a:buFont typeface="Arial" charset="0"/>
              <a:buChar char="•"/>
            </a:pPr>
            <a:endParaRPr lang="en-US" dirty="0" smtClean="0">
              <a:solidFill>
                <a:srgbClr val="006600"/>
              </a:solidFill>
              <a:cs typeface="Times New Roman" pitchFamily="18" charset="0"/>
            </a:endParaRPr>
          </a:p>
          <a:p>
            <a:pPr marL="0" lvl="0" indent="0">
              <a:buClr>
                <a:srgbClr val="FC0128"/>
              </a:buClr>
              <a:buFont typeface="Arial" charset="0"/>
              <a:buChar char="•"/>
            </a:pPr>
            <a:r>
              <a:rPr lang="en-US" dirty="0" smtClean="0">
                <a:solidFill>
                  <a:srgbClr val="006600"/>
                </a:solidFill>
                <a:cs typeface="Times New Roman" pitchFamily="18" charset="0"/>
              </a:rPr>
              <a:t>    Field of View:  single element </a:t>
            </a:r>
          </a:p>
          <a:p>
            <a:pPr>
              <a:lnSpc>
                <a:spcPts val="1000"/>
              </a:lnSpc>
              <a:buClr>
                <a:srgbClr val="FC0128"/>
              </a:buClr>
              <a:buFont typeface="Arial" charset="0"/>
              <a:buChar char="•"/>
            </a:pPr>
            <a:endParaRPr lang="en-US" dirty="0" smtClean="0">
              <a:solidFill>
                <a:srgbClr val="006600"/>
              </a:solidFill>
              <a:cs typeface="Times New Roman" pitchFamily="18" charset="0"/>
            </a:endParaRPr>
          </a:p>
          <a:p>
            <a:pPr marL="0" lvl="0" indent="0">
              <a:buClr>
                <a:srgbClr val="FC0128"/>
              </a:buClr>
              <a:buFont typeface="Arial" charset="0"/>
              <a:buChar char="•"/>
            </a:pPr>
            <a:r>
              <a:rPr lang="en-US" dirty="0" smtClean="0">
                <a:solidFill>
                  <a:srgbClr val="006600"/>
                </a:solidFill>
                <a:cs typeface="Times New Roman" pitchFamily="18" charset="0"/>
              </a:rPr>
              <a:t>    R= 10</a:t>
            </a:r>
            <a:r>
              <a:rPr lang="en-US" baseline="30000" dirty="0" smtClean="0">
                <a:solidFill>
                  <a:srgbClr val="006600"/>
                </a:solidFill>
                <a:cs typeface="Times New Roman" pitchFamily="18" charset="0"/>
              </a:rPr>
              <a:t>6</a:t>
            </a:r>
            <a:r>
              <a:rPr lang="en-US" dirty="0" smtClean="0">
                <a:solidFill>
                  <a:srgbClr val="006600"/>
                </a:solidFill>
                <a:cs typeface="Times New Roman" pitchFamily="18" charset="0"/>
              </a:rPr>
              <a:t> -&gt; 10</a:t>
            </a:r>
            <a:r>
              <a:rPr lang="en-US" baseline="30000" dirty="0" smtClean="0">
                <a:solidFill>
                  <a:srgbClr val="006600"/>
                </a:solidFill>
                <a:cs typeface="Times New Roman" pitchFamily="18" charset="0"/>
              </a:rPr>
              <a:t>8</a:t>
            </a:r>
            <a:r>
              <a:rPr lang="en-US" dirty="0" smtClean="0">
                <a:solidFill>
                  <a:srgbClr val="006600"/>
                </a:solidFill>
                <a:cs typeface="Times New Roman" pitchFamily="18" charset="0"/>
              </a:rPr>
              <a:t> </a:t>
            </a:r>
          </a:p>
          <a:p>
            <a:pPr marL="0" lvl="0" indent="0">
              <a:lnSpc>
                <a:spcPts val="1000"/>
              </a:lnSpc>
              <a:buClr>
                <a:srgbClr val="FC0128"/>
              </a:buClr>
              <a:buFont typeface="Arial" charset="0"/>
              <a:buChar char="•"/>
            </a:pPr>
            <a:endParaRPr lang="en-US" dirty="0" smtClean="0">
              <a:solidFill>
                <a:srgbClr val="006600"/>
              </a:solidFill>
              <a:cs typeface="Times New Roman" pitchFamily="18" charset="0"/>
            </a:endParaRPr>
          </a:p>
          <a:p>
            <a:pPr lvl="0">
              <a:buClr>
                <a:srgbClr val="FC0128"/>
              </a:buClr>
              <a:buFont typeface="Arial" pitchFamily="34" charset="0"/>
              <a:buChar char="•"/>
              <a:defRPr/>
            </a:pPr>
            <a:r>
              <a:rPr lang="en-US" dirty="0">
                <a:solidFill>
                  <a:srgbClr val="006600"/>
                </a:solidFill>
                <a:cs typeface="Times New Roman" pitchFamily="18" charset="0"/>
              </a:rPr>
              <a:t>Science: Spectroscopy of CII (158 µ</a:t>
            </a:r>
            <a:r>
              <a:rPr lang="en-US" dirty="0" err="1">
                <a:solidFill>
                  <a:srgbClr val="006600"/>
                </a:solidFill>
                <a:cs typeface="Times New Roman" pitchFamily="18" charset="0"/>
              </a:rPr>
              <a:t>m</a:t>
            </a:r>
            <a:r>
              <a:rPr lang="en-US" dirty="0">
                <a:solidFill>
                  <a:srgbClr val="006600"/>
                </a:solidFill>
                <a:cs typeface="Times New Roman" pitchFamily="18" charset="0"/>
              </a:rPr>
              <a:t>), HD (112 </a:t>
            </a:r>
            <a:r>
              <a:rPr lang="en-US" dirty="0" err="1">
                <a:solidFill>
                  <a:srgbClr val="006600"/>
                </a:solidFill>
                <a:cs typeface="Times New Roman" pitchFamily="18" charset="0"/>
                <a:sym typeface="Symbol" pitchFamily="18" charset="2"/>
              </a:rPr>
              <a:t></a:t>
            </a:r>
            <a:r>
              <a:rPr lang="en-US" dirty="0" err="1">
                <a:solidFill>
                  <a:srgbClr val="006600"/>
                </a:solidFill>
                <a:cs typeface="Times New Roman" pitchFamily="18" charset="0"/>
              </a:rPr>
              <a:t>m</a:t>
            </a:r>
            <a:r>
              <a:rPr lang="en-US" dirty="0">
                <a:solidFill>
                  <a:srgbClr val="006600"/>
                </a:solidFill>
                <a:cs typeface="Times New Roman" pitchFamily="18" charset="0"/>
              </a:rPr>
              <a:t>), and many other molecules</a:t>
            </a:r>
          </a:p>
          <a:p>
            <a:pPr lvl="0">
              <a:lnSpc>
                <a:spcPts val="1000"/>
              </a:lnSpc>
              <a:buClr>
                <a:srgbClr val="FC0128"/>
              </a:buClr>
              <a:buFont typeface="Arial" pitchFamily="34" charset="0"/>
              <a:buChar char="•"/>
              <a:defRPr/>
            </a:pPr>
            <a:endParaRPr lang="en-US" dirty="0">
              <a:solidFill>
                <a:srgbClr val="006600"/>
              </a:solidFill>
              <a:cs typeface="Times New Roman" pitchFamily="18" charset="0"/>
            </a:endParaRPr>
          </a:p>
          <a:p>
            <a:pPr lvl="0">
              <a:buClr>
                <a:srgbClr val="FC0128"/>
              </a:buClr>
              <a:buFont typeface="Arial" pitchFamily="34" charset="0"/>
              <a:buChar char="•"/>
              <a:defRPr/>
            </a:pPr>
            <a:r>
              <a:rPr lang="en-US" dirty="0">
                <a:solidFill>
                  <a:srgbClr val="006600"/>
                </a:solidFill>
                <a:cs typeface="Times New Roman" pitchFamily="18" charset="0"/>
              </a:rPr>
              <a:t>Targets: Galactic and extragalactic ISM, </a:t>
            </a:r>
            <a:r>
              <a:rPr lang="en-US" dirty="0" err="1">
                <a:solidFill>
                  <a:srgbClr val="006600"/>
                </a:solidFill>
                <a:cs typeface="Times New Roman" pitchFamily="18" charset="0"/>
              </a:rPr>
              <a:t>circumstellar</a:t>
            </a:r>
            <a:r>
              <a:rPr lang="en-US" dirty="0">
                <a:solidFill>
                  <a:srgbClr val="006600"/>
                </a:solidFill>
                <a:cs typeface="Times New Roman" pitchFamily="18" charset="0"/>
              </a:rPr>
              <a:t> shells</a:t>
            </a:r>
          </a:p>
          <a:p>
            <a:pPr lvl="0">
              <a:lnSpc>
                <a:spcPts val="1000"/>
              </a:lnSpc>
              <a:buClr>
                <a:srgbClr val="FC0128"/>
              </a:buClr>
              <a:buFont typeface="Arial" pitchFamily="34" charset="0"/>
              <a:buChar char="•"/>
              <a:defRPr/>
            </a:pPr>
            <a:endParaRPr lang="en-US" dirty="0">
              <a:solidFill>
                <a:srgbClr val="006600"/>
              </a:solidFill>
              <a:cs typeface="Times New Roman" pitchFamily="18" charset="0"/>
            </a:endParaRPr>
          </a:p>
          <a:p>
            <a:pPr lvl="0">
              <a:buClr>
                <a:srgbClr val="FC0128"/>
              </a:buClr>
              <a:buFont typeface="Arial" pitchFamily="34" charset="0"/>
              <a:buChar char="•"/>
              <a:defRPr/>
            </a:pPr>
            <a:r>
              <a:rPr lang="en-US" dirty="0">
                <a:solidFill>
                  <a:srgbClr val="006600"/>
                </a:solidFill>
                <a:cs typeface="Times New Roman" pitchFamily="18" charset="0"/>
              </a:rPr>
              <a:t>Single-sideband (SSB) noise temperature: T</a:t>
            </a:r>
            <a:r>
              <a:rPr lang="en-US" baseline="-25000" dirty="0">
                <a:solidFill>
                  <a:srgbClr val="006600"/>
                </a:solidFill>
                <a:cs typeface="Times New Roman" pitchFamily="18" charset="0"/>
              </a:rPr>
              <a:t>SYS</a:t>
            </a:r>
            <a:r>
              <a:rPr lang="en-US" dirty="0">
                <a:solidFill>
                  <a:srgbClr val="006600"/>
                </a:solidFill>
                <a:cs typeface="Times New Roman" pitchFamily="18" charset="0"/>
              </a:rPr>
              <a:t> ~  4000 K at 158 µ</a:t>
            </a:r>
            <a:r>
              <a:rPr lang="en-US" dirty="0" err="1">
                <a:solidFill>
                  <a:srgbClr val="006600"/>
                </a:solidFill>
                <a:cs typeface="Times New Roman" pitchFamily="18" charset="0"/>
              </a:rPr>
              <a:t>m</a:t>
            </a:r>
            <a:endParaRPr lang="en-US" dirty="0">
              <a:solidFill>
                <a:srgbClr val="006600"/>
              </a:solidFill>
              <a:cs typeface="Times New Roman" pitchFamily="18" charset="0"/>
            </a:endParaRPr>
          </a:p>
          <a:p>
            <a:pPr lvl="0">
              <a:lnSpc>
                <a:spcPts val="1000"/>
              </a:lnSpc>
              <a:buClr>
                <a:srgbClr val="FC0128"/>
              </a:buClr>
              <a:buFont typeface="Arial" pitchFamily="34" charset="0"/>
              <a:buChar char="•"/>
              <a:defRPr/>
            </a:pPr>
            <a:endParaRPr lang="en-US" dirty="0">
              <a:solidFill>
                <a:srgbClr val="006600"/>
              </a:solidFill>
              <a:cs typeface="Times New Roman" pitchFamily="18" charset="0"/>
            </a:endParaRPr>
          </a:p>
          <a:p>
            <a:pPr lvl="0">
              <a:buClr>
                <a:srgbClr val="FC0128"/>
              </a:buClr>
              <a:buFont typeface="Arial" pitchFamily="34" charset="0"/>
              <a:buChar char="•"/>
              <a:defRPr/>
            </a:pPr>
            <a:r>
              <a:rPr lang="en-US" dirty="0">
                <a:solidFill>
                  <a:srgbClr val="006600"/>
                </a:solidFill>
                <a:cs typeface="Times New Roman" pitchFamily="18" charset="0"/>
              </a:rPr>
              <a:t>High frequency 4.7 THz  channel targeting  [O I] 63 µ</a:t>
            </a:r>
            <a:r>
              <a:rPr lang="en-US" dirty="0" err="1">
                <a:solidFill>
                  <a:srgbClr val="006600"/>
                </a:solidFill>
                <a:cs typeface="Times New Roman" pitchFamily="18" charset="0"/>
              </a:rPr>
              <a:t>m</a:t>
            </a:r>
            <a:r>
              <a:rPr lang="en-US" dirty="0">
                <a:solidFill>
                  <a:srgbClr val="006600"/>
                </a:solidFill>
                <a:cs typeface="Times New Roman" pitchFamily="18" charset="0"/>
              </a:rPr>
              <a:t> expected in 2013</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i="1" dirty="0" smtClean="0">
                <a:solidFill>
                  <a:srgbClr val="0000CC"/>
                </a:solidFill>
                <a:latin typeface="Times New Roman" pitchFamily="18" charset="0"/>
                <a:cs typeface="Times New Roman" pitchFamily="18" charset="0"/>
              </a:rPr>
              <a:t>GREAT on the SOFIA Telescope</a:t>
            </a:r>
            <a:endParaRPr lang="en-US" dirty="0"/>
          </a:p>
        </p:txBody>
      </p:sp>
      <p:pic>
        <p:nvPicPr>
          <p:cNvPr id="4" name="Content Placeholder 3" descr="GREAT.png"/>
          <p:cNvPicPr>
            <a:picLocks noGrp="1" noChangeAspect="1"/>
          </p:cNvPicPr>
          <p:nvPr>
            <p:ph idx="1"/>
          </p:nvPr>
        </p:nvPicPr>
        <p:blipFill>
          <a:blip r:embed="rId2"/>
          <a:srcRect l="-21982" r="-21982"/>
          <a:stretch>
            <a:fillRect/>
          </a:stretch>
        </p:blipFill>
        <p:spPr>
          <a:xfrm>
            <a:off x="-769741" y="982496"/>
            <a:ext cx="10683483" cy="5875504"/>
          </a:xfr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800" i="1" dirty="0" smtClean="0">
                <a:solidFill>
                  <a:srgbClr val="CC0000"/>
                </a:solidFill>
              </a:rPr>
              <a:t>GREAT</a:t>
            </a:r>
            <a:r>
              <a:rPr lang="en-US" dirty="0" smtClean="0">
                <a:solidFill>
                  <a:srgbClr val="CC0000"/>
                </a:solidFill>
              </a:rPr>
              <a:t> </a:t>
            </a:r>
            <a:r>
              <a:rPr lang="en-US" dirty="0" smtClean="0"/>
              <a:t>  Spectral Resolution</a:t>
            </a:r>
            <a:endParaRPr lang="en-US" dirty="0"/>
          </a:p>
        </p:txBody>
      </p:sp>
      <p:sp>
        <p:nvSpPr>
          <p:cNvPr id="5" name="Content Placeholder 4"/>
          <p:cNvSpPr>
            <a:spLocks noGrp="1"/>
          </p:cNvSpPr>
          <p:nvPr>
            <p:ph sz="half" idx="1"/>
          </p:nvPr>
        </p:nvSpPr>
        <p:spPr>
          <a:xfrm>
            <a:off x="457200" y="1143000"/>
            <a:ext cx="4002056" cy="2404344"/>
          </a:xfrm>
        </p:spPr>
        <p:txBody>
          <a:bodyPr>
            <a:noAutofit/>
          </a:bodyPr>
          <a:lstStyle/>
          <a:p>
            <a:pPr marL="0" indent="0">
              <a:buNone/>
            </a:pPr>
            <a:r>
              <a:rPr lang="en-US" sz="1400" dirty="0" smtClean="0">
                <a:latin typeface="Arial" charset="0"/>
              </a:rPr>
              <a:t>Wavelength range:</a:t>
            </a:r>
            <a:r>
              <a:rPr lang="en-US" sz="1400" b="1" dirty="0" smtClean="0">
                <a:latin typeface="Arial" charset="0"/>
              </a:rPr>
              <a:t>  60 - 200 </a:t>
            </a:r>
            <a:r>
              <a:rPr lang="en-US" sz="1400" b="1" dirty="0" smtClean="0">
                <a:latin typeface="Arial" charset="0"/>
                <a:ea typeface="Arial" charset="0"/>
                <a:cs typeface="Arial" charset="0"/>
              </a:rPr>
              <a:t>µ</a:t>
            </a:r>
            <a:r>
              <a:rPr lang="en-US" sz="1400" b="1" dirty="0" err="1" smtClean="0">
                <a:latin typeface="Arial" charset="0"/>
              </a:rPr>
              <a:t>m</a:t>
            </a:r>
            <a:endParaRPr lang="en-US" sz="1400" b="1" dirty="0" smtClean="0">
              <a:latin typeface="Arial" charset="0"/>
            </a:endParaRPr>
          </a:p>
          <a:p>
            <a:pPr marL="0" indent="0">
              <a:buNone/>
            </a:pPr>
            <a:r>
              <a:rPr lang="en-US" sz="1400" b="1" dirty="0" smtClean="0">
                <a:latin typeface="Arial" charset="0"/>
              </a:rPr>
              <a:t>                                </a:t>
            </a:r>
            <a:r>
              <a:rPr lang="en-US" sz="1400" dirty="0" smtClean="0">
                <a:latin typeface="Arial" charset="0"/>
              </a:rPr>
              <a:t>( ~2 - 5 THz)</a:t>
            </a:r>
          </a:p>
          <a:p>
            <a:pPr marL="0" indent="0">
              <a:buNone/>
            </a:pPr>
            <a:r>
              <a:rPr lang="en-US" sz="1400" dirty="0" smtClean="0">
                <a:latin typeface="Arial" charset="0"/>
              </a:rPr>
              <a:t>Three </a:t>
            </a:r>
            <a:r>
              <a:rPr lang="en-US" sz="1400" dirty="0" err="1" smtClean="0">
                <a:latin typeface="Arial" charset="0"/>
              </a:rPr>
              <a:t>bandpasses</a:t>
            </a:r>
            <a:r>
              <a:rPr lang="en-US" sz="1400" dirty="0" smtClean="0">
                <a:latin typeface="Arial" charset="0"/>
              </a:rPr>
              <a:t>:</a:t>
            </a:r>
          </a:p>
          <a:p>
            <a:pPr marL="0" indent="0">
              <a:buNone/>
            </a:pPr>
            <a:r>
              <a:rPr lang="en-US" sz="1400" dirty="0" smtClean="0">
                <a:latin typeface="Arial" charset="0"/>
              </a:rPr>
              <a:t> </a:t>
            </a:r>
            <a:r>
              <a:rPr lang="en-US" sz="1400" dirty="0" smtClean="0">
                <a:latin typeface="Times" charset="0"/>
              </a:rPr>
              <a:t>           </a:t>
            </a:r>
            <a:r>
              <a:rPr lang="en-US" sz="1400" dirty="0" smtClean="0">
                <a:latin typeface="Arial" charset="0"/>
              </a:rPr>
              <a:t>1.6 - 1.9 THz   (158 - 187 µ</a:t>
            </a:r>
            <a:r>
              <a:rPr lang="en-US" sz="1400" dirty="0" err="1" smtClean="0">
                <a:latin typeface="Arial" charset="0"/>
              </a:rPr>
              <a:t>m</a:t>
            </a:r>
            <a:r>
              <a:rPr lang="en-US" sz="1400" dirty="0" smtClean="0">
                <a:latin typeface="Arial" charset="0"/>
              </a:rPr>
              <a:t>)         </a:t>
            </a:r>
          </a:p>
          <a:p>
            <a:pPr marL="0" indent="0">
              <a:buNone/>
            </a:pPr>
            <a:r>
              <a:rPr lang="en-US" sz="1400" dirty="0" smtClean="0">
                <a:latin typeface="Arial" charset="0"/>
              </a:rPr>
              <a:t>            2.4 - 2.7 THz   (110 - 125 µ</a:t>
            </a:r>
            <a:r>
              <a:rPr lang="en-US" sz="1400" dirty="0" err="1" smtClean="0">
                <a:latin typeface="Arial" charset="0"/>
              </a:rPr>
              <a:t>m</a:t>
            </a:r>
            <a:r>
              <a:rPr lang="en-US" sz="1400" dirty="0" smtClean="0">
                <a:latin typeface="Arial" charset="0"/>
              </a:rPr>
              <a:t>)</a:t>
            </a:r>
          </a:p>
          <a:p>
            <a:pPr marL="0" indent="0">
              <a:buNone/>
            </a:pPr>
            <a:r>
              <a:rPr lang="en-US" sz="1400" dirty="0" smtClean="0">
                <a:latin typeface="Arial" charset="0"/>
              </a:rPr>
              <a:t>              ~ 4.7 THz      (~ 63 µ</a:t>
            </a:r>
            <a:r>
              <a:rPr lang="en-US" sz="1400" dirty="0" err="1" smtClean="0">
                <a:latin typeface="Arial" charset="0"/>
              </a:rPr>
              <a:t>m</a:t>
            </a:r>
            <a:r>
              <a:rPr lang="en-US" sz="1400" dirty="0" smtClean="0">
                <a:latin typeface="Arial" charset="0"/>
              </a:rPr>
              <a:t>)</a:t>
            </a:r>
          </a:p>
          <a:p>
            <a:pPr marL="0" indent="0">
              <a:buNone/>
            </a:pPr>
            <a:r>
              <a:rPr lang="en-US" sz="1400" dirty="0" smtClean="0">
                <a:latin typeface="Arial" charset="0"/>
              </a:rPr>
              <a:t>Two of the three </a:t>
            </a:r>
            <a:r>
              <a:rPr lang="en-US" sz="1400" dirty="0" err="1" smtClean="0">
                <a:latin typeface="Arial" charset="0"/>
              </a:rPr>
              <a:t>bandpasses</a:t>
            </a:r>
            <a:r>
              <a:rPr lang="en-US" sz="1400" dirty="0" smtClean="0">
                <a:latin typeface="Arial" charset="0"/>
              </a:rPr>
              <a:t> will be installed for a flight.  Frequency change within a </a:t>
            </a:r>
            <a:r>
              <a:rPr lang="en-US" sz="1400" dirty="0" err="1" smtClean="0">
                <a:latin typeface="Arial" charset="0"/>
              </a:rPr>
              <a:t>bandpass</a:t>
            </a:r>
            <a:r>
              <a:rPr lang="en-US" sz="1400" dirty="0" smtClean="0">
                <a:latin typeface="Arial" charset="0"/>
              </a:rPr>
              <a:t> requires about 10 minutes (</a:t>
            </a:r>
            <a:r>
              <a:rPr lang="en-US" sz="1400" dirty="0" smtClean="0">
                <a:solidFill>
                  <a:srgbClr val="FF0000"/>
                </a:solidFill>
                <a:latin typeface="Arial" charset="0"/>
              </a:rPr>
              <a:t>TBC</a:t>
            </a:r>
            <a:r>
              <a:rPr lang="en-US" sz="1400" dirty="0" smtClean="0">
                <a:latin typeface="Arial" charset="0"/>
              </a:rPr>
              <a:t>) .</a:t>
            </a:r>
          </a:p>
          <a:p>
            <a:pPr marL="0" indent="0">
              <a:buNone/>
            </a:pPr>
            <a:endParaRPr lang="en-US" sz="1400" dirty="0" smtClean="0">
              <a:latin typeface="Arial" charset="0"/>
            </a:endParaRPr>
          </a:p>
        </p:txBody>
      </p:sp>
      <p:sp>
        <p:nvSpPr>
          <p:cNvPr id="6" name="Content Placeholder 5"/>
          <p:cNvSpPr>
            <a:spLocks noGrp="1"/>
          </p:cNvSpPr>
          <p:nvPr>
            <p:ph sz="half" idx="2"/>
          </p:nvPr>
        </p:nvSpPr>
        <p:spPr>
          <a:xfrm>
            <a:off x="6435300" y="4978453"/>
            <a:ext cx="2525694" cy="1586568"/>
          </a:xfrm>
        </p:spPr>
        <p:txBody>
          <a:bodyPr>
            <a:noAutofit/>
          </a:bodyPr>
          <a:lstStyle/>
          <a:p>
            <a:pPr marL="0" indent="0">
              <a:buNone/>
            </a:pPr>
            <a:r>
              <a:rPr lang="en-US" sz="1200" dirty="0" smtClean="0">
                <a:latin typeface="Arial" charset="0"/>
              </a:rPr>
              <a:t>Wavelength setting accuracy </a:t>
            </a:r>
          </a:p>
          <a:p>
            <a:pPr marL="0" indent="0">
              <a:buNone/>
            </a:pPr>
            <a:r>
              <a:rPr lang="en-US" sz="1200" dirty="0" smtClean="0">
                <a:latin typeface="Arial" charset="0"/>
              </a:rPr>
              <a:t>corresponds to 0.2 - 0.003 km/</a:t>
            </a:r>
            <a:r>
              <a:rPr lang="en-US" sz="1200" dirty="0" err="1" smtClean="0">
                <a:latin typeface="Arial" charset="0"/>
              </a:rPr>
              <a:t>s</a:t>
            </a:r>
            <a:r>
              <a:rPr lang="en-US" sz="1200" dirty="0" smtClean="0">
                <a:latin typeface="Arial" charset="0"/>
              </a:rPr>
              <a:t> (</a:t>
            </a:r>
            <a:r>
              <a:rPr lang="en-US" sz="1200" dirty="0" smtClean="0">
                <a:solidFill>
                  <a:srgbClr val="FF0000"/>
                </a:solidFill>
                <a:latin typeface="Arial" charset="0"/>
              </a:rPr>
              <a:t>TBC</a:t>
            </a:r>
            <a:r>
              <a:rPr lang="en-US" sz="1200" dirty="0" smtClean="0">
                <a:latin typeface="Arial" charset="0"/>
              </a:rPr>
              <a:t>)</a:t>
            </a:r>
          </a:p>
          <a:p>
            <a:pPr marL="0" indent="0">
              <a:buNone/>
            </a:pPr>
            <a:endParaRPr lang="en-US" sz="1200" dirty="0" smtClean="0">
              <a:latin typeface="Arial" charset="0"/>
            </a:endParaRPr>
          </a:p>
          <a:p>
            <a:pPr marL="0" indent="0">
              <a:buNone/>
            </a:pPr>
            <a:r>
              <a:rPr lang="en-US" sz="1200" dirty="0" smtClean="0">
                <a:latin typeface="Arial" charset="0"/>
              </a:rPr>
              <a:t>Error in velocity determination </a:t>
            </a:r>
          </a:p>
          <a:p>
            <a:pPr marL="0" indent="0">
              <a:buNone/>
            </a:pPr>
            <a:r>
              <a:rPr lang="en-US" sz="1200" dirty="0" smtClean="0">
                <a:latin typeface="Arial" charset="0"/>
              </a:rPr>
              <a:t>0.2 - 0.003 km/</a:t>
            </a:r>
            <a:r>
              <a:rPr lang="en-US" sz="1200" dirty="0" err="1" smtClean="0">
                <a:latin typeface="Arial" charset="0"/>
              </a:rPr>
              <a:t>s</a:t>
            </a:r>
            <a:r>
              <a:rPr lang="en-US" sz="1200" dirty="0" smtClean="0">
                <a:latin typeface="Arial" charset="0"/>
              </a:rPr>
              <a:t> for unresolved lines  (</a:t>
            </a:r>
            <a:r>
              <a:rPr lang="en-US" sz="1200" dirty="0" smtClean="0">
                <a:solidFill>
                  <a:srgbClr val="FF0000"/>
                </a:solidFill>
                <a:latin typeface="Arial" charset="0"/>
              </a:rPr>
              <a:t>TBC</a:t>
            </a:r>
            <a:r>
              <a:rPr lang="en-US" sz="1200" dirty="0" smtClean="0">
                <a:latin typeface="Arial" charset="0"/>
              </a:rPr>
              <a:t>)</a:t>
            </a:r>
          </a:p>
        </p:txBody>
      </p:sp>
      <p:pic>
        <p:nvPicPr>
          <p:cNvPr id="7" name="Picture 6" descr="GREAT_SpectralRes.jpg"/>
          <p:cNvPicPr>
            <a:picLocks noChangeAspect="1"/>
          </p:cNvPicPr>
          <p:nvPr/>
        </p:nvPicPr>
        <p:blipFill>
          <a:blip r:embed="rId2"/>
          <a:stretch>
            <a:fillRect/>
          </a:stretch>
        </p:blipFill>
        <p:spPr>
          <a:xfrm>
            <a:off x="226304" y="3547344"/>
            <a:ext cx="6208996" cy="3310656"/>
          </a:xfrm>
          <a:prstGeom prst="rect">
            <a:avLst/>
          </a:prstGeom>
        </p:spPr>
      </p:pic>
      <p:sp>
        <p:nvSpPr>
          <p:cNvPr id="8" name="TextBox 7"/>
          <p:cNvSpPr txBox="1"/>
          <p:nvPr/>
        </p:nvSpPr>
        <p:spPr>
          <a:xfrm>
            <a:off x="4459257" y="1143000"/>
            <a:ext cx="4002056" cy="2677656"/>
          </a:xfrm>
          <a:prstGeom prst="rect">
            <a:avLst/>
          </a:prstGeom>
          <a:noFill/>
        </p:spPr>
        <p:txBody>
          <a:bodyPr wrap="square" rtlCol="0">
            <a:spAutoFit/>
          </a:bodyPr>
          <a:lstStyle/>
          <a:p>
            <a:r>
              <a:rPr lang="en-US" sz="1400" dirty="0" smtClean="0">
                <a:latin typeface="Arial" charset="0"/>
              </a:rPr>
              <a:t>The spectral resolution plotted corresponds to the FWHM of the instrument line spread function for a monochromatic line from a point source.  </a:t>
            </a:r>
          </a:p>
          <a:p>
            <a:endParaRPr lang="en-US" sz="1400" dirty="0" smtClean="0">
              <a:latin typeface="Arial" charset="0"/>
            </a:endParaRPr>
          </a:p>
          <a:p>
            <a:r>
              <a:rPr lang="en-US" sz="1400" dirty="0" smtClean="0">
                <a:latin typeface="Arial" charset="0"/>
              </a:rPr>
              <a:t>Two backend options (AOS, CTS) are available:</a:t>
            </a:r>
          </a:p>
          <a:p>
            <a:r>
              <a:rPr lang="en-US" sz="1400" dirty="0" smtClean="0">
                <a:latin typeface="Arial" charset="0"/>
              </a:rPr>
              <a:t>    </a:t>
            </a:r>
          </a:p>
          <a:p>
            <a:r>
              <a:rPr lang="en-US" sz="1400" dirty="0" smtClean="0">
                <a:latin typeface="Arial" charset="0"/>
              </a:rPr>
              <a:t>   </a:t>
            </a:r>
            <a:r>
              <a:rPr lang="en-US" sz="1400" u="sng" dirty="0" smtClean="0">
                <a:latin typeface="Arial" charset="0"/>
              </a:rPr>
              <a:t>backend  </a:t>
            </a:r>
            <a:r>
              <a:rPr lang="en-US" sz="1400" dirty="0" smtClean="0">
                <a:latin typeface="Arial" charset="0"/>
              </a:rPr>
              <a:t>    </a:t>
            </a:r>
            <a:r>
              <a:rPr lang="en-US" sz="1400" u="sng" dirty="0" smtClean="0">
                <a:latin typeface="Arial" charset="0"/>
              </a:rPr>
              <a:t> R </a:t>
            </a:r>
            <a:r>
              <a:rPr lang="en-US" sz="1400" dirty="0" smtClean="0">
                <a:latin typeface="Arial" charset="0"/>
              </a:rPr>
              <a:t>           </a:t>
            </a:r>
            <a:r>
              <a:rPr lang="en-US" sz="1400" u="sng" dirty="0" smtClean="0">
                <a:latin typeface="Arial" charset="0"/>
              </a:rPr>
              <a:t>instantaneous </a:t>
            </a:r>
          </a:p>
          <a:p>
            <a:r>
              <a:rPr lang="en-US" sz="1400" dirty="0" smtClean="0">
                <a:latin typeface="Arial" charset="0"/>
              </a:rPr>
              <a:t>                                        </a:t>
            </a:r>
            <a:r>
              <a:rPr lang="en-US" sz="1400" u="sng" dirty="0" smtClean="0">
                <a:latin typeface="Arial" charset="0"/>
              </a:rPr>
              <a:t>bandwidth</a:t>
            </a:r>
            <a:endParaRPr lang="en-US" sz="1400" dirty="0" smtClean="0">
              <a:latin typeface="Arial" charset="0"/>
            </a:endParaRPr>
          </a:p>
          <a:p>
            <a:r>
              <a:rPr lang="en-US" sz="1400" dirty="0" smtClean="0">
                <a:latin typeface="Arial" charset="0"/>
              </a:rPr>
              <a:t>        AOS      ~10</a:t>
            </a:r>
            <a:r>
              <a:rPr lang="en-US" sz="1400" baseline="30000" dirty="0" smtClean="0">
                <a:latin typeface="Arial" charset="0"/>
              </a:rPr>
              <a:t>6</a:t>
            </a:r>
            <a:r>
              <a:rPr lang="en-US" sz="1400" dirty="0" smtClean="0">
                <a:latin typeface="Arial" charset="0"/>
              </a:rPr>
              <a:t>            4 GHz</a:t>
            </a:r>
          </a:p>
          <a:p>
            <a:r>
              <a:rPr lang="en-US" sz="1400" dirty="0" smtClean="0">
                <a:latin typeface="Arial" charset="0"/>
              </a:rPr>
              <a:t>        CTS      ~10</a:t>
            </a:r>
            <a:r>
              <a:rPr lang="en-US" sz="1400" baseline="30000" dirty="0" smtClean="0">
                <a:latin typeface="Arial" charset="0"/>
              </a:rPr>
              <a:t>8</a:t>
            </a:r>
            <a:r>
              <a:rPr lang="en-US" sz="1400" dirty="0" smtClean="0">
                <a:latin typeface="Arial" charset="0"/>
              </a:rPr>
              <a:t>         180 MHz	</a:t>
            </a:r>
          </a:p>
          <a:p>
            <a:r>
              <a:rPr lang="en-US" sz="1400" dirty="0" smtClean="0">
                <a:latin typeface="Arial" charset="0"/>
              </a:rPr>
              <a:t>  </a:t>
            </a:r>
          </a:p>
          <a:p>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CC0000"/>
                </a:solidFill>
              </a:rPr>
              <a:t>GREAT </a:t>
            </a:r>
            <a:r>
              <a:rPr lang="en-US" dirty="0" smtClean="0"/>
              <a:t> Sensitivity</a:t>
            </a:r>
            <a:endParaRPr lang="en-US" dirty="0"/>
          </a:p>
        </p:txBody>
      </p:sp>
      <p:sp>
        <p:nvSpPr>
          <p:cNvPr id="3" name="Content Placeholder 2"/>
          <p:cNvSpPr>
            <a:spLocks noGrp="1"/>
          </p:cNvSpPr>
          <p:nvPr>
            <p:ph sz="half" idx="1"/>
          </p:nvPr>
        </p:nvSpPr>
        <p:spPr>
          <a:xfrm>
            <a:off x="233920" y="1143000"/>
            <a:ext cx="3826979" cy="5444588"/>
          </a:xfrm>
        </p:spPr>
        <p:txBody>
          <a:bodyPr>
            <a:noAutofit/>
          </a:bodyPr>
          <a:lstStyle/>
          <a:p>
            <a:pPr marL="0" indent="0">
              <a:buNone/>
            </a:pPr>
            <a:r>
              <a:rPr lang="en-US" sz="1400" dirty="0" smtClean="0">
                <a:latin typeface="Arial" charset="0"/>
              </a:rPr>
              <a:t>Sensitivity is shown for 0.01 km/</a:t>
            </a:r>
            <a:r>
              <a:rPr lang="en-US" sz="1400" dirty="0" err="1" smtClean="0">
                <a:latin typeface="Arial" charset="0"/>
              </a:rPr>
              <a:t>s</a:t>
            </a:r>
            <a:r>
              <a:rPr lang="en-US" sz="1400" dirty="0" smtClean="0">
                <a:latin typeface="Arial" charset="0"/>
              </a:rPr>
              <a:t> and 1 km/sec wide emission lines from a point source, for each of two planned resolutions in the three </a:t>
            </a:r>
            <a:r>
              <a:rPr lang="en-US" sz="1400" dirty="0" err="1" smtClean="0">
                <a:latin typeface="Arial" charset="0"/>
              </a:rPr>
              <a:t>passbands</a:t>
            </a:r>
            <a:r>
              <a:rPr lang="en-US" sz="1400" dirty="0" smtClean="0">
                <a:latin typeface="Arial" charset="0"/>
              </a:rPr>
              <a:t>.   A 1 km/</a:t>
            </a:r>
            <a:r>
              <a:rPr lang="en-US" sz="1400" dirty="0" err="1" smtClean="0">
                <a:latin typeface="Arial" charset="0"/>
              </a:rPr>
              <a:t>s</a:t>
            </a:r>
            <a:r>
              <a:rPr lang="en-US" sz="1400" dirty="0" smtClean="0">
                <a:latin typeface="Arial" charset="0"/>
              </a:rPr>
              <a:t> line is resolved at either resolution; a 0.01 km/</a:t>
            </a:r>
            <a:r>
              <a:rPr lang="en-US" sz="1400" dirty="0" err="1" smtClean="0">
                <a:latin typeface="Arial" charset="0"/>
              </a:rPr>
              <a:t>s</a:t>
            </a:r>
            <a:r>
              <a:rPr lang="en-US" sz="1400" dirty="0" smtClean="0">
                <a:latin typeface="Arial" charset="0"/>
              </a:rPr>
              <a:t> line is not resolved at 1 MHz resolution (see </a:t>
            </a:r>
            <a:r>
              <a:rPr lang="en-US" sz="1400" dirty="0" err="1" smtClean="0">
                <a:latin typeface="Arial" charset="0"/>
              </a:rPr>
              <a:t>p</a:t>
            </a:r>
            <a:r>
              <a:rPr lang="en-US" sz="1400" dirty="0" smtClean="0">
                <a:latin typeface="Arial" charset="0"/>
              </a:rPr>
              <a:t>. 1).</a:t>
            </a:r>
          </a:p>
          <a:p>
            <a:pPr>
              <a:buNone/>
            </a:pPr>
            <a:endParaRPr lang="en-US" sz="1400" dirty="0" smtClean="0">
              <a:latin typeface="Arial" charset="0"/>
            </a:endParaRPr>
          </a:p>
          <a:p>
            <a:pPr>
              <a:buNone/>
            </a:pPr>
            <a:r>
              <a:rPr lang="en-US" sz="1400" dirty="0" smtClean="0">
                <a:latin typeface="Arial" charset="0"/>
              </a:rPr>
              <a:t>MDLF is the “minimum detectable line flux”, 4</a:t>
            </a:r>
            <a:r>
              <a:rPr lang="en-US" sz="1400" dirty="0" smtClean="0">
                <a:latin typeface="Symbol" charset="2"/>
              </a:rPr>
              <a:t>s</a:t>
            </a:r>
            <a:r>
              <a:rPr lang="en-US" sz="1400" dirty="0" smtClean="0">
                <a:latin typeface="Arial" charset="0"/>
              </a:rPr>
              <a:t> in 15 minutes (900</a:t>
            </a:r>
            <a:r>
              <a:rPr lang="en-US" sz="1400" baseline="30000" dirty="0" smtClean="0">
                <a:latin typeface="Arial" charset="0"/>
              </a:rPr>
              <a:t>s</a:t>
            </a:r>
            <a:r>
              <a:rPr lang="en-US" sz="1400" dirty="0" smtClean="0">
                <a:latin typeface="Arial" charset="0"/>
              </a:rPr>
              <a:t>).  </a:t>
            </a:r>
          </a:p>
          <a:p>
            <a:pPr>
              <a:buNone/>
            </a:pPr>
            <a:endParaRPr lang="en-US" sz="1400" dirty="0" smtClean="0">
              <a:latin typeface="Arial" charset="0"/>
            </a:endParaRPr>
          </a:p>
          <a:p>
            <a:pPr>
              <a:buNone/>
            </a:pPr>
            <a:r>
              <a:rPr lang="en-US" sz="1400" dirty="0" smtClean="0">
                <a:latin typeface="Arial" charset="0"/>
              </a:rPr>
              <a:t>Also plotted for reference are curves for</a:t>
            </a:r>
          </a:p>
          <a:p>
            <a:pPr>
              <a:buNone/>
            </a:pPr>
            <a:r>
              <a:rPr lang="en-US" sz="1400" dirty="0" smtClean="0">
                <a:latin typeface="Arial" charset="0"/>
              </a:rPr>
              <a:t>T</a:t>
            </a:r>
            <a:r>
              <a:rPr lang="en-US" sz="1400" baseline="-25000" dirty="0" smtClean="0">
                <a:latin typeface="Arial" charset="0"/>
              </a:rPr>
              <a:t>A</a:t>
            </a:r>
            <a:r>
              <a:rPr lang="en-US" sz="1400" dirty="0" smtClean="0">
                <a:latin typeface="Arial" charset="0"/>
              </a:rPr>
              <a:t>* = 1.4 K and 4.5 K for the 0.01 km/</a:t>
            </a:r>
            <a:r>
              <a:rPr lang="en-US" sz="1400" dirty="0" err="1" smtClean="0">
                <a:latin typeface="Arial" charset="0"/>
              </a:rPr>
              <a:t>s</a:t>
            </a:r>
            <a:r>
              <a:rPr lang="en-US" sz="1400" dirty="0" smtClean="0">
                <a:latin typeface="Arial" charset="0"/>
              </a:rPr>
              <a:t> line, and T</a:t>
            </a:r>
            <a:r>
              <a:rPr lang="en-US" sz="1400" baseline="-25000" dirty="0" smtClean="0">
                <a:latin typeface="Arial" charset="0"/>
              </a:rPr>
              <a:t>A</a:t>
            </a:r>
            <a:r>
              <a:rPr lang="en-US" sz="1400" dirty="0" smtClean="0">
                <a:latin typeface="Arial" charset="0"/>
              </a:rPr>
              <a:t>* = 0.14 K for the 1 km/</a:t>
            </a:r>
            <a:r>
              <a:rPr lang="en-US" sz="1400" dirty="0" err="1" smtClean="0">
                <a:latin typeface="Arial" charset="0"/>
              </a:rPr>
              <a:t>s</a:t>
            </a:r>
            <a:r>
              <a:rPr lang="en-US" sz="1400" dirty="0" smtClean="0">
                <a:latin typeface="Arial" charset="0"/>
              </a:rPr>
              <a:t> line.</a:t>
            </a:r>
          </a:p>
          <a:p>
            <a:pPr>
              <a:buNone/>
            </a:pPr>
            <a:endParaRPr lang="en-US" sz="1400" dirty="0" smtClean="0">
              <a:latin typeface="Arial" charset="0"/>
            </a:endParaRPr>
          </a:p>
          <a:p>
            <a:pPr>
              <a:buNone/>
            </a:pPr>
            <a:r>
              <a:rPr lang="en-US" sz="1400" dirty="0" smtClean="0">
                <a:latin typeface="Arial" charset="0"/>
              </a:rPr>
              <a:t>MDLF scales roughly as  (S/N) /√ </a:t>
            </a:r>
            <a:r>
              <a:rPr lang="en-US" sz="1400" dirty="0" err="1" smtClean="0">
                <a:latin typeface="Arial" charset="0"/>
              </a:rPr>
              <a:t>t</a:t>
            </a:r>
            <a:endParaRPr lang="en-US" sz="1400" baseline="30000" dirty="0" smtClean="0">
              <a:latin typeface="Arial" charset="0"/>
            </a:endParaRPr>
          </a:p>
          <a:p>
            <a:pPr>
              <a:buNone/>
            </a:pPr>
            <a:r>
              <a:rPr lang="en-US" sz="1400" dirty="0" smtClean="0">
                <a:latin typeface="Arial" charset="0"/>
              </a:rPr>
              <a:t>  where  </a:t>
            </a:r>
            <a:r>
              <a:rPr lang="en-US" sz="1400" dirty="0" err="1" smtClean="0">
                <a:latin typeface="Arial" charset="0"/>
              </a:rPr>
              <a:t>t</a:t>
            </a:r>
            <a:r>
              <a:rPr lang="en-US" sz="1400" dirty="0" smtClean="0">
                <a:latin typeface="Arial" charset="0"/>
              </a:rPr>
              <a:t> = net integration time</a:t>
            </a:r>
          </a:p>
          <a:p>
            <a:pPr>
              <a:buNone/>
            </a:pPr>
            <a:endParaRPr lang="en-US" sz="1400" dirty="0" smtClean="0">
              <a:latin typeface="Arial" charset="0"/>
            </a:endParaRPr>
          </a:p>
          <a:p>
            <a:pPr>
              <a:buNone/>
            </a:pPr>
            <a:r>
              <a:rPr lang="en-US" sz="1400" dirty="0" smtClean="0">
                <a:latin typeface="Arial" charset="0"/>
              </a:rPr>
              <a:t>For a resolved line, MDLF scales according to:</a:t>
            </a:r>
          </a:p>
          <a:p>
            <a:pPr>
              <a:buNone/>
            </a:pPr>
            <a:endParaRPr lang="en-US" sz="1400" baseline="30000" dirty="0" smtClean="0">
              <a:latin typeface="Arial" charset="0"/>
            </a:endParaRPr>
          </a:p>
          <a:p>
            <a:pPr>
              <a:buNone/>
            </a:pPr>
            <a:endParaRPr lang="en-US" sz="1400" dirty="0" smtClean="0">
              <a:latin typeface="Arial" charset="0"/>
            </a:endParaRPr>
          </a:p>
          <a:p>
            <a:pPr>
              <a:buNone/>
            </a:pPr>
            <a:r>
              <a:rPr lang="en-US" sz="1400" dirty="0" smtClean="0">
                <a:latin typeface="Arial" charset="0"/>
              </a:rPr>
              <a:t>Calibration and setup overhead is very roughly 20% (</a:t>
            </a:r>
            <a:r>
              <a:rPr lang="en-US" sz="1400" dirty="0" smtClean="0">
                <a:solidFill>
                  <a:srgbClr val="FF0000"/>
                </a:solidFill>
                <a:latin typeface="Arial" charset="0"/>
              </a:rPr>
              <a:t>TBC</a:t>
            </a:r>
            <a:r>
              <a:rPr lang="en-US" sz="1400" dirty="0" smtClean="0">
                <a:latin typeface="Arial" charset="0"/>
              </a:rPr>
              <a:t>)</a:t>
            </a:r>
          </a:p>
          <a:p>
            <a:pPr>
              <a:buNone/>
            </a:pPr>
            <a:endParaRPr lang="en-US" sz="1400" dirty="0" smtClean="0">
              <a:latin typeface="Times" charset="0"/>
            </a:endParaRPr>
          </a:p>
          <a:p>
            <a:pPr>
              <a:buNone/>
            </a:pPr>
            <a:endParaRPr lang="en-US" sz="1400" dirty="0"/>
          </a:p>
        </p:txBody>
      </p:sp>
      <p:sp>
        <p:nvSpPr>
          <p:cNvPr id="4" name="Content Placeholder 3"/>
          <p:cNvSpPr>
            <a:spLocks noGrp="1"/>
          </p:cNvSpPr>
          <p:nvPr>
            <p:ph sz="half" idx="2"/>
          </p:nvPr>
        </p:nvSpPr>
        <p:spPr>
          <a:xfrm>
            <a:off x="4648200" y="4397230"/>
            <a:ext cx="4038600" cy="2190358"/>
          </a:xfrm>
        </p:spPr>
        <p:txBody>
          <a:bodyPr>
            <a:normAutofit fontScale="47500" lnSpcReduction="20000"/>
          </a:bodyPr>
          <a:lstStyle/>
          <a:p>
            <a:pPr marL="0" indent="0">
              <a:buNone/>
            </a:pPr>
            <a:r>
              <a:rPr lang="en-US" dirty="0" smtClean="0">
                <a:latin typeface="Arial" charset="0"/>
              </a:rPr>
              <a:t>Sensitivity is for a single sideband (SSB), single polarization receiver.   Assumed system noise temperature includes measured receiver noise and estimated telescope &amp; sky emission.</a:t>
            </a:r>
          </a:p>
          <a:p>
            <a:pPr marL="0" indent="0">
              <a:buNone/>
            </a:pPr>
            <a:endParaRPr lang="en-US" dirty="0" smtClean="0">
              <a:latin typeface="Arial" charset="0"/>
            </a:endParaRPr>
          </a:p>
          <a:p>
            <a:pPr marL="0" indent="0">
              <a:buNone/>
            </a:pPr>
            <a:r>
              <a:rPr lang="en-US" dirty="0" smtClean="0">
                <a:latin typeface="Arial" charset="0"/>
              </a:rPr>
              <a:t>In bright continuum sources, line measurements may take longer to reach the same S/N.</a:t>
            </a:r>
          </a:p>
          <a:p>
            <a:pPr marL="0" indent="0">
              <a:buNone/>
            </a:pPr>
            <a:endParaRPr lang="en-US" sz="1600" dirty="0" smtClean="0">
              <a:latin typeface="Arial" charset="0"/>
            </a:endParaRPr>
          </a:p>
          <a:p>
            <a:pPr marL="0" indent="0">
              <a:buNone/>
            </a:pPr>
            <a:r>
              <a:rPr lang="en-US" dirty="0" smtClean="0">
                <a:latin typeface="Arial" charset="0"/>
              </a:rPr>
              <a:t>Atmospheric transmission may preclude measurements at some wavelengths and reduce sensitivity at others.</a:t>
            </a:r>
          </a:p>
          <a:p>
            <a:pPr marL="0" indent="0">
              <a:buNone/>
            </a:pPr>
            <a:endParaRPr lang="en-US" dirty="0"/>
          </a:p>
        </p:txBody>
      </p:sp>
      <p:graphicFrame>
        <p:nvGraphicFramePr>
          <p:cNvPr id="31746" name="Object 2"/>
          <p:cNvGraphicFramePr>
            <a:graphicFrameLocks noChangeAspect="1"/>
          </p:cNvGraphicFramePr>
          <p:nvPr/>
        </p:nvGraphicFramePr>
        <p:xfrm>
          <a:off x="1002345" y="5573713"/>
          <a:ext cx="1995488" cy="368300"/>
        </p:xfrm>
        <a:graphic>
          <a:graphicData uri="http://schemas.openxmlformats.org/presentationml/2006/ole">
            <p:oleObj spid="_x0000_s31746" name="Equation" r:id="rId3" imgW="1308100" imgH="241300" progId="Equation.3">
              <p:embed/>
            </p:oleObj>
          </a:graphicData>
        </a:graphic>
      </p:graphicFrame>
      <p:pic>
        <p:nvPicPr>
          <p:cNvPr id="6" name="Picture 5" descr="GREAT_Sensitivities.jpg"/>
          <p:cNvPicPr>
            <a:picLocks noChangeAspect="1"/>
          </p:cNvPicPr>
          <p:nvPr/>
        </p:nvPicPr>
        <p:blipFill>
          <a:blip r:embed="rId4"/>
          <a:stretch>
            <a:fillRect/>
          </a:stretch>
        </p:blipFill>
        <p:spPr>
          <a:xfrm>
            <a:off x="4060898" y="1342753"/>
            <a:ext cx="5083101" cy="2710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GREAT_AngularRes.jpg"/>
          <p:cNvPicPr>
            <a:picLocks noChangeAspect="1"/>
          </p:cNvPicPr>
          <p:nvPr/>
        </p:nvPicPr>
        <p:blipFill>
          <a:blip r:embed="rId2"/>
          <a:stretch>
            <a:fillRect/>
          </a:stretch>
        </p:blipFill>
        <p:spPr>
          <a:xfrm>
            <a:off x="122391" y="1656029"/>
            <a:ext cx="5182712" cy="2763438"/>
          </a:xfrm>
          <a:prstGeom prst="rect">
            <a:avLst/>
          </a:prstGeom>
        </p:spPr>
      </p:pic>
      <p:sp>
        <p:nvSpPr>
          <p:cNvPr id="2" name="Title 1"/>
          <p:cNvSpPr>
            <a:spLocks noGrp="1"/>
          </p:cNvSpPr>
          <p:nvPr>
            <p:ph type="title"/>
          </p:nvPr>
        </p:nvSpPr>
        <p:spPr>
          <a:xfrm>
            <a:off x="457200" y="0"/>
            <a:ext cx="8229600" cy="1143000"/>
          </a:xfrm>
        </p:spPr>
        <p:txBody>
          <a:bodyPr/>
          <a:lstStyle/>
          <a:p>
            <a:r>
              <a:rPr lang="en-US" sz="5400" i="1" dirty="0" smtClean="0">
                <a:solidFill>
                  <a:srgbClr val="CC0000"/>
                </a:solidFill>
              </a:rPr>
              <a:t>GREAT</a:t>
            </a:r>
            <a:r>
              <a:rPr lang="en-US" sz="4800" dirty="0" smtClean="0"/>
              <a:t>   Angular Resolution</a:t>
            </a:r>
            <a:endParaRPr lang="en-US" dirty="0"/>
          </a:p>
        </p:txBody>
      </p:sp>
      <p:sp>
        <p:nvSpPr>
          <p:cNvPr id="3" name="Content Placeholder 2"/>
          <p:cNvSpPr>
            <a:spLocks noGrp="1"/>
          </p:cNvSpPr>
          <p:nvPr>
            <p:ph sz="half" idx="1"/>
          </p:nvPr>
        </p:nvSpPr>
        <p:spPr>
          <a:xfrm>
            <a:off x="590595" y="5077847"/>
            <a:ext cx="4714508" cy="1205108"/>
          </a:xfrm>
        </p:spPr>
        <p:txBody>
          <a:bodyPr>
            <a:normAutofit fontScale="47500" lnSpcReduction="20000"/>
          </a:bodyPr>
          <a:lstStyle/>
          <a:p>
            <a:pPr marL="0" indent="0">
              <a:buNone/>
            </a:pPr>
            <a:r>
              <a:rPr lang="en-US" dirty="0" smtClean="0">
                <a:latin typeface="Arial" charset="0"/>
              </a:rPr>
              <a:t>Beam size shown is the FWHM for nominal operating conditions.</a:t>
            </a:r>
          </a:p>
          <a:p>
            <a:pPr marL="0" indent="0">
              <a:buNone/>
            </a:pPr>
            <a:endParaRPr lang="en-US" dirty="0" smtClean="0">
              <a:latin typeface="Arial" charset="0"/>
            </a:endParaRPr>
          </a:p>
          <a:p>
            <a:pPr marL="0" indent="0">
              <a:buNone/>
            </a:pPr>
            <a:r>
              <a:rPr lang="en-US" dirty="0" smtClean="0">
                <a:latin typeface="Arial" charset="0"/>
              </a:rPr>
              <a:t>The approximate beam sizes in the three GREAT </a:t>
            </a:r>
            <a:r>
              <a:rPr lang="en-US" dirty="0" err="1" smtClean="0">
                <a:latin typeface="Arial" charset="0"/>
              </a:rPr>
              <a:t>passbands</a:t>
            </a:r>
            <a:r>
              <a:rPr lang="en-US" dirty="0" smtClean="0">
                <a:latin typeface="Arial" charset="0"/>
              </a:rPr>
              <a:t> are shown below scaled to an image of Saturn.</a:t>
            </a:r>
          </a:p>
          <a:p>
            <a:pPr marL="0" indent="0">
              <a:buNone/>
            </a:pPr>
            <a:endParaRPr lang="en-US" sz="2400" dirty="0" smtClean="0">
              <a:latin typeface="Arial" charset="0"/>
            </a:endParaRPr>
          </a:p>
          <a:p>
            <a:pPr marL="0" indent="0">
              <a:buNone/>
            </a:pPr>
            <a:endParaRPr lang="en-US" dirty="0"/>
          </a:p>
        </p:txBody>
      </p:sp>
      <p:pic>
        <p:nvPicPr>
          <p:cNvPr id="6" name="Content Placeholder 5" descr="GREAT_BeamSizes.jpg"/>
          <p:cNvPicPr>
            <a:picLocks noGrp="1" noChangeAspect="1"/>
          </p:cNvPicPr>
          <p:nvPr>
            <p:ph sz="half" idx="2"/>
          </p:nvPr>
        </p:nvPicPr>
        <p:blipFill>
          <a:blip r:embed="rId3"/>
          <a:srcRect l="-2981" r="-2981"/>
          <a:stretch>
            <a:fillRect/>
          </a:stretch>
        </p:blipFill>
        <p:spPr>
          <a:xfrm>
            <a:off x="5305103" y="1656029"/>
            <a:ext cx="3591021" cy="4024372"/>
          </a:xfr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rgbClr val="FF0000"/>
                </a:solidFill>
                <a:latin typeface="CG Omega" pitchFamily="34" charset="0"/>
                <a:ea typeface="Times New Roman" charset="0"/>
                <a:cs typeface="Times New Roman" charset="0"/>
              </a:rPr>
              <a:t>F</a:t>
            </a:r>
            <a:r>
              <a:rPr lang="en-US" b="0" dirty="0" smtClean="0">
                <a:solidFill>
                  <a:schemeClr val="tx1"/>
                </a:solidFill>
                <a:latin typeface="CG Omega" pitchFamily="34" charset="0"/>
                <a:ea typeface="Times New Roman" charset="0"/>
                <a:cs typeface="Times New Roman" charset="0"/>
              </a:rPr>
              <a:t>aint</a:t>
            </a:r>
            <a:r>
              <a:rPr lang="en-US" b="0" dirty="0" smtClean="0">
                <a:solidFill>
                  <a:srgbClr val="FF0000"/>
                </a:solidFill>
                <a:latin typeface="CG Omega" pitchFamily="34" charset="0"/>
                <a:ea typeface="Times New Roman" charset="0"/>
                <a:cs typeface="Times New Roman" charset="0"/>
              </a:rPr>
              <a:t> O</a:t>
            </a:r>
            <a:r>
              <a:rPr lang="en-US" b="0" dirty="0" smtClean="0">
                <a:solidFill>
                  <a:schemeClr val="tx1"/>
                </a:solidFill>
                <a:latin typeface="CG Omega" pitchFamily="34" charset="0"/>
                <a:ea typeface="Times New Roman" charset="0"/>
                <a:cs typeface="Times New Roman" charset="0"/>
              </a:rPr>
              <a:t>bject</a:t>
            </a:r>
            <a:r>
              <a:rPr lang="en-US" b="0" dirty="0" smtClean="0">
                <a:solidFill>
                  <a:srgbClr val="FF0000"/>
                </a:solidFill>
                <a:latin typeface="CG Omega" pitchFamily="34" charset="0"/>
                <a:ea typeface="Times New Roman" charset="0"/>
                <a:cs typeface="Times New Roman" charset="0"/>
              </a:rPr>
              <a:t> </a:t>
            </a:r>
            <a:r>
              <a:rPr lang="en-US" b="0" dirty="0" err="1" smtClean="0">
                <a:solidFill>
                  <a:schemeClr val="tx1"/>
                </a:solidFill>
                <a:latin typeface="CG Omega" pitchFamily="34" charset="0"/>
                <a:ea typeface="Times New Roman" charset="0"/>
                <a:cs typeface="Times New Roman" charset="0"/>
              </a:rPr>
              <a:t>infra</a:t>
            </a:r>
            <a:r>
              <a:rPr lang="en-US" b="0" dirty="0" err="1" smtClean="0">
                <a:solidFill>
                  <a:srgbClr val="FF0000"/>
                </a:solidFill>
                <a:latin typeface="CG Omega" pitchFamily="34" charset="0"/>
                <a:ea typeface="Times New Roman" charset="0"/>
                <a:cs typeface="Times New Roman" charset="0"/>
              </a:rPr>
              <a:t>R</a:t>
            </a:r>
            <a:r>
              <a:rPr lang="en-US" b="0" dirty="0" err="1" smtClean="0">
                <a:solidFill>
                  <a:schemeClr val="tx1"/>
                </a:solidFill>
                <a:latin typeface="CG Omega" pitchFamily="34" charset="0"/>
                <a:ea typeface="Times New Roman" charset="0"/>
                <a:cs typeface="Times New Roman" charset="0"/>
              </a:rPr>
              <a:t>ed</a:t>
            </a:r>
            <a:r>
              <a:rPr lang="en-US" b="0" dirty="0" smtClean="0">
                <a:solidFill>
                  <a:srgbClr val="FF0000"/>
                </a:solidFill>
                <a:latin typeface="CG Omega" pitchFamily="34" charset="0"/>
                <a:ea typeface="Times New Roman" charset="0"/>
                <a:cs typeface="Times New Roman" charset="0"/>
              </a:rPr>
              <a:t> </a:t>
            </a:r>
            <a:r>
              <a:rPr lang="en-US" b="0" dirty="0" err="1" smtClean="0">
                <a:solidFill>
                  <a:srgbClr val="FF0000"/>
                </a:solidFill>
                <a:latin typeface="CG Omega" pitchFamily="34" charset="0"/>
                <a:ea typeface="Times New Roman" charset="0"/>
                <a:cs typeface="Times New Roman" charset="0"/>
              </a:rPr>
              <a:t>CA</a:t>
            </a:r>
            <a:r>
              <a:rPr lang="en-US" b="0" dirty="0" err="1" smtClean="0">
                <a:solidFill>
                  <a:schemeClr val="tx1"/>
                </a:solidFill>
                <a:latin typeface="CG Omega" pitchFamily="34" charset="0"/>
                <a:ea typeface="Times New Roman" charset="0"/>
                <a:cs typeface="Times New Roman" charset="0"/>
              </a:rPr>
              <a:t>mera</a:t>
            </a:r>
            <a:r>
              <a:rPr lang="en-US" b="0" dirty="0" smtClean="0">
                <a:solidFill>
                  <a:srgbClr val="FF0000"/>
                </a:solidFill>
                <a:latin typeface="CG Omega" pitchFamily="34" charset="0"/>
                <a:ea typeface="Times New Roman" charset="0"/>
                <a:cs typeface="Times New Roman" charset="0"/>
              </a:rPr>
              <a:t> </a:t>
            </a:r>
            <a:r>
              <a:rPr lang="en-US" b="0" dirty="0" smtClean="0">
                <a:solidFill>
                  <a:schemeClr val="tx1"/>
                </a:solidFill>
                <a:latin typeface="CG Omega" pitchFamily="34" charset="0"/>
                <a:ea typeface="Times New Roman" charset="0"/>
                <a:cs typeface="Times New Roman" charset="0"/>
              </a:rPr>
              <a:t>for the</a:t>
            </a:r>
            <a:r>
              <a:rPr lang="en-US" b="0" dirty="0" smtClean="0">
                <a:solidFill>
                  <a:srgbClr val="FF0000"/>
                </a:solidFill>
                <a:latin typeface="CG Omega" pitchFamily="34" charset="0"/>
                <a:ea typeface="Times New Roman" charset="0"/>
                <a:cs typeface="Times New Roman" charset="0"/>
              </a:rPr>
              <a:t> S</a:t>
            </a:r>
            <a:r>
              <a:rPr lang="en-US" b="0" dirty="0" smtClean="0">
                <a:solidFill>
                  <a:schemeClr val="tx1"/>
                </a:solidFill>
                <a:latin typeface="CG Omega" pitchFamily="34" charset="0"/>
                <a:ea typeface="Times New Roman" charset="0"/>
                <a:cs typeface="Times New Roman" charset="0"/>
              </a:rPr>
              <a:t>ofia</a:t>
            </a:r>
            <a:r>
              <a:rPr lang="en-US" b="0" dirty="0" smtClean="0">
                <a:solidFill>
                  <a:srgbClr val="FF0000"/>
                </a:solidFill>
                <a:latin typeface="CG Omega" pitchFamily="34" charset="0"/>
                <a:ea typeface="Times New Roman" charset="0"/>
                <a:cs typeface="Times New Roman" charset="0"/>
              </a:rPr>
              <a:t> T</a:t>
            </a:r>
            <a:r>
              <a:rPr lang="en-US" b="0" dirty="0" smtClean="0">
                <a:solidFill>
                  <a:schemeClr val="tx1"/>
                </a:solidFill>
                <a:latin typeface="CG Omega" pitchFamily="34" charset="0"/>
                <a:ea typeface="Times New Roman" charset="0"/>
                <a:cs typeface="Times New Roman" charset="0"/>
              </a:rPr>
              <a:t>elescope: </a:t>
            </a:r>
            <a:r>
              <a:rPr lang="en-US" b="0" dirty="0" smtClean="0">
                <a:solidFill>
                  <a:srgbClr val="FF00FF"/>
                </a:solidFill>
              </a:rPr>
              <a:t>FORCAST</a:t>
            </a:r>
            <a:endParaRPr lang="en-US" dirty="0"/>
          </a:p>
        </p:txBody>
      </p:sp>
      <p:sp>
        <p:nvSpPr>
          <p:cNvPr id="5" name="Content Placeholder 4"/>
          <p:cNvSpPr>
            <a:spLocks noGrp="1"/>
          </p:cNvSpPr>
          <p:nvPr>
            <p:ph idx="1"/>
          </p:nvPr>
        </p:nvSpPr>
        <p:spPr>
          <a:xfrm>
            <a:off x="457200" y="1600200"/>
            <a:ext cx="8229600" cy="5043215"/>
          </a:xfrm>
        </p:spPr>
        <p:txBody>
          <a:bodyPr>
            <a:noAutofit/>
          </a:bodyPr>
          <a:lstStyle/>
          <a:p>
            <a:pPr algn="ctr">
              <a:buClr>
                <a:srgbClr val="3333FF"/>
              </a:buClr>
              <a:buSzPct val="150000"/>
              <a:buFontTx/>
              <a:buNone/>
            </a:pPr>
            <a:r>
              <a:rPr lang="en-GB" sz="2200" b="1" dirty="0" smtClean="0">
                <a:solidFill>
                  <a:srgbClr val="0000FF"/>
                </a:solidFill>
              </a:rPr>
              <a:t>5 to 40 </a:t>
            </a:r>
            <a:r>
              <a:rPr lang="en-GB" sz="2200" b="1" dirty="0" err="1" smtClean="0">
                <a:solidFill>
                  <a:srgbClr val="0000FF"/>
                </a:solidFill>
                <a:sym typeface="Symbol" charset="2"/>
              </a:rPr>
              <a:t>m</a:t>
            </a:r>
            <a:r>
              <a:rPr lang="en-GB" sz="2200" b="1" dirty="0" smtClean="0">
                <a:solidFill>
                  <a:srgbClr val="0000FF"/>
                </a:solidFill>
                <a:sym typeface="Symbol" charset="2"/>
              </a:rPr>
              <a:t> Facility Camera</a:t>
            </a:r>
            <a:endParaRPr lang="en-US" sz="2200" b="1" dirty="0" smtClean="0"/>
          </a:p>
          <a:p>
            <a:pPr lvl="1">
              <a:buClr>
                <a:srgbClr val="0000FF"/>
              </a:buClr>
              <a:buFontTx/>
              <a:buChar char="•"/>
            </a:pPr>
            <a:r>
              <a:rPr lang="en-GB" sz="2200" b="1" dirty="0" smtClean="0">
                <a:solidFill>
                  <a:srgbClr val="0000FF"/>
                </a:solidFill>
              </a:rPr>
              <a:t>Detector:</a:t>
            </a:r>
            <a:r>
              <a:rPr lang="en-GB" sz="2200" b="1" dirty="0" smtClean="0"/>
              <a:t>  </a:t>
            </a:r>
            <a:r>
              <a:rPr lang="en-GB" sz="2200" b="1" dirty="0" err="1" smtClean="0"/>
              <a:t>Si:As</a:t>
            </a:r>
            <a:r>
              <a:rPr lang="en-GB" sz="2200" b="1" dirty="0" smtClean="0"/>
              <a:t> &amp; </a:t>
            </a:r>
            <a:r>
              <a:rPr lang="en-GB" sz="2200" b="1" dirty="0" err="1" smtClean="0"/>
              <a:t>Si:Sb</a:t>
            </a:r>
            <a:r>
              <a:rPr lang="en-GB" sz="2200" b="1" dirty="0" smtClean="0"/>
              <a:t> BIB Arrays, 256 </a:t>
            </a:r>
            <a:r>
              <a:rPr lang="en-GB" sz="2200" b="1" dirty="0" err="1" smtClean="0">
                <a:sym typeface="Symbol" charset="2"/>
              </a:rPr>
              <a:t></a:t>
            </a:r>
            <a:r>
              <a:rPr lang="en-GB" sz="2200" b="1" dirty="0" smtClean="0"/>
              <a:t> 256 pixels</a:t>
            </a:r>
          </a:p>
          <a:p>
            <a:pPr lvl="1">
              <a:buClr>
                <a:srgbClr val="0000FF"/>
              </a:buClr>
              <a:buFontTx/>
              <a:buChar char="•"/>
            </a:pPr>
            <a:r>
              <a:rPr lang="en-GB" sz="2200" b="1" dirty="0" smtClean="0">
                <a:solidFill>
                  <a:srgbClr val="0000FF"/>
                </a:solidFill>
              </a:rPr>
              <a:t>Plate Scale:</a:t>
            </a:r>
            <a:r>
              <a:rPr lang="en-GB" sz="2200" b="1" dirty="0" smtClean="0"/>
              <a:t>  0.75”/pixel </a:t>
            </a:r>
            <a:r>
              <a:rPr lang="en-GB" sz="2200" b="1" dirty="0" err="1" smtClean="0">
                <a:sym typeface="Symbol" charset="2"/>
              </a:rPr>
              <a:t></a:t>
            </a:r>
            <a:r>
              <a:rPr lang="en-GB" sz="2200" b="1" dirty="0" smtClean="0">
                <a:sym typeface="Symbol" charset="2"/>
              </a:rPr>
              <a:t> 3.2’ </a:t>
            </a:r>
            <a:r>
              <a:rPr lang="en-GB" sz="2200" b="1" dirty="0" err="1" smtClean="0">
                <a:sym typeface="Symbol" charset="2"/>
              </a:rPr>
              <a:t></a:t>
            </a:r>
            <a:r>
              <a:rPr lang="en-GB" sz="2200" b="1" dirty="0" smtClean="0">
                <a:sym typeface="Symbol" charset="2"/>
              </a:rPr>
              <a:t> 3.2’ FOV</a:t>
            </a:r>
            <a:endParaRPr lang="en-GB" sz="2200" b="1" dirty="0" smtClean="0"/>
          </a:p>
          <a:p>
            <a:pPr lvl="1">
              <a:buClr>
                <a:srgbClr val="0000FF"/>
              </a:buClr>
              <a:buFontTx/>
              <a:buChar char="•"/>
            </a:pPr>
            <a:r>
              <a:rPr lang="en-GB" sz="2200" b="1" dirty="0" smtClean="0">
                <a:solidFill>
                  <a:srgbClr val="0000FF"/>
                </a:solidFill>
              </a:rPr>
              <a:t>Spatial Resolution:</a:t>
            </a:r>
            <a:r>
              <a:rPr lang="en-GB" sz="2200" b="1" dirty="0" smtClean="0"/>
              <a:t>  </a:t>
            </a:r>
            <a:r>
              <a:rPr lang="en-GB" sz="2200" b="1" dirty="0" err="1" smtClean="0">
                <a:sym typeface="Symbol" charset="2"/>
              </a:rPr>
              <a:t>(</a:t>
            </a:r>
            <a:r>
              <a:rPr lang="en-US" sz="2200" b="1" dirty="0" err="1" smtClean="0"/>
              <a:t>m</a:t>
            </a:r>
            <a:r>
              <a:rPr lang="en-GB" sz="2200" b="1" dirty="0" smtClean="0">
                <a:sym typeface="Symbol" charset="2"/>
              </a:rPr>
              <a:t>)/10 </a:t>
            </a:r>
            <a:r>
              <a:rPr lang="en-GB" sz="2200" b="1" dirty="0" err="1" smtClean="0">
                <a:sym typeface="Symbol" charset="2"/>
              </a:rPr>
              <a:t>arcseconds</a:t>
            </a:r>
            <a:r>
              <a:rPr lang="en-GB" sz="2200" b="1" dirty="0" smtClean="0">
                <a:sym typeface="Symbol" charset="2"/>
              </a:rPr>
              <a:t> for </a:t>
            </a:r>
            <a:r>
              <a:rPr lang="en-GB" sz="2200" b="1" dirty="0" err="1" smtClean="0">
                <a:sym typeface="Symbol" charset="2"/>
              </a:rPr>
              <a:t></a:t>
            </a:r>
            <a:r>
              <a:rPr lang="en-US" sz="2200" b="1" dirty="0" smtClean="0"/>
              <a:t> </a:t>
            </a:r>
            <a:r>
              <a:rPr lang="en-GB" sz="2200" b="1" dirty="0" smtClean="0">
                <a:sym typeface="Symbol" charset="2"/>
              </a:rPr>
              <a:t>&gt; 15 </a:t>
            </a:r>
            <a:r>
              <a:rPr lang="en-GB" sz="2200" b="1" dirty="0" err="1" smtClean="0">
                <a:sym typeface="Symbol" charset="2"/>
              </a:rPr>
              <a:t></a:t>
            </a:r>
            <a:r>
              <a:rPr lang="en-US" sz="2200" b="1" dirty="0" err="1" smtClean="0"/>
              <a:t>m</a:t>
            </a:r>
            <a:endParaRPr lang="en-US" sz="2200" b="1" dirty="0" smtClean="0"/>
          </a:p>
          <a:p>
            <a:pPr lvl="1">
              <a:buClr>
                <a:srgbClr val="0000FF"/>
              </a:buClr>
              <a:buFontTx/>
              <a:buChar char="•"/>
            </a:pPr>
            <a:r>
              <a:rPr lang="en-US" sz="2200" b="1" dirty="0" smtClean="0">
                <a:solidFill>
                  <a:srgbClr val="0000FF"/>
                </a:solidFill>
              </a:rPr>
              <a:t>Simultaneous Imaging in two bands:</a:t>
            </a:r>
            <a:endParaRPr lang="en-US" sz="2200" b="1" dirty="0" smtClean="0"/>
          </a:p>
          <a:p>
            <a:pPr lvl="2"/>
            <a:r>
              <a:rPr lang="en-GB" sz="2200" b="1" dirty="0" smtClean="0">
                <a:solidFill>
                  <a:srgbClr val="0000FF"/>
                </a:solidFill>
              </a:rPr>
              <a:t>Short:</a:t>
            </a:r>
            <a:r>
              <a:rPr lang="en-GB" sz="2200" b="1" dirty="0" smtClean="0">
                <a:solidFill>
                  <a:srgbClr val="FF00FF"/>
                </a:solidFill>
              </a:rPr>
              <a:t> </a:t>
            </a:r>
            <a:r>
              <a:rPr lang="en-GB" sz="2200" b="1" dirty="0" smtClean="0">
                <a:solidFill>
                  <a:srgbClr val="33CC33"/>
                </a:solidFill>
              </a:rPr>
              <a:t>Continuum</a:t>
            </a:r>
            <a:r>
              <a:rPr lang="en-GB" sz="2200" b="1" dirty="0" smtClean="0">
                <a:solidFill>
                  <a:srgbClr val="FF00FF"/>
                </a:solidFill>
              </a:rPr>
              <a:t> </a:t>
            </a:r>
            <a:r>
              <a:rPr lang="en-GB" sz="2200" b="1" dirty="0" smtClean="0"/>
              <a:t>18.7, 21.0, 24.4 </a:t>
            </a:r>
            <a:r>
              <a:rPr lang="en-GB" sz="2200" b="1" dirty="0" err="1" smtClean="0">
                <a:sym typeface="Symbol" charset="2"/>
              </a:rPr>
              <a:t></a:t>
            </a:r>
            <a:r>
              <a:rPr lang="en-US" sz="2200" b="1" dirty="0" err="1" smtClean="0"/>
              <a:t>m</a:t>
            </a:r>
            <a:endParaRPr lang="en-US" sz="2200" b="1" dirty="0" smtClean="0"/>
          </a:p>
          <a:p>
            <a:pPr lvl="2"/>
            <a:r>
              <a:rPr lang="en-GB" sz="2200" b="1" dirty="0" smtClean="0"/>
              <a:t> 			</a:t>
            </a:r>
            <a:r>
              <a:rPr lang="en-GB" sz="2200" b="1" dirty="0" smtClean="0">
                <a:solidFill>
                  <a:srgbClr val="0000FF"/>
                </a:solidFill>
              </a:rPr>
              <a:t>Sensitivity:  </a:t>
            </a:r>
            <a:r>
              <a:rPr lang="en-GB" sz="2200" b="1" dirty="0" smtClean="0">
                <a:solidFill>
                  <a:srgbClr val="FF0000"/>
                </a:solidFill>
              </a:rPr>
              <a:t>12-20 </a:t>
            </a:r>
            <a:r>
              <a:rPr lang="en-GB" sz="2200" b="1" dirty="0" err="1" smtClean="0">
                <a:solidFill>
                  <a:srgbClr val="FF0000"/>
                </a:solidFill>
              </a:rPr>
              <a:t>mJy</a:t>
            </a:r>
            <a:r>
              <a:rPr lang="en-GB" sz="2200" b="1" dirty="0" smtClean="0">
                <a:solidFill>
                  <a:srgbClr val="FF0000"/>
                </a:solidFill>
              </a:rPr>
              <a:t>   5</a:t>
            </a:r>
            <a:r>
              <a:rPr lang="en-GB" sz="2200" b="1" dirty="0" smtClean="0">
                <a:solidFill>
                  <a:srgbClr val="FF0000"/>
                </a:solidFill>
                <a:sym typeface="Symbol" charset="2"/>
              </a:rPr>
              <a:t>   1 hour</a:t>
            </a:r>
            <a:endParaRPr lang="en-GB" sz="2200" b="1" dirty="0" smtClean="0">
              <a:solidFill>
                <a:srgbClr val="FF0000"/>
              </a:solidFill>
            </a:endParaRPr>
          </a:p>
          <a:p>
            <a:pPr lvl="2"/>
            <a:r>
              <a:rPr lang="en-GB" sz="2200" b="1" dirty="0" smtClean="0">
                <a:solidFill>
                  <a:srgbClr val="FF00FF"/>
                </a:solidFill>
              </a:rPr>
              <a:t>		</a:t>
            </a:r>
            <a:r>
              <a:rPr lang="en-GB" sz="2200" b="1" dirty="0" smtClean="0">
                <a:solidFill>
                  <a:srgbClr val="33CC33"/>
                </a:solidFill>
              </a:rPr>
              <a:t>PAH</a:t>
            </a:r>
            <a:r>
              <a:rPr lang="en-GB" sz="2200" b="1" dirty="0" smtClean="0"/>
              <a:t> (5.5, 6.2, 6.7, 7.7, 8.6, 11.2 </a:t>
            </a:r>
            <a:r>
              <a:rPr lang="en-GB" sz="2200" b="1" dirty="0" err="1" smtClean="0">
                <a:sym typeface="Symbol" charset="2"/>
              </a:rPr>
              <a:t></a:t>
            </a:r>
            <a:r>
              <a:rPr lang="en-US" sz="2200" b="1" dirty="0" err="1" smtClean="0"/>
              <a:t>m</a:t>
            </a:r>
            <a:r>
              <a:rPr lang="en-US" sz="2200" b="1" dirty="0" smtClean="0"/>
              <a:t>)</a:t>
            </a:r>
            <a:r>
              <a:rPr lang="en-GB" sz="2200" b="1" dirty="0" smtClean="0"/>
              <a:t>, </a:t>
            </a:r>
            <a:r>
              <a:rPr lang="en-GB" sz="2200" b="1" dirty="0" smtClean="0">
                <a:solidFill>
                  <a:srgbClr val="33CC33"/>
                </a:solidFill>
              </a:rPr>
              <a:t>Line </a:t>
            </a:r>
            <a:r>
              <a:rPr lang="en-GB" sz="2200" b="1" dirty="0" smtClean="0"/>
              <a:t>18.7 </a:t>
            </a:r>
            <a:r>
              <a:rPr lang="en-GB" sz="2200" b="1" dirty="0" err="1" smtClean="0">
                <a:sym typeface="Symbol" charset="2"/>
              </a:rPr>
              <a:t></a:t>
            </a:r>
            <a:r>
              <a:rPr lang="en-US" sz="2200" b="1" dirty="0" err="1" smtClean="0"/>
              <a:t>m</a:t>
            </a:r>
            <a:r>
              <a:rPr lang="en-GB" sz="2200" b="1" dirty="0" smtClean="0"/>
              <a:t> [SIII]</a:t>
            </a:r>
          </a:p>
          <a:p>
            <a:pPr lvl="2"/>
            <a:r>
              <a:rPr lang="en-GB" sz="2200" b="1" dirty="0" smtClean="0">
                <a:solidFill>
                  <a:srgbClr val="0000FF"/>
                </a:solidFill>
              </a:rPr>
              <a:t>Long:</a:t>
            </a:r>
            <a:r>
              <a:rPr lang="en-GB" sz="2200" b="1" dirty="0" smtClean="0">
                <a:solidFill>
                  <a:srgbClr val="FF00FF"/>
                </a:solidFill>
              </a:rPr>
              <a:t>  </a:t>
            </a:r>
            <a:r>
              <a:rPr lang="en-GB" sz="2200" b="1" dirty="0" smtClean="0">
                <a:solidFill>
                  <a:srgbClr val="33CC33"/>
                </a:solidFill>
              </a:rPr>
              <a:t>Continuum</a:t>
            </a:r>
            <a:r>
              <a:rPr lang="en-GB" sz="2200" b="1" dirty="0" smtClean="0"/>
              <a:t> 32.0, 33.2, 34.8, 37.6 </a:t>
            </a:r>
            <a:r>
              <a:rPr lang="en-GB" sz="2200" b="1" dirty="0" err="1" smtClean="0">
                <a:sym typeface="Symbol" charset="2"/>
              </a:rPr>
              <a:t></a:t>
            </a:r>
            <a:r>
              <a:rPr lang="en-US" sz="2200" b="1" dirty="0" err="1" smtClean="0"/>
              <a:t>m</a:t>
            </a:r>
            <a:r>
              <a:rPr lang="en-GB" sz="2200" b="1" dirty="0" smtClean="0"/>
              <a:t>, </a:t>
            </a:r>
          </a:p>
          <a:p>
            <a:pPr lvl="2"/>
            <a:r>
              <a:rPr lang="en-GB" sz="2200" b="1" dirty="0" smtClean="0"/>
              <a:t>			</a:t>
            </a:r>
            <a:r>
              <a:rPr lang="en-GB" sz="2200" b="1" dirty="0" smtClean="0">
                <a:solidFill>
                  <a:srgbClr val="0000FF"/>
                </a:solidFill>
              </a:rPr>
              <a:t>Sensitivity:  </a:t>
            </a:r>
            <a:r>
              <a:rPr lang="en-GB" sz="2200" b="1" dirty="0" smtClean="0">
                <a:solidFill>
                  <a:srgbClr val="FF0000"/>
                </a:solidFill>
              </a:rPr>
              <a:t>30-40 </a:t>
            </a:r>
            <a:r>
              <a:rPr lang="en-GB" sz="2200" b="1" dirty="0" err="1" smtClean="0">
                <a:solidFill>
                  <a:srgbClr val="FF0000"/>
                </a:solidFill>
              </a:rPr>
              <a:t>mJy</a:t>
            </a:r>
            <a:r>
              <a:rPr lang="en-GB" sz="2200" b="1" dirty="0" smtClean="0">
                <a:solidFill>
                  <a:srgbClr val="FF0000"/>
                </a:solidFill>
              </a:rPr>
              <a:t>   5</a:t>
            </a:r>
            <a:r>
              <a:rPr lang="en-GB" sz="2200" b="1" dirty="0" smtClean="0">
                <a:solidFill>
                  <a:srgbClr val="FF0000"/>
                </a:solidFill>
                <a:sym typeface="Symbol" charset="2"/>
              </a:rPr>
              <a:t>   1 hour</a:t>
            </a:r>
            <a:endParaRPr lang="en-GB" sz="2200" b="1" dirty="0" smtClean="0">
              <a:solidFill>
                <a:srgbClr val="FF0000"/>
              </a:solidFill>
            </a:endParaRPr>
          </a:p>
          <a:p>
            <a:pPr lvl="2"/>
            <a:r>
              <a:rPr lang="en-GB" sz="2200" b="1" dirty="0" smtClean="0">
                <a:solidFill>
                  <a:srgbClr val="FF00FF"/>
                </a:solidFill>
              </a:rPr>
              <a:t>		</a:t>
            </a:r>
            <a:r>
              <a:rPr lang="en-GB" sz="2200" b="1" dirty="0" smtClean="0">
                <a:solidFill>
                  <a:srgbClr val="33CC33"/>
                </a:solidFill>
              </a:rPr>
              <a:t>Line</a:t>
            </a:r>
            <a:r>
              <a:rPr lang="en-GB" sz="2200" b="1" dirty="0" smtClean="0"/>
              <a:t> 33.5 </a:t>
            </a:r>
            <a:r>
              <a:rPr lang="en-GB" sz="2200" b="1" dirty="0" err="1" smtClean="0">
                <a:sym typeface="Symbol" charset="2"/>
              </a:rPr>
              <a:t></a:t>
            </a:r>
            <a:r>
              <a:rPr lang="en-US" sz="2200" b="1" dirty="0" err="1" smtClean="0"/>
              <a:t>m</a:t>
            </a:r>
            <a:r>
              <a:rPr lang="en-GB" sz="2200" b="1" dirty="0" smtClean="0"/>
              <a:t> [SIII], 34.6 </a:t>
            </a:r>
            <a:r>
              <a:rPr lang="en-GB" sz="2200" b="1" dirty="0" err="1" smtClean="0">
                <a:sym typeface="Symbol" charset="2"/>
              </a:rPr>
              <a:t></a:t>
            </a:r>
            <a:r>
              <a:rPr lang="en-US" sz="2200" b="1" dirty="0" err="1" smtClean="0"/>
              <a:t>m</a:t>
            </a:r>
            <a:r>
              <a:rPr lang="en-GB" sz="2200" b="1" dirty="0" smtClean="0"/>
              <a:t> [</a:t>
            </a:r>
            <a:r>
              <a:rPr lang="en-GB" sz="2200" b="1" dirty="0" err="1" smtClean="0"/>
              <a:t>SiII</a:t>
            </a:r>
            <a:r>
              <a:rPr lang="en-GB" sz="2200" b="1" dirty="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i="1" dirty="0" smtClean="0">
                <a:solidFill>
                  <a:srgbClr val="CC0000"/>
                </a:solidFill>
              </a:rPr>
              <a:t>FORCAST</a:t>
            </a:r>
            <a:r>
              <a:rPr lang="en-US" dirty="0" smtClean="0">
                <a:solidFill>
                  <a:srgbClr val="CC0000"/>
                </a:solidFill>
              </a:rPr>
              <a:t>   </a:t>
            </a:r>
            <a:r>
              <a:rPr lang="en-US" dirty="0" smtClean="0">
                <a:solidFill>
                  <a:schemeClr val="tx1"/>
                </a:solidFill>
              </a:rPr>
              <a:t>Spectral</a:t>
            </a:r>
            <a:r>
              <a:rPr lang="en-US" dirty="0" smtClean="0">
                <a:solidFill>
                  <a:srgbClr val="CC0000"/>
                </a:solidFill>
              </a:rPr>
              <a:t> </a:t>
            </a:r>
            <a:r>
              <a:rPr lang="en-US" dirty="0" err="1" smtClean="0"/>
              <a:t>Passbands</a:t>
            </a:r>
            <a:endParaRPr lang="en-US" dirty="0"/>
          </a:p>
        </p:txBody>
      </p:sp>
      <p:sp>
        <p:nvSpPr>
          <p:cNvPr id="4" name="Content Placeholder 3"/>
          <p:cNvSpPr>
            <a:spLocks noGrp="1"/>
          </p:cNvSpPr>
          <p:nvPr>
            <p:ph sz="half" idx="1"/>
          </p:nvPr>
        </p:nvSpPr>
        <p:spPr>
          <a:xfrm>
            <a:off x="457200" y="1143000"/>
            <a:ext cx="5264341" cy="2057400"/>
          </a:xfrm>
        </p:spPr>
        <p:txBody>
          <a:bodyPr>
            <a:noAutofit/>
          </a:bodyPr>
          <a:lstStyle/>
          <a:p>
            <a:pPr marL="0" indent="0">
              <a:buNone/>
            </a:pPr>
            <a:r>
              <a:rPr lang="en-US" sz="1200" dirty="0" smtClean="0">
                <a:latin typeface="Arial" charset="0"/>
              </a:rPr>
              <a:t>Wavelength range: 5 - 40 </a:t>
            </a:r>
            <a:r>
              <a:rPr lang="en-US" sz="1200" dirty="0" smtClean="0">
                <a:latin typeface="Arial" charset="0"/>
                <a:ea typeface="Arial" charset="0"/>
                <a:cs typeface="Arial" charset="0"/>
              </a:rPr>
              <a:t>µ</a:t>
            </a:r>
            <a:r>
              <a:rPr lang="en-US" sz="1200" dirty="0" err="1" smtClean="0">
                <a:latin typeface="Arial" charset="0"/>
              </a:rPr>
              <a:t>m</a:t>
            </a:r>
            <a:r>
              <a:rPr lang="en-US" sz="1200" dirty="0" smtClean="0">
                <a:latin typeface="Arial" charset="0"/>
              </a:rPr>
              <a:t>. FORCAST has two arrays (</a:t>
            </a:r>
            <a:r>
              <a:rPr lang="en-US" sz="1200" dirty="0" err="1" smtClean="0">
                <a:latin typeface="Arial" charset="0"/>
              </a:rPr>
              <a:t>Si:As</a:t>
            </a:r>
            <a:r>
              <a:rPr lang="en-US" sz="1200" dirty="0" smtClean="0">
                <a:latin typeface="Arial" charset="0"/>
              </a:rPr>
              <a:t> for ~5 - 25 </a:t>
            </a:r>
            <a:r>
              <a:rPr lang="en-US" sz="1200" dirty="0" smtClean="0">
                <a:latin typeface="Symbol" charset="2"/>
              </a:rPr>
              <a:t>m</a:t>
            </a:r>
            <a:r>
              <a:rPr lang="en-US" sz="1200" dirty="0" smtClean="0">
                <a:latin typeface="Arial" charset="0"/>
              </a:rPr>
              <a:t>m, and </a:t>
            </a:r>
            <a:r>
              <a:rPr lang="en-US" sz="1200" dirty="0" err="1" smtClean="0">
                <a:latin typeface="Arial" charset="0"/>
              </a:rPr>
              <a:t>Si:Sb</a:t>
            </a:r>
            <a:r>
              <a:rPr lang="en-US" sz="1200" dirty="0" smtClean="0">
                <a:latin typeface="Arial" charset="0"/>
              </a:rPr>
              <a:t> for ~25  - 40 </a:t>
            </a:r>
            <a:r>
              <a:rPr lang="en-US" sz="1200" dirty="0" smtClean="0">
                <a:latin typeface="Symbol" charset="2"/>
              </a:rPr>
              <a:t>m</a:t>
            </a:r>
            <a:r>
              <a:rPr lang="en-US" sz="1200" dirty="0" smtClean="0">
                <a:latin typeface="Arial" charset="0"/>
              </a:rPr>
              <a:t>m) that can be used to simultaneously observe the same FOV. </a:t>
            </a:r>
          </a:p>
          <a:p>
            <a:pPr marL="0" indent="0">
              <a:buNone/>
            </a:pPr>
            <a:endParaRPr lang="en-US" sz="1200" dirty="0" smtClean="0">
              <a:latin typeface="Arial" charset="0"/>
            </a:endParaRPr>
          </a:p>
          <a:p>
            <a:pPr marL="0" indent="0">
              <a:buNone/>
            </a:pPr>
            <a:r>
              <a:rPr lang="en-US" sz="1200" dirty="0" smtClean="0">
                <a:latin typeface="Arial" charset="0"/>
              </a:rPr>
              <a:t>Top right: An ATRAN model of the atmospheric absorption as a function of wavelength in the FORCAST band (assuming zenith angle 45</a:t>
            </a:r>
            <a:r>
              <a:rPr lang="en-US" sz="1200" baseline="30000" dirty="0" smtClean="0">
                <a:latin typeface="Arial" charset="0"/>
              </a:rPr>
              <a:t>o</a:t>
            </a:r>
            <a:r>
              <a:rPr lang="en-US" sz="1200" dirty="0" smtClean="0">
                <a:latin typeface="Arial" charset="0"/>
              </a:rPr>
              <a:t> and 7 </a:t>
            </a:r>
            <a:r>
              <a:rPr lang="en-US" sz="1200" dirty="0" smtClean="0">
                <a:latin typeface="Symbol" charset="2"/>
              </a:rPr>
              <a:t>m</a:t>
            </a:r>
            <a:r>
              <a:rPr lang="en-US" sz="1200" dirty="0" smtClean="0">
                <a:latin typeface="Arial" charset="0"/>
              </a:rPr>
              <a:t>m of </a:t>
            </a:r>
            <a:r>
              <a:rPr lang="en-US" sz="1200" dirty="0" err="1" smtClean="0">
                <a:latin typeface="Arial" charset="0"/>
              </a:rPr>
              <a:t>precipitable</a:t>
            </a:r>
            <a:r>
              <a:rPr lang="en-US" sz="1200" dirty="0" smtClean="0">
                <a:latin typeface="Arial" charset="0"/>
              </a:rPr>
              <a:t> H</a:t>
            </a:r>
            <a:r>
              <a:rPr lang="en-US" sz="1200" baseline="-25000" dirty="0" smtClean="0">
                <a:latin typeface="Arial" charset="0"/>
              </a:rPr>
              <a:t>2</a:t>
            </a:r>
            <a:r>
              <a:rPr lang="en-US" sz="1200" dirty="0" smtClean="0">
                <a:latin typeface="Arial" charset="0"/>
              </a:rPr>
              <a:t>O). </a:t>
            </a:r>
          </a:p>
          <a:p>
            <a:pPr marL="0" indent="0">
              <a:buNone/>
            </a:pPr>
            <a:endParaRPr lang="en-US" sz="1200" dirty="0" smtClean="0">
              <a:latin typeface="Arial" charset="0"/>
            </a:endParaRPr>
          </a:p>
          <a:p>
            <a:pPr marL="0" indent="0">
              <a:buNone/>
            </a:pPr>
            <a:r>
              <a:rPr lang="en-US" sz="1200" dirty="0" smtClean="0">
                <a:latin typeface="Arial" charset="0"/>
              </a:rPr>
              <a:t>Bottom right: Filters include COTS line and continuum, and interference filters. Representative filter profiles are plotted.</a:t>
            </a:r>
          </a:p>
          <a:p>
            <a:pPr marL="0" indent="0">
              <a:buNone/>
            </a:pPr>
            <a:endParaRPr lang="en-US" sz="1200" dirty="0" smtClean="0">
              <a:latin typeface="Arial" charset="0"/>
            </a:endParaRPr>
          </a:p>
          <a:p>
            <a:pPr marL="0" indent="0">
              <a:buNone/>
            </a:pPr>
            <a:endParaRPr lang="en-US" sz="1200" b="1" dirty="0" smtClean="0">
              <a:latin typeface="Arial" charset="0"/>
            </a:endParaRPr>
          </a:p>
          <a:p>
            <a:pPr marL="0" indent="0">
              <a:buNone/>
            </a:pPr>
            <a:endParaRPr lang="en-US" sz="1200" dirty="0"/>
          </a:p>
        </p:txBody>
      </p:sp>
      <p:sp>
        <p:nvSpPr>
          <p:cNvPr id="5" name="Content Placeholder 4"/>
          <p:cNvSpPr>
            <a:spLocks noGrp="1"/>
          </p:cNvSpPr>
          <p:nvPr>
            <p:ph sz="half" idx="2"/>
          </p:nvPr>
        </p:nvSpPr>
        <p:spPr>
          <a:xfrm>
            <a:off x="5959372" y="1143000"/>
            <a:ext cx="2622344" cy="2057400"/>
          </a:xfrm>
        </p:spPr>
        <p:txBody>
          <a:bodyPr>
            <a:normAutofit fontScale="32500" lnSpcReduction="20000"/>
          </a:bodyPr>
          <a:lstStyle/>
          <a:p>
            <a:pPr marL="0" indent="0">
              <a:buNone/>
            </a:pPr>
            <a:r>
              <a:rPr lang="en-US" sz="3200" b="1" dirty="0" smtClean="0">
                <a:latin typeface="Arial" charset="0"/>
              </a:rPr>
              <a:t>Short wavelength filters (as of 12/01): </a:t>
            </a:r>
          </a:p>
          <a:p>
            <a:pPr marL="0" indent="0">
              <a:buNone/>
            </a:pPr>
            <a:endParaRPr lang="en-US" b="1" dirty="0" smtClean="0">
              <a:latin typeface="Arial" charset="0"/>
            </a:endParaRPr>
          </a:p>
          <a:p>
            <a:pPr marL="0" indent="0">
              <a:buNone/>
            </a:pPr>
            <a:r>
              <a:rPr lang="en-US" b="1" dirty="0" smtClean="0">
                <a:latin typeface="Arial" charset="0"/>
              </a:rPr>
              <a:t> </a:t>
            </a:r>
            <a:r>
              <a:rPr lang="en-US" dirty="0" smtClean="0">
                <a:latin typeface="Arial" charset="0"/>
              </a:rPr>
              <a:t>5.61 µ</a:t>
            </a:r>
            <a:r>
              <a:rPr lang="en-US" dirty="0" err="1" smtClean="0">
                <a:latin typeface="Arial" charset="0"/>
              </a:rPr>
              <a:t>m</a:t>
            </a:r>
            <a:r>
              <a:rPr lang="en-US" dirty="0" smtClean="0">
                <a:latin typeface="Arial" charset="0"/>
              </a:rPr>
              <a:t>   (R=70)	  7.69 µ</a:t>
            </a:r>
            <a:r>
              <a:rPr lang="en-US" dirty="0" err="1" smtClean="0">
                <a:latin typeface="Arial" charset="0"/>
              </a:rPr>
              <a:t>m</a:t>
            </a:r>
            <a:r>
              <a:rPr lang="en-US" dirty="0" smtClean="0">
                <a:latin typeface="Arial" charset="0"/>
              </a:rPr>
              <a:t>   (R=15)</a:t>
            </a:r>
          </a:p>
          <a:p>
            <a:pPr marL="0" indent="0">
              <a:buNone/>
            </a:pPr>
            <a:r>
              <a:rPr lang="en-US" dirty="0" smtClean="0">
                <a:latin typeface="Arial" charset="0"/>
              </a:rPr>
              <a:t> 6.61 µ</a:t>
            </a:r>
            <a:r>
              <a:rPr lang="en-US" dirty="0" err="1" smtClean="0">
                <a:latin typeface="Arial" charset="0"/>
              </a:rPr>
              <a:t>m</a:t>
            </a:r>
            <a:r>
              <a:rPr lang="en-US" dirty="0" smtClean="0">
                <a:latin typeface="Arial" charset="0"/>
              </a:rPr>
              <a:t>   (R=34)	  8.61 µ</a:t>
            </a:r>
            <a:r>
              <a:rPr lang="en-US" dirty="0" err="1" smtClean="0">
                <a:latin typeface="Arial" charset="0"/>
              </a:rPr>
              <a:t>m</a:t>
            </a:r>
            <a:r>
              <a:rPr lang="en-US" dirty="0" smtClean="0">
                <a:latin typeface="Arial" charset="0"/>
              </a:rPr>
              <a:t>   (R=42)</a:t>
            </a:r>
          </a:p>
          <a:p>
            <a:pPr marL="0" indent="0">
              <a:buNone/>
            </a:pPr>
            <a:r>
              <a:rPr lang="en-US" dirty="0" smtClean="0">
                <a:latin typeface="Arial" charset="0"/>
              </a:rPr>
              <a:t>  Cont.      (R=34)	11.28 µ</a:t>
            </a:r>
            <a:r>
              <a:rPr lang="en-US" dirty="0" err="1" smtClean="0">
                <a:latin typeface="Arial" charset="0"/>
              </a:rPr>
              <a:t>m</a:t>
            </a:r>
            <a:r>
              <a:rPr lang="en-US" dirty="0" smtClean="0">
                <a:latin typeface="Arial" charset="0"/>
              </a:rPr>
              <a:t>   (R=56)</a:t>
            </a:r>
          </a:p>
          <a:p>
            <a:pPr marL="0" indent="0">
              <a:buNone/>
            </a:pPr>
            <a:r>
              <a:rPr lang="en-US" dirty="0" smtClean="0">
                <a:latin typeface="Arial" charset="0"/>
              </a:rPr>
              <a:t>18.7 µ</a:t>
            </a:r>
            <a:r>
              <a:rPr lang="en-US" dirty="0" err="1" smtClean="0">
                <a:latin typeface="Arial" charset="0"/>
              </a:rPr>
              <a:t>m</a:t>
            </a:r>
            <a:r>
              <a:rPr lang="en-US" dirty="0" smtClean="0">
                <a:latin typeface="Arial" charset="0"/>
              </a:rPr>
              <a:t>   (R=15)	  18.7 µ</a:t>
            </a:r>
            <a:r>
              <a:rPr lang="en-US" dirty="0" err="1" smtClean="0">
                <a:latin typeface="Arial" charset="0"/>
              </a:rPr>
              <a:t>m</a:t>
            </a:r>
            <a:r>
              <a:rPr lang="en-US" dirty="0" smtClean="0">
                <a:latin typeface="Arial" charset="0"/>
              </a:rPr>
              <a:t>   (R=15) </a:t>
            </a:r>
          </a:p>
          <a:p>
            <a:pPr marL="0" indent="0">
              <a:buNone/>
            </a:pPr>
            <a:r>
              <a:rPr lang="en-US" dirty="0" smtClean="0">
                <a:latin typeface="Arial" charset="0"/>
              </a:rPr>
              <a:t>21.0 µ</a:t>
            </a:r>
            <a:r>
              <a:rPr lang="en-US" dirty="0" err="1" smtClean="0">
                <a:latin typeface="Arial" charset="0"/>
              </a:rPr>
              <a:t>m</a:t>
            </a:r>
            <a:r>
              <a:rPr lang="en-US" dirty="0" smtClean="0">
                <a:latin typeface="Arial" charset="0"/>
              </a:rPr>
              <a:t>   (R=15) 	  24.4 µ</a:t>
            </a:r>
            <a:r>
              <a:rPr lang="en-US" dirty="0" err="1" smtClean="0">
                <a:latin typeface="Arial" charset="0"/>
              </a:rPr>
              <a:t>m</a:t>
            </a:r>
            <a:r>
              <a:rPr lang="en-US" dirty="0" smtClean="0">
                <a:latin typeface="Arial" charset="0"/>
              </a:rPr>
              <a:t>   (R=30)</a:t>
            </a:r>
            <a:r>
              <a:rPr lang="en-US" b="1" dirty="0" smtClean="0">
                <a:latin typeface="Arial" charset="0"/>
              </a:rPr>
              <a:t> </a:t>
            </a:r>
          </a:p>
          <a:p>
            <a:pPr marL="0" indent="0">
              <a:buNone/>
            </a:pPr>
            <a:endParaRPr lang="en-US" b="1" dirty="0" smtClean="0">
              <a:latin typeface="Arial" charset="0"/>
            </a:endParaRPr>
          </a:p>
          <a:p>
            <a:pPr marL="0" indent="0">
              <a:buNone/>
            </a:pPr>
            <a:r>
              <a:rPr lang="en-US" sz="3200" b="1" dirty="0" smtClean="0">
                <a:latin typeface="Arial" charset="0"/>
              </a:rPr>
              <a:t>Long wavelength filters (as of 10/01):</a:t>
            </a:r>
          </a:p>
          <a:p>
            <a:pPr marL="0" indent="0">
              <a:buNone/>
            </a:pPr>
            <a:r>
              <a:rPr lang="en-US" b="1" dirty="0" smtClean="0">
                <a:latin typeface="Arial" charset="0"/>
              </a:rPr>
              <a:t>	</a:t>
            </a:r>
          </a:p>
          <a:p>
            <a:pPr marL="0" indent="0">
              <a:buNone/>
            </a:pPr>
            <a:r>
              <a:rPr lang="en-US" dirty="0" smtClean="0">
                <a:latin typeface="Arial" charset="0"/>
              </a:rPr>
              <a:t>32.0 µ</a:t>
            </a:r>
            <a:r>
              <a:rPr lang="en-US" dirty="0" err="1" smtClean="0">
                <a:latin typeface="Arial" charset="0"/>
              </a:rPr>
              <a:t>m</a:t>
            </a:r>
            <a:r>
              <a:rPr lang="en-US" dirty="0" smtClean="0">
                <a:latin typeface="Arial" charset="0"/>
              </a:rPr>
              <a:t>   (R=15) 	 cont.        (R=800)</a:t>
            </a:r>
          </a:p>
          <a:p>
            <a:pPr marL="0" indent="0">
              <a:buNone/>
            </a:pPr>
            <a:r>
              <a:rPr lang="en-US" dirty="0" smtClean="0">
                <a:latin typeface="Arial" charset="0"/>
              </a:rPr>
              <a:t>33.4 µ</a:t>
            </a:r>
            <a:r>
              <a:rPr lang="en-US" dirty="0" err="1" smtClean="0">
                <a:latin typeface="Arial" charset="0"/>
              </a:rPr>
              <a:t>m</a:t>
            </a:r>
            <a:r>
              <a:rPr lang="en-US" dirty="0" smtClean="0">
                <a:latin typeface="Arial" charset="0"/>
              </a:rPr>
              <a:t>   (R=30) 	 33.4 µ</a:t>
            </a:r>
            <a:r>
              <a:rPr lang="en-US" dirty="0" err="1" smtClean="0">
                <a:latin typeface="Arial" charset="0"/>
              </a:rPr>
              <a:t>m</a:t>
            </a:r>
            <a:r>
              <a:rPr lang="en-US" dirty="0" smtClean="0">
                <a:latin typeface="Arial" charset="0"/>
              </a:rPr>
              <a:t>   (R=800) </a:t>
            </a:r>
          </a:p>
          <a:p>
            <a:pPr marL="0" indent="0">
              <a:buNone/>
            </a:pPr>
            <a:r>
              <a:rPr lang="en-US" dirty="0" smtClean="0">
                <a:latin typeface="Arial" charset="0"/>
              </a:rPr>
              <a:t>34.8 µ</a:t>
            </a:r>
            <a:r>
              <a:rPr lang="en-US" dirty="0" err="1" smtClean="0">
                <a:latin typeface="Arial" charset="0"/>
              </a:rPr>
              <a:t>m</a:t>
            </a:r>
            <a:r>
              <a:rPr lang="en-US" dirty="0" smtClean="0">
                <a:latin typeface="Arial" charset="0"/>
              </a:rPr>
              <a:t>   (R=30)	 34.8 µ</a:t>
            </a:r>
            <a:r>
              <a:rPr lang="en-US" dirty="0" err="1" smtClean="0">
                <a:latin typeface="Arial" charset="0"/>
              </a:rPr>
              <a:t>m</a:t>
            </a:r>
            <a:r>
              <a:rPr lang="en-US" dirty="0" smtClean="0">
                <a:latin typeface="Arial" charset="0"/>
              </a:rPr>
              <a:t>   (R=800) </a:t>
            </a:r>
          </a:p>
          <a:p>
            <a:pPr marL="0" indent="0">
              <a:buNone/>
            </a:pPr>
            <a:r>
              <a:rPr lang="en-US" dirty="0" smtClean="0">
                <a:latin typeface="Arial" charset="0"/>
              </a:rPr>
              <a:t>&gt; 36 µ</a:t>
            </a:r>
            <a:r>
              <a:rPr lang="en-US" dirty="0" err="1" smtClean="0">
                <a:latin typeface="Arial" charset="0"/>
              </a:rPr>
              <a:t>m</a:t>
            </a:r>
            <a:r>
              <a:rPr lang="en-US" dirty="0" smtClean="0">
                <a:latin typeface="Arial" charset="0"/>
              </a:rPr>
              <a:t>   (R=10)	 37.6 µ</a:t>
            </a:r>
            <a:r>
              <a:rPr lang="en-US" dirty="0" err="1" smtClean="0">
                <a:latin typeface="Arial" charset="0"/>
              </a:rPr>
              <a:t>m</a:t>
            </a:r>
            <a:r>
              <a:rPr lang="en-US" dirty="0" smtClean="0">
                <a:latin typeface="Arial" charset="0"/>
              </a:rPr>
              <a:t>   (R=15)</a:t>
            </a:r>
            <a:endParaRPr lang="en-US" b="1" dirty="0" smtClean="0">
              <a:latin typeface="Arial" charset="0"/>
            </a:endParaRPr>
          </a:p>
          <a:p>
            <a:endParaRPr lang="en-US" dirty="0"/>
          </a:p>
        </p:txBody>
      </p:sp>
      <p:pic>
        <p:nvPicPr>
          <p:cNvPr id="6" name="Picture 5" descr="FORCAST_FilterTrans_v2.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43000" y="3200400"/>
            <a:ext cx="6858000" cy="3657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11379</TotalTime>
  <Words>3777</Words>
  <Application>Microsoft Macintosh PowerPoint</Application>
  <PresentationFormat>On-screen Show (4:3)</PresentationFormat>
  <Paragraphs>400</Paragraphs>
  <Slides>29</Slides>
  <Notes>0</Notes>
  <HiddenSlides>0</HiddenSlides>
  <MMClips>0</MMClips>
  <ScaleCrop>false</ScaleCrop>
  <HeadingPairs>
    <vt:vector size="6" baseType="variant">
      <vt:variant>
        <vt:lpstr>Design Template</vt:lpstr>
      </vt:variant>
      <vt:variant>
        <vt:i4>1</vt:i4>
      </vt:variant>
      <vt:variant>
        <vt:lpstr>Embedded OLE Servers</vt:lpstr>
      </vt:variant>
      <vt:variant>
        <vt:i4>5</vt:i4>
      </vt:variant>
      <vt:variant>
        <vt:lpstr>Slide Titles</vt:lpstr>
      </vt:variant>
      <vt:variant>
        <vt:i4>29</vt:i4>
      </vt:variant>
    </vt:vector>
  </HeadingPairs>
  <TitlesOfParts>
    <vt:vector size="35" baseType="lpstr">
      <vt:lpstr>Office Theme</vt:lpstr>
      <vt:lpstr>Microsoft Excel 97 - 2004 Worksheet</vt:lpstr>
      <vt:lpstr>Microsoft Excel Worksheet</vt:lpstr>
      <vt:lpstr>䴀椀挀爀漀猀漀昀琀 䔀砀挀攀氀 圀漀爀欀猀栀攀攀琀</vt:lpstr>
      <vt:lpstr>Microsoft Equation</vt:lpstr>
      <vt:lpstr>Microsoft Word 97 - 2004 Document</vt:lpstr>
      <vt:lpstr>SOFIA First Generation Instruments</vt:lpstr>
      <vt:lpstr>SOFIA First Generation Instruments</vt:lpstr>
      <vt:lpstr>GREAT: Heterodyne Spectrometer German REceiver for Astronomy at Terahertz frequencies</vt:lpstr>
      <vt:lpstr>GREAT on the SOFIA Telescope</vt:lpstr>
      <vt:lpstr>GREAT   Spectral Resolution</vt:lpstr>
      <vt:lpstr>GREAT  Sensitivity</vt:lpstr>
      <vt:lpstr>GREAT   Angular Resolution</vt:lpstr>
      <vt:lpstr>Faint Object infraRed CAmera for the Sofia Telescope: FORCAST</vt:lpstr>
      <vt:lpstr>FORCAST   Spectral Passbands</vt:lpstr>
      <vt:lpstr>FORCAST  Sensitivity</vt:lpstr>
      <vt:lpstr>FORCAST  Angular Resolution</vt:lpstr>
      <vt:lpstr>FIRST LIGHT INFRARED TEST EXPERIMENT CAMERA: FLITECAM</vt:lpstr>
      <vt:lpstr>FLITECAM  Spectral Passbands</vt:lpstr>
      <vt:lpstr>FLITECAM  Sensitivity</vt:lpstr>
      <vt:lpstr>FLITECAM  Angular Resolution</vt:lpstr>
      <vt:lpstr>HIGH-SPEED IMAGING PHOTOMETER FOR OCCULTATIONS: HIPO</vt:lpstr>
      <vt:lpstr>HIPO  Spectral Passbands</vt:lpstr>
      <vt:lpstr>HIPO  Sensitivity</vt:lpstr>
      <vt:lpstr>HIPO  Angular Resolution</vt:lpstr>
      <vt:lpstr>EXES   Spectral Resolution</vt:lpstr>
      <vt:lpstr>EXES   Sensitivity</vt:lpstr>
      <vt:lpstr>EXES   Angular Resolution</vt:lpstr>
      <vt:lpstr>HAWC   Spectral Passbands</vt:lpstr>
      <vt:lpstr>HAWC  Sensitivity</vt:lpstr>
      <vt:lpstr>HAWC   Angular Resolution</vt:lpstr>
      <vt:lpstr>FIFI-LS  Spectral Resolution</vt:lpstr>
      <vt:lpstr>FIFI-LS  Sensitivity</vt:lpstr>
      <vt:lpstr>FIFI-LS  Angular Resolution</vt:lpstr>
      <vt:lpstr>FIFI-LS Science Example: C II Data Cube in Interacting Galaxies</vt:lpstr>
    </vt:vector>
  </TitlesOfParts>
  <Company>usra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Instrumentation</dc:title>
  <dc:creator>L. Andrew Helton</dc:creator>
  <cp:lastModifiedBy>L. Andrew Helton</cp:lastModifiedBy>
  <cp:revision>4</cp:revision>
  <dcterms:created xsi:type="dcterms:W3CDTF">2012-09-06T21:04:54Z</dcterms:created>
  <dcterms:modified xsi:type="dcterms:W3CDTF">2012-09-14T18:44:52Z</dcterms:modified>
</cp:coreProperties>
</file>