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oleObject1.bin" ContentType="application/vnd.openxmlformats-officedocument.oleObject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75" r:id="rId3"/>
    <p:sldId id="257" r:id="rId4"/>
    <p:sldId id="267" r:id="rId5"/>
    <p:sldId id="265" r:id="rId6"/>
    <p:sldId id="268" r:id="rId7"/>
    <p:sldId id="258" r:id="rId8"/>
    <p:sldId id="274" r:id="rId9"/>
    <p:sldId id="259" r:id="rId10"/>
    <p:sldId id="260" r:id="rId11"/>
    <p:sldId id="271" r:id="rId12"/>
    <p:sldId id="276" r:id="rId13"/>
    <p:sldId id="269" r:id="rId14"/>
    <p:sldId id="270" r:id="rId15"/>
    <p:sldId id="273" r:id="rId16"/>
    <p:sldId id="263" r:id="rId17"/>
    <p:sldId id="27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27943" autoAdjust="0"/>
    <p:restoredTop sz="86449" autoAdjust="0"/>
  </p:normalViewPr>
  <p:slideViewPr>
    <p:cSldViewPr snapToGrid="0" snapToObjects="1">
      <p:cViewPr>
        <p:scale>
          <a:sx n="75" d="100"/>
          <a:sy n="75" d="100"/>
        </p:scale>
        <p:origin x="-792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93700"/>
            <a:ext cx="2057400" cy="5997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93700"/>
            <a:ext cx="6019800" cy="5997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968375"/>
            <a:ext cx="40179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968375"/>
            <a:ext cx="4019550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7.jpeg"/><Relationship Id="rId21" Type="http://schemas.openxmlformats.org/officeDocument/2006/relationships/image" Target="../media/image8.png"/><Relationship Id="rId22" Type="http://schemas.openxmlformats.org/officeDocument/2006/relationships/image" Target="../media/image9.png"/><Relationship Id="rId23" Type="http://schemas.openxmlformats.org/officeDocument/2006/relationships/image" Target="../media/image10.png"/><Relationship Id="rId24" Type="http://schemas.openxmlformats.org/officeDocument/2006/relationships/image" Target="../media/image11.png"/><Relationship Id="rId25" Type="http://schemas.openxmlformats.org/officeDocument/2006/relationships/image" Target="../media/image12.png"/><Relationship Id="rId26" Type="http://schemas.openxmlformats.org/officeDocument/2006/relationships/image" Target="../media/image1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png"/><Relationship Id="rId15" Type="http://schemas.openxmlformats.org/officeDocument/2006/relationships/image" Target="../media/image3.jpe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9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93700"/>
            <a:ext cx="8229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968375"/>
            <a:ext cx="8189913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7543800" y="263525"/>
            <a:ext cx="533400" cy="69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0" y="6629400"/>
            <a:ext cx="317500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EDB3134-DEC4-2046-B723-7EBE3C896241}" type="slidenum">
              <a:rPr lang="en-US" sz="900"/>
              <a:pPr>
                <a:defRPr/>
              </a:pPr>
              <a:t>‹#›</a:t>
            </a:fld>
            <a:endParaRPr lang="en-US" sz="900"/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838200" y="6400800"/>
            <a:ext cx="213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0" y="15875"/>
            <a:ext cx="8986838" cy="6842125"/>
            <a:chOff x="0" y="10"/>
            <a:chExt cx="5661" cy="4310"/>
          </a:xfrm>
        </p:grpSpPr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96" y="124"/>
              <a:ext cx="5565" cy="0"/>
            </a:xfrm>
            <a:prstGeom prst="line">
              <a:avLst/>
            </a:prstGeom>
            <a:noFill/>
            <a:ln w="57150" cmpd="tri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9" name="Rectangle 27"/>
            <p:cNvSpPr>
              <a:spLocks noChangeArrowheads="1"/>
            </p:cNvSpPr>
            <p:nvPr/>
          </p:nvSpPr>
          <p:spPr bwMode="auto">
            <a:xfrm>
              <a:off x="0" y="190"/>
              <a:ext cx="15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900" b="1"/>
                <a:t>Universities Space Research Association</a:t>
              </a:r>
            </a:p>
          </p:txBody>
        </p:sp>
        <p:pic>
          <p:nvPicPr>
            <p:cNvPr id="1036" name="Picture 2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04" y="4128"/>
              <a:ext cx="214" cy="1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37" name="Picture 29" descr="SETI_CMYKColo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906" y="4128"/>
              <a:ext cx="31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4320" y="4110"/>
            <a:ext cx="225" cy="210"/>
          </p:xfrm>
          <a:graphic>
            <a:graphicData uri="http://schemas.openxmlformats.org/presentationml/2006/ole">
              <p:oleObj spid="_x0000_s4098" name="Photo Editor Photo" r:id="rId16" imgW="883810" imgH="891806" progId="">
                <p:embed/>
              </p:oleObj>
            </a:graphicData>
          </a:graphic>
        </p:graphicFrame>
        <p:pic>
          <p:nvPicPr>
            <p:cNvPr id="1038" name="Picture 3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92" y="32"/>
              <a:ext cx="54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3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736" y="398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33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576" y="27"/>
              <a:ext cx="28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34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608" y="10"/>
              <a:ext cx="933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35" descr="caltech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680" y="4083"/>
              <a:ext cx="24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36" descr="cornell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912" y="4082"/>
              <a:ext cx="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37" descr="lowell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80" y="4080"/>
              <a:ext cx="288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38" descr="rit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704" y="4080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39" descr="uchicago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283" y="4066"/>
              <a:ext cx="205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40" descr="utexas"/>
            <p:cNvPicPr>
              <a:picLocks noChangeAspect="1" noChangeArrowheads="1"/>
            </p:cNvPicPr>
            <p:nvPr/>
          </p:nvPicPr>
          <p:blipFill>
            <a:blip r:embed="rId26"/>
            <a:srcRect/>
            <a:stretch>
              <a:fillRect/>
            </a:stretch>
          </p:blipFill>
          <p:spPr bwMode="auto">
            <a:xfrm>
              <a:off x="2064" y="40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7772400" y="6492875"/>
            <a:ext cx="1371600" cy="365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900"/>
              <a:t>SSC Meeting</a:t>
            </a:r>
          </a:p>
          <a:p>
            <a:pPr algn="r">
              <a:defRPr/>
            </a:pPr>
            <a:r>
              <a:rPr lang="en-US" sz="900"/>
              <a:t>11-12 January, 2007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blind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-109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cs.sofia.usra.edu/proposalDevelopment/installSPT/index.jsp" TargetMode="External"/><Relationship Id="rId4" Type="http://schemas.openxmlformats.org/officeDocument/2006/relationships/hyperlink" Target="https://dcs.sofia.usra.edu/observationPlanning/visibilityTool.js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cs.sofia.usra.edu/proposalDevelopment/SITE/index.js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User Tools </a:t>
            </a:r>
            <a:r>
              <a:rPr lang="en-US" baseline="0" dirty="0" smtClean="0"/>
              <a:t>for Cycle 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baseline="0" dirty="0" smtClean="0"/>
              <a:t>Phase I:  Proposal Preparation and Submission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Y. Shuping</a:t>
            </a:r>
          </a:p>
          <a:p>
            <a:r>
              <a:rPr lang="en-US" sz="1800" i="1" dirty="0" smtClean="0"/>
              <a:t>DCS Development Lead</a:t>
            </a:r>
          </a:p>
          <a:p>
            <a:r>
              <a:rPr lang="en-US" dirty="0" smtClean="0"/>
              <a:t>W. </a:t>
            </a:r>
            <a:r>
              <a:rPr lang="en-US" dirty="0" err="1" smtClean="0"/>
              <a:t>Vacca</a:t>
            </a:r>
            <a:endParaRPr lang="en-US" dirty="0" smtClean="0"/>
          </a:p>
          <a:p>
            <a:r>
              <a:rPr lang="en-US" sz="1800" i="1" dirty="0" smtClean="0"/>
              <a:t>DCS Senior Scientist</a:t>
            </a:r>
            <a:endParaRPr lang="en-US" sz="1800" i="1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SPT/SITE/VT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SITE Issues:</a:t>
            </a:r>
          </a:p>
          <a:p>
            <a:pPr lvl="1"/>
            <a:r>
              <a:rPr lang="en-US" dirty="0" smtClean="0"/>
              <a:t>Clean up input flux handling (SPR 509)</a:t>
            </a:r>
          </a:p>
          <a:p>
            <a:pPr lvl="1"/>
            <a:r>
              <a:rPr lang="en-US" dirty="0" smtClean="0"/>
              <a:t>Synchronize units in SITE and SPT (SPR 629)</a:t>
            </a:r>
          </a:p>
          <a:p>
            <a:r>
              <a:rPr lang="en-US" dirty="0" smtClean="0"/>
              <a:t>VT Issues:</a:t>
            </a:r>
          </a:p>
          <a:p>
            <a:pPr lvl="1"/>
            <a:r>
              <a:rPr lang="en-US" dirty="0" smtClean="0"/>
              <a:t>Fix/update astronomical name resolution (</a:t>
            </a:r>
            <a:r>
              <a:rPr lang="en-US" dirty="0" err="1" smtClean="0"/>
              <a:t>SPRs</a:t>
            </a:r>
            <a:r>
              <a:rPr lang="en-US" dirty="0" smtClean="0"/>
              <a:t> 510, 721, 722)</a:t>
            </a:r>
          </a:p>
          <a:p>
            <a:pPr lvl="1"/>
            <a:r>
              <a:rPr lang="en-US" dirty="0" smtClean="0"/>
              <a:t>User interface clean-up (</a:t>
            </a:r>
            <a:r>
              <a:rPr lang="en-US" dirty="0" err="1" smtClean="0"/>
              <a:t>SPRs</a:t>
            </a:r>
            <a:r>
              <a:rPr lang="en-US" dirty="0" smtClean="0"/>
              <a:t> 217, 442)</a:t>
            </a:r>
          </a:p>
          <a:p>
            <a:r>
              <a:rPr lang="en-US" dirty="0" smtClean="0"/>
              <a:t>SPT Issues:</a:t>
            </a:r>
          </a:p>
          <a:p>
            <a:pPr lvl="1"/>
            <a:r>
              <a:rPr lang="en-US" dirty="0" smtClean="0"/>
              <a:t>Improve error/status messages (</a:t>
            </a:r>
            <a:r>
              <a:rPr lang="en-US" dirty="0" err="1" smtClean="0"/>
              <a:t>SPRs</a:t>
            </a:r>
            <a:r>
              <a:rPr lang="en-US" dirty="0" smtClean="0"/>
              <a:t> 536, 633)</a:t>
            </a:r>
          </a:p>
          <a:p>
            <a:pPr lvl="1"/>
            <a:r>
              <a:rPr lang="en-US" dirty="0" smtClean="0"/>
              <a:t>Fix support for GREAT frequencies (SPR 549)</a:t>
            </a:r>
          </a:p>
          <a:p>
            <a:pPr lvl="1"/>
            <a:r>
              <a:rPr lang="en-US" dirty="0" smtClean="0"/>
              <a:t>Issues with cover info data (</a:t>
            </a:r>
            <a:r>
              <a:rPr lang="en-US" dirty="0" err="1" smtClean="0"/>
              <a:t>SPRs</a:t>
            </a:r>
            <a:r>
              <a:rPr lang="en-US" dirty="0" smtClean="0"/>
              <a:t> 380, 533)</a:t>
            </a:r>
          </a:p>
          <a:p>
            <a:pPr lvl="1"/>
            <a:r>
              <a:rPr lang="en-US" dirty="0" smtClean="0"/>
              <a:t>UI Issues (</a:t>
            </a:r>
            <a:r>
              <a:rPr lang="en-US" dirty="0" err="1" smtClean="0"/>
              <a:t>SPRs</a:t>
            </a:r>
            <a:r>
              <a:rPr lang="en-US" dirty="0" smtClean="0"/>
              <a:t> 520, 538, 551)</a:t>
            </a:r>
          </a:p>
          <a:p>
            <a:pPr lvl="1"/>
            <a:r>
              <a:rPr lang="en-US" dirty="0" smtClean="0"/>
              <a:t>Improve PDF handling (SPR 543, 592)</a:t>
            </a:r>
          </a:p>
          <a:p>
            <a:pPr lvl="1"/>
            <a:r>
              <a:rPr lang="en-US" dirty="0" smtClean="0"/>
              <a:t>Synchronize units with SITE (SPR 630)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SI Configurations to </a:t>
            </a:r>
            <a:r>
              <a:rPr lang="en-US" dirty="0" smtClean="0"/>
              <a:t>be offered for Cycle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887" y="1648354"/>
            <a:ext cx="8189913" cy="301095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FORCAST</a:t>
            </a:r>
            <a:r>
              <a:rPr lang="en-US" dirty="0" smtClean="0"/>
              <a:t> </a:t>
            </a:r>
            <a:r>
              <a:rPr lang="en-US" dirty="0" smtClean="0"/>
              <a:t>Imaging (SUP)</a:t>
            </a:r>
          </a:p>
          <a:p>
            <a:pPr>
              <a:buNone/>
            </a:pPr>
            <a:r>
              <a:rPr lang="en-US" dirty="0" smtClean="0"/>
              <a:t>FORCAST </a:t>
            </a:r>
            <a:r>
              <a:rPr lang="en-US" dirty="0" err="1" smtClean="0"/>
              <a:t>Grisms</a:t>
            </a:r>
            <a:r>
              <a:rPr lang="en-US" dirty="0" smtClean="0"/>
              <a:t> (Shared Risk)</a:t>
            </a:r>
          </a:p>
          <a:p>
            <a:pPr>
              <a:buNone/>
            </a:pPr>
            <a:r>
              <a:rPr lang="en-US" dirty="0" smtClean="0"/>
              <a:t>GREAT</a:t>
            </a:r>
            <a:r>
              <a:rPr lang="en-US" dirty="0" smtClean="0"/>
              <a:t> Low (SUP)</a:t>
            </a:r>
          </a:p>
          <a:p>
            <a:pPr>
              <a:buNone/>
            </a:pPr>
            <a:r>
              <a:rPr lang="en-US" dirty="0" smtClean="0"/>
              <a:t>GRAT Medium (Shared Risk)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FLITECAM</a:t>
            </a:r>
            <a:r>
              <a:rPr lang="en-US" dirty="0" smtClean="0"/>
              <a:t> Imaging (SUP)</a:t>
            </a:r>
          </a:p>
          <a:p>
            <a:pPr>
              <a:buNone/>
            </a:pPr>
            <a:r>
              <a:rPr lang="en-US" dirty="0" smtClean="0"/>
              <a:t>FLITECAM </a:t>
            </a:r>
            <a:r>
              <a:rPr lang="en-US" dirty="0" err="1" smtClean="0"/>
              <a:t>Grisms</a:t>
            </a:r>
            <a:r>
              <a:rPr lang="en-US" dirty="0" smtClean="0"/>
              <a:t> (Shared Risk)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HIPO (SSI)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SPT/SITE Support</a:t>
            </a:r>
            <a:r>
              <a:rPr lang="en-US" baseline="0" dirty="0" smtClean="0"/>
              <a:t> for Cycle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support all Cycle 1 </a:t>
            </a:r>
            <a:r>
              <a:rPr lang="en-US" dirty="0" err="1" smtClean="0"/>
              <a:t>SIs</a:t>
            </a:r>
            <a:r>
              <a:rPr lang="en-US" dirty="0" smtClean="0"/>
              <a:t> in SPT?</a:t>
            </a:r>
          </a:p>
          <a:p>
            <a:pPr lvl="1"/>
            <a:r>
              <a:rPr lang="en-US" dirty="0" smtClean="0"/>
              <a:t>Yes, not hard and streamlines proposal preparation/review.</a:t>
            </a:r>
          </a:p>
          <a:p>
            <a:pPr lvl="1"/>
            <a:r>
              <a:rPr lang="en-US" dirty="0" smtClean="0"/>
              <a:t>Only issue would be accuracy of overheads for Shared Risk </a:t>
            </a:r>
            <a:r>
              <a:rPr lang="en-US" dirty="0" err="1" smtClean="0"/>
              <a:t>SIs</a:t>
            </a:r>
            <a:r>
              <a:rPr lang="en-US" dirty="0" smtClean="0"/>
              <a:t> and HIPO.  </a:t>
            </a:r>
          </a:p>
          <a:p>
            <a:r>
              <a:rPr lang="en-US" dirty="0" smtClean="0"/>
              <a:t>Do we support all Cycle 1 </a:t>
            </a:r>
            <a:r>
              <a:rPr lang="en-US" dirty="0" err="1" smtClean="0"/>
              <a:t>SIs</a:t>
            </a:r>
            <a:r>
              <a:rPr lang="en-US" dirty="0" smtClean="0"/>
              <a:t> in SITE?</a:t>
            </a:r>
          </a:p>
          <a:p>
            <a:pPr lvl="1"/>
            <a:r>
              <a:rPr lang="en-US" dirty="0" smtClean="0"/>
              <a:t>Yes for SUP </a:t>
            </a:r>
            <a:r>
              <a:rPr lang="en-US" dirty="0" err="1" smtClean="0"/>
              <a:t>SIs</a:t>
            </a:r>
            <a:endParaRPr lang="en-US" dirty="0" smtClean="0"/>
          </a:p>
          <a:p>
            <a:pPr lvl="1"/>
            <a:r>
              <a:rPr lang="en-US" dirty="0" smtClean="0"/>
              <a:t>Not clear that we will have good sensitivity numbers for Shared Risk </a:t>
            </a:r>
            <a:r>
              <a:rPr lang="en-US" dirty="0" err="1" smtClean="0"/>
              <a:t>SIs</a:t>
            </a:r>
            <a:r>
              <a:rPr lang="en-US" dirty="0" smtClean="0"/>
              <a:t>.  Could provide expected sensitivities via </a:t>
            </a:r>
            <a:r>
              <a:rPr lang="en-US" dirty="0" smtClean="0"/>
              <a:t>static look-up-tables/plots on SOFIA </a:t>
            </a:r>
            <a:r>
              <a:rPr lang="en-US" dirty="0" smtClean="0"/>
              <a:t>website.</a:t>
            </a:r>
          </a:p>
          <a:p>
            <a:pPr lvl="1"/>
            <a:r>
              <a:rPr lang="en-US" dirty="0" smtClean="0"/>
              <a:t>What about HIPO?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Updates to SPT and Proposal Submission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Need specification of SI configurations and modes to be offered (Documented in SI-DCS </a:t>
            </a:r>
            <a:r>
              <a:rPr lang="en-US" dirty="0" err="1" smtClean="0"/>
              <a:t>ICDs</a:t>
            </a:r>
            <a:r>
              <a:rPr lang="en-US" dirty="0" smtClean="0"/>
              <a:t>) from Cycle 1 SI teams </a:t>
            </a:r>
            <a:r>
              <a:rPr lang="en-US" dirty="0" smtClean="0"/>
              <a:t>ASAP: </a:t>
            </a:r>
          </a:p>
          <a:p>
            <a:pPr lvl="1"/>
            <a:r>
              <a:rPr lang="en-US" dirty="0" smtClean="0"/>
              <a:t>Filters/</a:t>
            </a:r>
            <a:r>
              <a:rPr lang="en-US" dirty="0" err="1" smtClean="0"/>
              <a:t>grisms</a:t>
            </a:r>
            <a:r>
              <a:rPr lang="en-US" dirty="0" smtClean="0"/>
              <a:t> available</a:t>
            </a:r>
          </a:p>
          <a:p>
            <a:pPr lvl="1"/>
            <a:r>
              <a:rPr lang="en-US" dirty="0" smtClean="0"/>
              <a:t>Overhead</a:t>
            </a:r>
            <a:r>
              <a:rPr lang="en-US" baseline="0" dirty="0" smtClean="0"/>
              <a:t>s for each observing mode</a:t>
            </a:r>
          </a:p>
          <a:p>
            <a:pPr lvl="0"/>
            <a:r>
              <a:rPr lang="en-US" dirty="0" smtClean="0"/>
              <a:t>Need to update SPT and proposal submission</a:t>
            </a:r>
            <a:r>
              <a:rPr lang="en-US" baseline="0" dirty="0" smtClean="0"/>
              <a:t> system </a:t>
            </a:r>
            <a:r>
              <a:rPr lang="en-US" dirty="0" smtClean="0"/>
              <a:t>to support</a:t>
            </a:r>
            <a:r>
              <a:rPr lang="en-US" baseline="0" dirty="0" smtClean="0"/>
              <a:t> new configurations and modes.</a:t>
            </a:r>
            <a:endParaRPr lang="en-US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Updates to </a:t>
            </a:r>
            <a:r>
              <a:rPr lang="en-US" b="1" dirty="0" smtClean="0"/>
              <a:t>SITE/VT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 smtClean="0"/>
              <a:t>SITE currently supports imaging modes only</a:t>
            </a:r>
            <a:r>
              <a:rPr lang="en-US" dirty="0" smtClean="0"/>
              <a:t>.  Need to provide support for spectroscopic modes as well:</a:t>
            </a:r>
          </a:p>
          <a:p>
            <a:pPr lvl="1"/>
            <a:r>
              <a:rPr lang="en-US" dirty="0" smtClean="0"/>
              <a:t>Sensitivity as function of wavelength</a:t>
            </a:r>
          </a:p>
          <a:p>
            <a:pPr lvl="1"/>
            <a:r>
              <a:rPr lang="en-US" dirty="0" smtClean="0"/>
              <a:t>Update to atmospheric modeling (ATRAN)</a:t>
            </a:r>
          </a:p>
          <a:p>
            <a:pPr lvl="1"/>
            <a:r>
              <a:rPr lang="en-US" dirty="0" smtClean="0"/>
              <a:t>Slit-losses and other throughput considerations</a:t>
            </a:r>
          </a:p>
          <a:p>
            <a:pPr lvl="0"/>
            <a:r>
              <a:rPr lang="en-US" dirty="0" smtClean="0"/>
              <a:t>Need </a:t>
            </a:r>
            <a:r>
              <a:rPr lang="en-US" i="1" dirty="0" smtClean="0"/>
              <a:t>current</a:t>
            </a:r>
            <a:r>
              <a:rPr lang="en-US" i="1" dirty="0" smtClean="0"/>
              <a:t> </a:t>
            </a:r>
            <a:r>
              <a:rPr lang="en-US" dirty="0" smtClean="0"/>
              <a:t>(best available) sensitivity </a:t>
            </a:r>
            <a:r>
              <a:rPr lang="en-US" dirty="0" smtClean="0"/>
              <a:t>estimates/algorithms for all SI</a:t>
            </a:r>
            <a:r>
              <a:rPr lang="en-US" baseline="0" dirty="0" smtClean="0"/>
              <a:t> configurations/modes (documented in SI-DCS </a:t>
            </a:r>
            <a:r>
              <a:rPr lang="en-US" baseline="0" dirty="0" err="1" smtClean="0"/>
              <a:t>ICDs</a:t>
            </a:r>
            <a:r>
              <a:rPr lang="en-US" baseline="0" dirty="0" smtClean="0"/>
              <a:t>)</a:t>
            </a:r>
            <a:r>
              <a:rPr lang="en-US" baseline="0" dirty="0" smtClean="0"/>
              <a:t> from </a:t>
            </a:r>
            <a:r>
              <a:rPr lang="en-US" dirty="0" smtClean="0"/>
              <a:t>Cycle 1 SI teams </a:t>
            </a:r>
            <a:r>
              <a:rPr lang="en-US" baseline="0" dirty="0" smtClean="0"/>
              <a:t>ASAP.</a:t>
            </a:r>
          </a:p>
          <a:p>
            <a:pPr lvl="0"/>
            <a:r>
              <a:rPr lang="en-US" dirty="0" smtClean="0"/>
              <a:t>Need maximum integration time calculator for VT, based on mean time between LOS resets.</a:t>
            </a:r>
            <a:endParaRPr lang="en-US" baseline="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r>
              <a:rPr lang="en-US" baseline="0" dirty="0" smtClean="0"/>
              <a:t> to VT.</a:t>
            </a:r>
            <a:endParaRPr lang="en-US" dirty="0"/>
          </a:p>
        </p:txBody>
      </p:sp>
      <p:pic>
        <p:nvPicPr>
          <p:cNvPr id="3" name="Picture 2" descr="sofia_6deg_time_f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399" y="2792019"/>
            <a:ext cx="5057541" cy="327949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006611"/>
            <a:ext cx="8189913" cy="1785408"/>
          </a:xfrm>
        </p:spPr>
        <p:txBody>
          <a:bodyPr/>
          <a:lstStyle/>
          <a:p>
            <a:pPr lvl="0"/>
            <a:r>
              <a:rPr lang="en-US" dirty="0" smtClean="0"/>
              <a:t>Should consider adding maximum integration time calculation to VT (or SITE?), based on mean time between LOS rewinds – very useful for GIs observing faint objects.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DCS v2.0 Development Schedule </a:t>
            </a:r>
            <a:r>
              <a:rPr lang="en-US" dirty="0" smtClean="0"/>
              <a:t>(SITE</a:t>
            </a:r>
            <a:r>
              <a:rPr lang="en-US" dirty="0" smtClean="0"/>
              <a:t>/</a:t>
            </a:r>
            <a:r>
              <a:rPr lang="en-US" dirty="0" smtClean="0"/>
              <a:t>SPT/VT)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July:  Delta</a:t>
            </a:r>
            <a:r>
              <a:rPr lang="en-US" baseline="0" dirty="0" smtClean="0"/>
              <a:t> Design Review</a:t>
            </a:r>
          </a:p>
          <a:p>
            <a:r>
              <a:rPr lang="en-US" baseline="0" dirty="0" smtClean="0"/>
              <a:t>July - Aug:  Implementation and informal test</a:t>
            </a:r>
          </a:p>
          <a:p>
            <a:r>
              <a:rPr lang="en-US" baseline="0" dirty="0" smtClean="0"/>
              <a:t>Sept:  Test Readiness Review</a:t>
            </a:r>
          </a:p>
          <a:p>
            <a:r>
              <a:rPr lang="en-US" dirty="0" smtClean="0"/>
              <a:t>Sept:  Formal Testing</a:t>
            </a:r>
          </a:p>
          <a:p>
            <a:r>
              <a:rPr lang="en-US" dirty="0" smtClean="0"/>
              <a:t>Sept. 30:  Release of SITE/SPT/VT</a:t>
            </a:r>
          </a:p>
          <a:p>
            <a:r>
              <a:rPr lang="en-US" b="1" i="1" dirty="0" smtClean="0"/>
              <a:t>Oct:  Cycle</a:t>
            </a:r>
            <a:r>
              <a:rPr lang="en-US" b="1" i="1" baseline="0" dirty="0" smtClean="0"/>
              <a:t> 1 Call for Proposals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Prioritization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053040"/>
            <a:ext cx="8189913" cy="54229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Updates to SPT and proposal submission system to support all instruments/</a:t>
            </a:r>
            <a:r>
              <a:rPr lang="en-US" sz="2000" b="1" dirty="0" err="1" smtClean="0"/>
              <a:t>configs</a:t>
            </a:r>
            <a:r>
              <a:rPr lang="en-US" sz="2000" b="1" dirty="0" smtClean="0"/>
              <a:t>/modes for Cycle </a:t>
            </a:r>
            <a:r>
              <a:rPr lang="en-US" sz="2000" b="1" dirty="0" smtClean="0"/>
              <a:t>1.</a:t>
            </a:r>
            <a:endParaRPr lang="en-US" sz="2000" b="1" dirty="0" smtClean="0"/>
          </a:p>
          <a:p>
            <a:pPr marL="914400" lvl="1" indent="-457200"/>
            <a:r>
              <a:rPr lang="en-US" sz="1800" dirty="0" smtClean="0"/>
              <a:t>Needed to ensure efficient/effective proposal handling.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Update SITE with current sensitivities for all Cycle 1 </a:t>
            </a:r>
            <a:r>
              <a:rPr lang="en-US" sz="2000" b="1" dirty="0" err="1" smtClean="0"/>
              <a:t>SIs</a:t>
            </a:r>
            <a:r>
              <a:rPr lang="en-US" sz="2000" b="1" dirty="0" smtClean="0"/>
              <a:t>.</a:t>
            </a:r>
          </a:p>
          <a:p>
            <a:pPr marL="857250" lvl="1" indent="-457200"/>
            <a:r>
              <a:rPr lang="en-US" sz="1800" dirty="0" smtClean="0"/>
              <a:t>Needed to ensure that GIs enter correct integration times into SPT.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High priority </a:t>
            </a:r>
            <a:r>
              <a:rPr lang="en-US" sz="2000" b="1" dirty="0" err="1" smtClean="0"/>
              <a:t>SPRs</a:t>
            </a:r>
            <a:r>
              <a:rPr lang="en-US" sz="2000" b="1" dirty="0" smtClean="0"/>
              <a:t> (SPT/SITE)</a:t>
            </a:r>
          </a:p>
          <a:p>
            <a:pPr marL="857250" lvl="1" indent="-457200"/>
            <a:r>
              <a:rPr lang="en-US" sz="1800" dirty="0" smtClean="0"/>
              <a:t>Issues that affect usability or clarity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Add spectroscopic functionality to SITE for </a:t>
            </a:r>
            <a:r>
              <a:rPr lang="en-US" sz="2000" dirty="0" err="1" smtClean="0"/>
              <a:t>Grisms</a:t>
            </a:r>
            <a:r>
              <a:rPr lang="en-US" sz="2000" dirty="0" smtClean="0"/>
              <a:t> and GREAT</a:t>
            </a:r>
            <a:r>
              <a:rPr lang="en-US" sz="2000" dirty="0" smtClean="0"/>
              <a:t>.</a:t>
            </a:r>
          </a:p>
          <a:p>
            <a:pPr marL="857250" lvl="1" indent="-457200"/>
            <a:r>
              <a:rPr lang="en-US" sz="1800" dirty="0" smtClean="0"/>
              <a:t>Spectroscopic sensitivities </a:t>
            </a:r>
            <a:r>
              <a:rPr lang="en-US" sz="1800" i="1" dirty="0" smtClean="0"/>
              <a:t>could</a:t>
            </a:r>
            <a:r>
              <a:rPr lang="en-US" sz="1800" dirty="0" smtClean="0"/>
              <a:t> be provided via static look-up-tables/plots on SOFIA website (</a:t>
            </a:r>
            <a:r>
              <a:rPr lang="en-US" sz="1800" i="1" dirty="0" smtClean="0"/>
              <a:t>Not Ideal</a:t>
            </a:r>
            <a:r>
              <a:rPr lang="en-US" sz="1800" dirty="0" smtClean="0"/>
              <a:t>).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Add maximum integration time calculator to VT.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Low priority </a:t>
            </a:r>
            <a:r>
              <a:rPr lang="en-US" sz="2000" dirty="0" err="1" smtClean="0"/>
              <a:t>SPRs</a:t>
            </a:r>
            <a:r>
              <a:rPr lang="en-US" sz="2000" dirty="0" smtClean="0"/>
              <a:t> (SPT/SITE/VT)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</a:t>
            </a:r>
            <a:r>
              <a:rPr lang="en-US" baseline="0" dirty="0" smtClean="0"/>
              <a:t> not enough resources to complete all bug fixes and updates required in time for </a:t>
            </a:r>
            <a:r>
              <a:rPr lang="en-US" baseline="0" dirty="0" err="1" smtClean="0"/>
              <a:t>CfP</a:t>
            </a:r>
            <a:r>
              <a:rPr lang="en-US" baseline="0" dirty="0" smtClean="0"/>
              <a:t>.</a:t>
            </a:r>
          </a:p>
          <a:p>
            <a:pPr lvl="1"/>
            <a:r>
              <a:rPr lang="en-US" baseline="0" dirty="0" smtClean="0"/>
              <a:t>SPT/SITE development lead (Sean </a:t>
            </a:r>
            <a:r>
              <a:rPr lang="en-US" baseline="0" dirty="0" err="1" smtClean="0"/>
              <a:t>Colgan</a:t>
            </a:r>
            <a:r>
              <a:rPr lang="en-US" baseline="0" dirty="0" smtClean="0"/>
              <a:t>) is part-time and also working on KOSMA translator software.</a:t>
            </a:r>
          </a:p>
          <a:p>
            <a:r>
              <a:rPr lang="en-US" baseline="0" dirty="0" smtClean="0"/>
              <a:t>Mitigation:</a:t>
            </a:r>
          </a:p>
          <a:p>
            <a:pPr lvl="1"/>
            <a:r>
              <a:rPr lang="en-US" dirty="0" smtClean="0"/>
              <a:t>Add resources:  Not clear we can get someone up to speed fast enough to make these updates.</a:t>
            </a:r>
          </a:p>
          <a:p>
            <a:pPr lvl="1"/>
            <a:r>
              <a:rPr lang="en-US" dirty="0" smtClean="0"/>
              <a:t>Reduce Scope: </a:t>
            </a:r>
          </a:p>
          <a:p>
            <a:pPr lvl="2"/>
            <a:r>
              <a:rPr lang="en-US" dirty="0" smtClean="0"/>
              <a:t>SPT changes *must* be done to ensure that we can handle submitted proposals effectively and efficiently </a:t>
            </a:r>
          </a:p>
          <a:p>
            <a:pPr lvl="2"/>
            <a:r>
              <a:rPr lang="en-US" dirty="0" smtClean="0"/>
              <a:t>SITE changes could be scaled back, e.g. provide sensitivities only for </a:t>
            </a:r>
            <a:r>
              <a:rPr lang="en-US" dirty="0" err="1" smtClean="0"/>
              <a:t>fiducial</a:t>
            </a:r>
            <a:r>
              <a:rPr lang="en-US" dirty="0" smtClean="0"/>
              <a:t> wavelengths.  </a:t>
            </a:r>
            <a:r>
              <a:rPr lang="en-US" i="1" dirty="0" smtClean="0"/>
              <a:t>May not provide enough schedule relief.</a:t>
            </a:r>
          </a:p>
          <a:p>
            <a:pPr lvl="2"/>
            <a:r>
              <a:rPr lang="en-US" dirty="0" smtClean="0"/>
              <a:t>Note that SITE updates are not *strictly* required from data handling perspective; time estimates for </a:t>
            </a:r>
            <a:r>
              <a:rPr lang="en-US" dirty="0" err="1" smtClean="0"/>
              <a:t>Grism</a:t>
            </a:r>
            <a:r>
              <a:rPr lang="en-US" dirty="0" smtClean="0"/>
              <a:t> modes could be provided by some other method.</a:t>
            </a:r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I:</a:t>
            </a:r>
            <a:r>
              <a:rPr lang="en-US" baseline="0" dirty="0" smtClean="0"/>
              <a:t>  Proposal Preparation and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During Phase I, GI prepares proposal and submits electronically to SSMOC for review.  </a:t>
            </a:r>
          </a:p>
          <a:p>
            <a:r>
              <a:rPr lang="en-US" sz="2400" dirty="0" smtClean="0"/>
              <a:t>Proposal Contents:</a:t>
            </a:r>
          </a:p>
          <a:p>
            <a:pPr lvl="1"/>
            <a:r>
              <a:rPr lang="en-US" dirty="0" smtClean="0"/>
              <a:t>Cover Info: Investigators, abstract, timing constraints</a:t>
            </a:r>
          </a:p>
          <a:p>
            <a:pPr lvl="1"/>
            <a:r>
              <a:rPr lang="en-US" dirty="0" smtClean="0"/>
              <a:t>List of Proposed Observations:  Position, instrument/</a:t>
            </a:r>
            <a:r>
              <a:rPr lang="en-US" dirty="0" err="1" smtClean="0"/>
              <a:t>config</a:t>
            </a:r>
            <a:r>
              <a:rPr lang="en-US" dirty="0" smtClean="0"/>
              <a:t>, filters/gratings, total integration time, etc…</a:t>
            </a:r>
          </a:p>
          <a:p>
            <a:pPr lvl="1"/>
            <a:r>
              <a:rPr lang="en-US" dirty="0" smtClean="0"/>
              <a:t>Scientific/Technical Justification: attached PDF file</a:t>
            </a:r>
            <a:endParaRPr lang="en-US" dirty="0" smtClean="0"/>
          </a:p>
        </p:txBody>
      </p:sp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</a:t>
            </a:r>
            <a:r>
              <a:rPr lang="en-US" baseline="0" dirty="0" smtClean="0"/>
              <a:t> 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b="1" dirty="0" smtClean="0"/>
              <a:t>SOFIA </a:t>
            </a:r>
            <a:r>
              <a:rPr lang="en-US" sz="1800" b="1" dirty="0" smtClean="0"/>
              <a:t>Instruments Time Estimator (SITE)</a:t>
            </a:r>
            <a:r>
              <a:rPr lang="en-US" sz="1800" dirty="0" smtClean="0"/>
              <a:t>:  web-based tool that provides sensitivity estimates (S/N, integration times for given source flux).</a:t>
            </a:r>
          </a:p>
          <a:p>
            <a:pPr lvl="1"/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err="1" smtClean="0">
                <a:hlinkClick r:id="rId2"/>
              </a:rPr>
              <a:t>dcs.sofia.usra.edu/proposalDevelopment/SITE/index.jsp</a:t>
            </a:r>
            <a:endParaRPr lang="en-US" sz="1600" dirty="0" smtClean="0"/>
          </a:p>
          <a:p>
            <a:pPr>
              <a:buNone/>
            </a:pPr>
            <a:r>
              <a:rPr lang="en-US" sz="1800" b="1" dirty="0" smtClean="0"/>
              <a:t>SOFIA Proposal Tool (SPT)</a:t>
            </a:r>
            <a:r>
              <a:rPr lang="en-US" sz="1800" dirty="0" smtClean="0"/>
              <a:t>:  stand-alone JAVA application for preparing and submitting all proposal materials.  </a:t>
            </a:r>
          </a:p>
          <a:p>
            <a:pPr lvl="1"/>
            <a:r>
              <a:rPr lang="en-US" sz="1600" dirty="0" smtClean="0">
                <a:hlinkClick r:id="rId3"/>
              </a:rPr>
              <a:t>https://dcs.sofia.usra.edu/proposalDevelopment/installSPT/index.jsp</a:t>
            </a:r>
            <a:endParaRPr lang="en-US" sz="1600" dirty="0" smtClean="0"/>
          </a:p>
          <a:p>
            <a:pPr>
              <a:buNone/>
            </a:pPr>
            <a:r>
              <a:rPr lang="en-US" sz="2000" b="1" dirty="0" smtClean="0"/>
              <a:t>Visibility Tool (VT)</a:t>
            </a:r>
            <a:r>
              <a:rPr lang="en-US" sz="2000" dirty="0" smtClean="0"/>
              <a:t>:  web-based tool that plots visibility/heading plots given source position, aircraft location, and date/time.  </a:t>
            </a:r>
          </a:p>
          <a:p>
            <a:pPr lvl="1"/>
            <a:r>
              <a:rPr lang="en-US" sz="1800" dirty="0" smtClean="0"/>
              <a:t>Informational only – output</a:t>
            </a:r>
            <a:r>
              <a:rPr lang="en-US" sz="1800" baseline="0" dirty="0" smtClean="0"/>
              <a:t> from VT not required as part of proposal submission.  But useful </a:t>
            </a:r>
            <a:r>
              <a:rPr lang="en-US" sz="1800" dirty="0" smtClean="0"/>
              <a:t>in determining schedule constraints.</a:t>
            </a:r>
          </a:p>
          <a:p>
            <a:pPr lvl="1"/>
            <a:r>
              <a:rPr lang="en-US" sz="1800" dirty="0" err="1" smtClean="0">
                <a:hlinkClick r:id="rId4"/>
              </a:rPr>
              <a:t>https://dcs.sofia.usra.edu/observationPlanning/visibilityTool.jsp</a:t>
            </a:r>
            <a:endParaRPr lang="en-US" sz="18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Cycle System Planning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1" y="1340901"/>
            <a:ext cx="5168900" cy="4433373"/>
          </a:xfrm>
        </p:spPr>
        <p:txBody>
          <a:bodyPr/>
          <a:lstStyle/>
          <a:p>
            <a:r>
              <a:rPr lang="en-US" dirty="0" smtClean="0"/>
              <a:t>All proposals submitted to the SSMOC are parsed and stored in the DCS Observation Planning database.</a:t>
            </a:r>
          </a:p>
          <a:p>
            <a:r>
              <a:rPr lang="en-US" dirty="0" smtClean="0"/>
              <a:t>Planning database can be accessed (by SMO staff) via web pages which provide:</a:t>
            </a:r>
          </a:p>
          <a:p>
            <a:pPr lvl="1"/>
            <a:r>
              <a:rPr lang="en-US" dirty="0" smtClean="0"/>
              <a:t>Access controls</a:t>
            </a:r>
          </a:p>
          <a:p>
            <a:pPr lvl="1"/>
            <a:r>
              <a:rPr lang="en-US" dirty="0" smtClean="0"/>
              <a:t>Duplicate checking (between planning DB and archive)</a:t>
            </a:r>
          </a:p>
          <a:p>
            <a:pPr lvl="1"/>
            <a:r>
              <a:rPr lang="en-US" dirty="0" smtClean="0"/>
              <a:t>Review tracking (e.g. time awarded, TAC grade, notes, etc…)</a:t>
            </a:r>
            <a:endParaRPr lang="en-US" dirty="0"/>
          </a:p>
        </p:txBody>
      </p:sp>
      <p:pic>
        <p:nvPicPr>
          <p:cNvPr id="4" name="Picture 3" descr="IMG_158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6" y="1422413"/>
            <a:ext cx="3035300" cy="4064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for SPT/SITE/VT and proposal submission system is basically complete (all requirements met).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Upgrades still required for new </a:t>
            </a:r>
            <a:r>
              <a:rPr lang="en-US" dirty="0" err="1" smtClean="0"/>
              <a:t>SIs</a:t>
            </a:r>
            <a:r>
              <a:rPr lang="en-US" dirty="0" smtClean="0"/>
              <a:t>/modes or updates to existing </a:t>
            </a:r>
            <a:r>
              <a:rPr lang="en-US" dirty="0" err="1" smtClean="0"/>
              <a:t>SIs</a:t>
            </a:r>
            <a:r>
              <a:rPr lang="en-US" dirty="0" smtClean="0"/>
              <a:t>/modes.</a:t>
            </a:r>
            <a:endParaRPr lang="en-US" dirty="0" smtClean="0"/>
          </a:p>
          <a:p>
            <a:pPr lvl="1"/>
            <a:r>
              <a:rPr lang="en-US" i="1" dirty="0" smtClean="0"/>
              <a:t>Exception: spectroscopy support for SITE (see below)</a:t>
            </a:r>
          </a:p>
          <a:p>
            <a:r>
              <a:rPr lang="en-US" dirty="0" smtClean="0"/>
              <a:t>Issues filed as Software Problem Reports (</a:t>
            </a:r>
            <a:r>
              <a:rPr lang="en-US" dirty="0" err="1" smtClean="0"/>
              <a:t>SPRs</a:t>
            </a:r>
            <a:r>
              <a:rPr lang="en-US" dirty="0" smtClean="0"/>
              <a:t>) and assigned to upcoming releases based on operational needs and resource constraints.</a:t>
            </a:r>
          </a:p>
          <a:p>
            <a:r>
              <a:rPr lang="en-US" dirty="0" smtClean="0"/>
              <a:t>Personnel (FTE):</a:t>
            </a:r>
          </a:p>
          <a:p>
            <a:pPr lvl="1"/>
            <a:r>
              <a:rPr lang="en-US" dirty="0" smtClean="0"/>
              <a:t>Sean </a:t>
            </a:r>
            <a:r>
              <a:rPr lang="en-US" dirty="0" err="1" smtClean="0"/>
              <a:t>Colgan</a:t>
            </a:r>
            <a:r>
              <a:rPr lang="en-US" dirty="0" smtClean="0"/>
              <a:t> (NASA):  SPT/VT/SITE (&lt;1.0 on-going)</a:t>
            </a:r>
          </a:p>
          <a:p>
            <a:pPr lvl="1"/>
            <a:r>
              <a:rPr lang="en-US" dirty="0" err="1" smtClean="0"/>
              <a:t>Lan</a:t>
            </a:r>
            <a:r>
              <a:rPr lang="en-US" dirty="0" smtClean="0"/>
              <a:t> Lin (USRA), R. </a:t>
            </a:r>
            <a:r>
              <a:rPr lang="en-US" dirty="0" err="1" smtClean="0"/>
              <a:t>Krzazcek</a:t>
            </a:r>
            <a:r>
              <a:rPr lang="en-US" dirty="0" smtClean="0"/>
              <a:t> (RIT): Proposal submission system (~0.5 each, as needed)</a:t>
            </a:r>
          </a:p>
          <a:p>
            <a:pPr lvl="1"/>
            <a:r>
              <a:rPr lang="en-US" dirty="0" smtClean="0"/>
              <a:t>Li Sun (USRA):  Planning database infrastructure/applications: (~1.0, as needed)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rgbClr val="3366FF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TE_Main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9947" cy="658716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28233" y="1525311"/>
            <a:ext cx="7615767" cy="5332689"/>
            <a:chOff x="1528233" y="1525311"/>
            <a:chExt cx="7615767" cy="5332689"/>
          </a:xfrm>
        </p:grpSpPr>
        <p:pic>
          <p:nvPicPr>
            <p:cNvPr id="9" name="Picture 8" descr="SITE_Result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33555" y="1525311"/>
              <a:ext cx="5510445" cy="5332689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1528233" y="2312105"/>
              <a:ext cx="419100" cy="34642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159946" y="3226505"/>
              <a:ext cx="2561653" cy="34642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rgbClr val="3366FF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T_PropInf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124697" cy="645019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" y="1282700"/>
            <a:ext cx="8648700" cy="5575300"/>
            <a:chOff x="495300" y="1282700"/>
            <a:chExt cx="8648700" cy="5575300"/>
          </a:xfrm>
        </p:grpSpPr>
        <p:pic>
          <p:nvPicPr>
            <p:cNvPr id="7" name="Picture 6" descr="SPT_PropOb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1642" y="2379408"/>
              <a:ext cx="7002358" cy="447859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495300" y="1282700"/>
              <a:ext cx="850900" cy="152400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300" y="114300"/>
            <a:ext cx="8113289" cy="3329812"/>
            <a:chOff x="495300" y="114300"/>
            <a:chExt cx="8113289" cy="3329812"/>
          </a:xfrm>
        </p:grpSpPr>
        <p:pic>
          <p:nvPicPr>
            <p:cNvPr id="8" name="Picture 7" descr="SPT_Spreadshee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9453" y="460728"/>
              <a:ext cx="5829136" cy="2983384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>
              <a:off x="495300" y="114300"/>
              <a:ext cx="419100" cy="346428"/>
            </a:xfrm>
            <a:prstGeom prst="ellipse">
              <a:avLst/>
            </a:prstGeom>
            <a:solidFill>
              <a:schemeClr val="accent1">
                <a:alpha val="34000"/>
              </a:schemeClr>
            </a:solidFill>
            <a:ln w="12700" cap="flat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rgbClr val="0000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0133" cy="5321143"/>
          </a:xfrm>
          <a:prstGeom prst="rect">
            <a:avLst/>
          </a:prstGeom>
        </p:spPr>
      </p:pic>
      <p:pic>
        <p:nvPicPr>
          <p:cNvPr id="3" name="Picture 2" descr="PropDeta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67" y="1207714"/>
            <a:ext cx="6976533" cy="5650285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r>
              <a:rPr lang="en-US" baseline="0" dirty="0" smtClean="0"/>
              <a:t> Science Proposal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First real-world use of SPT/SITE and proposal submission system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i="1" dirty="0" smtClean="0"/>
              <a:t>Overall, system </a:t>
            </a:r>
            <a:r>
              <a:rPr lang="en-US" sz="1800" i="1" dirty="0" smtClean="0"/>
              <a:t>worked as designed</a:t>
            </a:r>
          </a:p>
          <a:p>
            <a:pPr lvl="1"/>
            <a:r>
              <a:rPr lang="en-US" sz="1800" dirty="0" smtClean="0"/>
              <a:t>165 submission/resubmission transactions with 9</a:t>
            </a:r>
            <a:r>
              <a:rPr lang="en-US" sz="1800" dirty="0" smtClean="0"/>
              <a:t> errors.</a:t>
            </a:r>
          </a:p>
          <a:p>
            <a:r>
              <a:rPr lang="en-US" sz="2000" dirty="0" smtClean="0"/>
              <a:t>Total </a:t>
            </a:r>
            <a:r>
              <a:rPr lang="en-US" sz="2000" dirty="0" smtClean="0"/>
              <a:t>Proposals Received: 60</a:t>
            </a:r>
          </a:p>
          <a:p>
            <a:r>
              <a:rPr lang="en-US" sz="2000" dirty="0" smtClean="0"/>
              <a:t>Submission loads were modest and well within our system stress test benchmarks:</a:t>
            </a:r>
          </a:p>
          <a:p>
            <a:pPr lvl="1"/>
            <a:r>
              <a:rPr lang="en-US" sz="1800" dirty="0" smtClean="0"/>
              <a:t>Last 24 hours:  90 proposals submitted.  </a:t>
            </a:r>
          </a:p>
          <a:p>
            <a:pPr lvl="2"/>
            <a:r>
              <a:rPr lang="en-US" sz="1600" dirty="0" smtClean="0"/>
              <a:t>24 hour system stress test:  &gt;1000 proposals submitted.</a:t>
            </a:r>
          </a:p>
          <a:p>
            <a:pPr lvl="1"/>
            <a:r>
              <a:rPr lang="en-US" sz="1800" dirty="0" smtClean="0"/>
              <a:t>Peak submission rate: 1 proposal/min (not sustained)</a:t>
            </a:r>
          </a:p>
          <a:p>
            <a:pPr lvl="2"/>
            <a:r>
              <a:rPr lang="en-US" sz="1600" dirty="0" smtClean="0"/>
              <a:t>System stress test:  120 proposals in 2 minutes.</a:t>
            </a:r>
          </a:p>
          <a:p>
            <a:r>
              <a:rPr lang="en-US" sz="2000" dirty="0" smtClean="0"/>
              <a:t>Issues and Lessons Learned:</a:t>
            </a:r>
            <a:endParaRPr lang="en-US" sz="2000" dirty="0" smtClean="0"/>
          </a:p>
          <a:p>
            <a:pPr lvl="1"/>
            <a:r>
              <a:rPr lang="en-US" sz="1800" dirty="0" smtClean="0"/>
              <a:t>One lost proposal – </a:t>
            </a:r>
            <a:r>
              <a:rPr lang="en-US" sz="1800" dirty="0" smtClean="0"/>
              <a:t>situation understood, documented.</a:t>
            </a:r>
            <a:endParaRPr lang="en-US" sz="1800" dirty="0" smtClean="0"/>
          </a:p>
          <a:p>
            <a:pPr lvl="1"/>
            <a:r>
              <a:rPr lang="en-US" sz="1800" dirty="0" smtClean="0"/>
              <a:t>22 </a:t>
            </a:r>
            <a:r>
              <a:rPr lang="en-US" sz="1800" dirty="0" smtClean="0"/>
              <a:t>Software Problem Reports (bugs) filed (SPT/SITE/VT). </a:t>
            </a:r>
          </a:p>
          <a:p>
            <a:pPr lvl="1"/>
            <a:r>
              <a:rPr lang="en-US" sz="1800" dirty="0" smtClean="0"/>
              <a:t>2 procedural issues identified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ne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SD Sample Mar 20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ISD Sample Mar 2006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D Sample Mar 2006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D Sample Mar 2006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master_new.thmx</Template>
  <TotalTime>1174</TotalTime>
  <Words>1285</Words>
  <Application>Microsoft Macintosh PowerPoint</Application>
  <PresentationFormat>On-screen Show (4:3)</PresentationFormat>
  <Paragraphs>119</Paragraphs>
  <Slides>18</Slides>
  <Notes>0</Notes>
  <HiddenSlides>3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master_new</vt:lpstr>
      <vt:lpstr>Photo Editor Photo</vt:lpstr>
      <vt:lpstr>User Tools for Cycle 1 Phase I:  Proposal Preparation and Submission</vt:lpstr>
      <vt:lpstr>Phase I:  Proposal Preparation and Submission</vt:lpstr>
      <vt:lpstr>Phase I Tools</vt:lpstr>
      <vt:lpstr>Data Cycle System Planning Database</vt:lpstr>
      <vt:lpstr>Development Overview</vt:lpstr>
      <vt:lpstr>Slide 6</vt:lpstr>
      <vt:lpstr>Slide 7</vt:lpstr>
      <vt:lpstr>Slide 8</vt:lpstr>
      <vt:lpstr>Basic Science Proposal Submission</vt:lpstr>
      <vt:lpstr>Issues with SPT/SITE/VT</vt:lpstr>
      <vt:lpstr>SI Configurations to be offered for Cycle 1:</vt:lpstr>
      <vt:lpstr>SPT/SITE Support for Cycle 1</vt:lpstr>
      <vt:lpstr>Updates to SPT and Proposal Submission System</vt:lpstr>
      <vt:lpstr>Updates to SITE/VT</vt:lpstr>
      <vt:lpstr>Updates to VT.</vt:lpstr>
      <vt:lpstr>DCS v2.0 Development Schedule (SITE/SPT/VT)</vt:lpstr>
      <vt:lpstr>Proposed Prioritization</vt:lpstr>
      <vt:lpstr>Schedule Issues</vt:lpstr>
    </vt:vector>
  </TitlesOfParts>
  <Company>usra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Tools for Cycle 1:  Phase I:  Proposal Preparation and Submission</dc:title>
  <dc:creator>R. Y. Shuping</dc:creator>
  <cp:lastModifiedBy>R. Y. Shuping</cp:lastModifiedBy>
  <cp:revision>28</cp:revision>
  <dcterms:created xsi:type="dcterms:W3CDTF">2011-05-11T04:50:19Z</dcterms:created>
  <dcterms:modified xsi:type="dcterms:W3CDTF">2011-05-11T19:46:53Z</dcterms:modified>
</cp:coreProperties>
</file>