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oleObject1.bin" ContentType="application/vnd.openxmlformats-officedocument.oleObject"/>
  <Override PartName="/ppt/slides/slide18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78" r:id="rId4"/>
    <p:sldId id="257" r:id="rId5"/>
    <p:sldId id="279" r:id="rId6"/>
    <p:sldId id="280" r:id="rId7"/>
    <p:sldId id="281" r:id="rId8"/>
    <p:sldId id="260" r:id="rId9"/>
    <p:sldId id="274" r:id="rId10"/>
    <p:sldId id="272" r:id="rId11"/>
    <p:sldId id="268" r:id="rId12"/>
    <p:sldId id="283" r:id="rId13"/>
    <p:sldId id="284" r:id="rId14"/>
    <p:sldId id="282" r:id="rId15"/>
    <p:sldId id="285" r:id="rId16"/>
    <p:sldId id="277" r:id="rId17"/>
    <p:sldId id="286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4785" autoAdjust="0"/>
    <p:restoredTop sz="86473" autoAdjust="0"/>
  </p:normalViewPr>
  <p:slideViewPr>
    <p:cSldViewPr snapToGrid="0" snapToObjects="1">
      <p:cViewPr varScale="1">
        <p:scale>
          <a:sx n="74" d="100"/>
          <a:sy n="74" d="100"/>
        </p:scale>
        <p:origin x="-9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0D0F9-21AE-1E45-A404-35BCB3795500}" type="datetimeFigureOut">
              <a:rPr lang="en-US" smtClean="0"/>
              <a:pPr/>
              <a:t>5/10/11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328A1-E898-8D48-A439-4FCC55E01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468C5-98AE-7E4E-856E-B103DC916BD2}" type="slidenum">
              <a:rPr lang="en-US"/>
              <a:pPr/>
              <a:t>7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93700"/>
            <a:ext cx="2057400" cy="599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93700"/>
            <a:ext cx="6019800" cy="599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968375"/>
            <a:ext cx="40179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968375"/>
            <a:ext cx="4019550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7.jpeg"/><Relationship Id="rId21" Type="http://schemas.openxmlformats.org/officeDocument/2006/relationships/image" Target="../media/image8.png"/><Relationship Id="rId22" Type="http://schemas.openxmlformats.org/officeDocument/2006/relationships/image" Target="../media/image9.png"/><Relationship Id="rId23" Type="http://schemas.openxmlformats.org/officeDocument/2006/relationships/image" Target="../media/image10.png"/><Relationship Id="rId24" Type="http://schemas.openxmlformats.org/officeDocument/2006/relationships/image" Target="../media/image11.png"/><Relationship Id="rId25" Type="http://schemas.openxmlformats.org/officeDocument/2006/relationships/image" Target="../media/image12.png"/><Relationship Id="rId26" Type="http://schemas.openxmlformats.org/officeDocument/2006/relationships/image" Target="../media/image1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93700"/>
            <a:ext cx="8229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968375"/>
            <a:ext cx="8189913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7543800" y="263525"/>
            <a:ext cx="533400" cy="69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0" y="6629400"/>
            <a:ext cx="3175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EDB3134-DEC4-2046-B723-7EBE3C896241}" type="slidenum">
              <a:rPr lang="en-US" sz="900"/>
              <a:pPr>
                <a:defRPr/>
              </a:pPr>
              <a:t>‹#›</a:t>
            </a:fld>
            <a:endParaRPr lang="en-US" sz="900"/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838200" y="64008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15875"/>
            <a:ext cx="8986838" cy="6842125"/>
            <a:chOff x="0" y="10"/>
            <a:chExt cx="5661" cy="4310"/>
          </a:xfrm>
        </p:grpSpPr>
        <p:sp>
          <p:nvSpPr>
            <p:cNvPr id="38938" name="Line 26"/>
            <p:cNvSpPr>
              <a:spLocks noChangeShapeType="1"/>
            </p:cNvSpPr>
            <p:nvPr/>
          </p:nvSpPr>
          <p:spPr bwMode="auto">
            <a:xfrm>
              <a:off x="96" y="124"/>
              <a:ext cx="5565" cy="0"/>
            </a:xfrm>
            <a:prstGeom prst="line">
              <a:avLst/>
            </a:prstGeom>
            <a:noFill/>
            <a:ln w="57150" cmpd="tri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9" name="Rectangle 27"/>
            <p:cNvSpPr>
              <a:spLocks noChangeArrowheads="1"/>
            </p:cNvSpPr>
            <p:nvPr/>
          </p:nvSpPr>
          <p:spPr bwMode="auto">
            <a:xfrm>
              <a:off x="0" y="190"/>
              <a:ext cx="15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900" b="1"/>
                <a:t>Universities Space Research Association</a:t>
              </a:r>
            </a:p>
          </p:txBody>
        </p:sp>
        <p:pic>
          <p:nvPicPr>
            <p:cNvPr id="1036" name="Picture 2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04" y="4128"/>
              <a:ext cx="214" cy="1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37" name="Picture 29" descr="SETI_CMYKColor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906" y="4128"/>
              <a:ext cx="31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4320" y="4110"/>
            <a:ext cx="225" cy="210"/>
          </p:xfrm>
          <a:graphic>
            <a:graphicData uri="http://schemas.openxmlformats.org/presentationml/2006/ole">
              <p:oleObj spid="_x0000_s4098" name="Photo Editor Photo" r:id="rId16" imgW="883810" imgH="891806" progId="">
                <p:embed/>
              </p:oleObj>
            </a:graphicData>
          </a:graphic>
        </p:graphicFrame>
        <p:pic>
          <p:nvPicPr>
            <p:cNvPr id="1038" name="Picture 31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592" y="32"/>
              <a:ext cx="542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3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736" y="398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33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76" y="27"/>
              <a:ext cx="2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34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608" y="10"/>
              <a:ext cx="933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35" descr="caltech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680" y="4083"/>
              <a:ext cx="24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36" descr="cornell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912" y="4082"/>
              <a:ext cx="24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37" descr="lowell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80" y="4080"/>
              <a:ext cx="28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38" descr="rit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4704" y="4080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39" descr="uchicago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1283" y="4066"/>
              <a:ext cx="205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40" descr="utexas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2064" y="40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iff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User Tools for Cycle 1</a:t>
            </a:r>
            <a:br>
              <a:rPr lang="en-US" dirty="0" smtClean="0"/>
            </a:br>
            <a:r>
              <a:rPr lang="en-US" i="1" dirty="0" smtClean="0"/>
              <a:t>Phase II: SOFIA Spot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R. Y. Shuping</a:t>
            </a:r>
          </a:p>
          <a:p>
            <a:r>
              <a:rPr lang="en-US" sz="1800" i="1" dirty="0" smtClean="0"/>
              <a:t>DCS Development Lead</a:t>
            </a:r>
          </a:p>
          <a:p>
            <a:r>
              <a:rPr lang="en-US" dirty="0" smtClean="0"/>
              <a:t>L.</a:t>
            </a:r>
            <a:r>
              <a:rPr lang="en-US" baseline="0" dirty="0" smtClean="0"/>
              <a:t> Lin</a:t>
            </a:r>
          </a:p>
          <a:p>
            <a:r>
              <a:rPr lang="en-US" sz="1800" i="1" dirty="0" smtClean="0"/>
              <a:t>DCS Engineer</a:t>
            </a:r>
          </a:p>
          <a:p>
            <a:r>
              <a:rPr lang="en-US" baseline="0" dirty="0" smtClean="0"/>
              <a:t>J. Rho</a:t>
            </a:r>
            <a:endParaRPr lang="en-US" baseline="0" dirty="0" smtClean="0"/>
          </a:p>
          <a:p>
            <a:r>
              <a:rPr lang="en-US" sz="1800" i="1" dirty="0" smtClean="0"/>
              <a:t>Associate Scientist</a:t>
            </a:r>
            <a:endParaRPr lang="en-US" sz="1800" i="1" dirty="0"/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AOT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AOT specification worked out with SI representatives for each mode, including:</a:t>
            </a:r>
          </a:p>
          <a:p>
            <a:pPr lvl="1"/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Value ranges and defaults</a:t>
            </a:r>
          </a:p>
          <a:p>
            <a:pPr lvl="1"/>
            <a:r>
              <a:rPr lang="en-US" dirty="0" smtClean="0"/>
              <a:t>Conceptual diagrams as needed</a:t>
            </a:r>
          </a:p>
          <a:p>
            <a:r>
              <a:rPr lang="en-US" dirty="0" smtClean="0"/>
              <a:t>Spec then included in SI-DCS ICD and implemented as formal XML.</a:t>
            </a:r>
          </a:p>
          <a:p>
            <a:r>
              <a:rPr lang="en-US" dirty="0" smtClean="0"/>
              <a:t>Kickoff meeting with SI teams?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AOT Prioritization for Cycle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968375"/>
            <a:ext cx="8189913" cy="5284270"/>
          </a:xfrm>
        </p:spPr>
        <p:txBody>
          <a:bodyPr/>
          <a:lstStyle/>
          <a:p>
            <a:r>
              <a:rPr lang="en-US" dirty="0" smtClean="0"/>
              <a:t>FORCAST </a:t>
            </a:r>
          </a:p>
          <a:p>
            <a:pPr lvl="1"/>
            <a:r>
              <a:rPr lang="en-US" dirty="0" smtClean="0"/>
              <a:t>2 position chop/nod (dithering)</a:t>
            </a:r>
          </a:p>
          <a:p>
            <a:pPr lvl="1"/>
            <a:r>
              <a:rPr lang="en-US" dirty="0" smtClean="0"/>
              <a:t>Mapping</a:t>
            </a:r>
          </a:p>
          <a:p>
            <a:r>
              <a:rPr lang="en-US" dirty="0" smtClean="0"/>
              <a:t>GREAT</a:t>
            </a:r>
          </a:p>
          <a:p>
            <a:pPr lvl="1"/>
            <a:r>
              <a:rPr lang="en-US" dirty="0" smtClean="0"/>
              <a:t>Pointed (Chopping)</a:t>
            </a:r>
          </a:p>
          <a:p>
            <a:pPr lvl="1"/>
            <a:r>
              <a:rPr lang="en-US" dirty="0" smtClean="0"/>
              <a:t>Mapping</a:t>
            </a:r>
          </a:p>
          <a:p>
            <a:r>
              <a:rPr lang="en-US" dirty="0" smtClean="0"/>
              <a:t>FLITECAM Imaging</a:t>
            </a:r>
          </a:p>
          <a:p>
            <a:r>
              <a:rPr lang="en-US" dirty="0" smtClean="0"/>
              <a:t>FORCAST </a:t>
            </a:r>
            <a:r>
              <a:rPr lang="en-US" dirty="0" err="1" smtClean="0"/>
              <a:t>Grism</a:t>
            </a:r>
            <a:endParaRPr lang="en-US" dirty="0" smtClean="0"/>
          </a:p>
          <a:p>
            <a:r>
              <a:rPr lang="en-US" dirty="0" smtClean="0"/>
              <a:t>FLITECAM </a:t>
            </a:r>
            <a:r>
              <a:rPr lang="en-US" dirty="0" err="1" smtClean="0"/>
              <a:t>Grism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V&amp;V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All DCS V&amp;V activities to be documented in V&amp;V Plan for Segment 3 </a:t>
            </a:r>
          </a:p>
          <a:p>
            <a:pPr lvl="1"/>
            <a:r>
              <a:rPr lang="en-US" sz="1600" dirty="0" smtClean="0"/>
              <a:t>V&amp;V guidelines documented in SCI-AR-PLA-PM92-2009.</a:t>
            </a:r>
          </a:p>
          <a:p>
            <a:r>
              <a:rPr lang="en-US" sz="1800" b="1" i="1" dirty="0" smtClean="0"/>
              <a:t>Verification </a:t>
            </a:r>
            <a:r>
              <a:rPr lang="en-US" sz="1800" dirty="0" smtClean="0"/>
              <a:t>carried out to ensure software meets its formal requirements or fixes </a:t>
            </a:r>
            <a:r>
              <a:rPr lang="en-US" sz="1800" dirty="0" err="1" smtClean="0"/>
              <a:t>SPRs</a:t>
            </a:r>
            <a:r>
              <a:rPr lang="en-US" sz="1800" dirty="0" smtClean="0"/>
              <a:t> (bugs).  Methods:</a:t>
            </a:r>
          </a:p>
          <a:p>
            <a:pPr lvl="1"/>
            <a:r>
              <a:rPr lang="en-US" sz="1600" dirty="0" smtClean="0"/>
              <a:t>Demonstration (functional, security, privacy requirements)</a:t>
            </a:r>
          </a:p>
          <a:p>
            <a:pPr lvl="1"/>
            <a:r>
              <a:rPr lang="en-US" sz="1600" dirty="0" smtClean="0"/>
              <a:t>Test (performance requirements)</a:t>
            </a:r>
          </a:p>
          <a:p>
            <a:pPr lvl="1"/>
            <a:r>
              <a:rPr lang="en-US" sz="1600" dirty="0" smtClean="0"/>
              <a:t>Inspection (mostly for </a:t>
            </a:r>
            <a:r>
              <a:rPr lang="en-US" sz="1600" dirty="0" err="1" smtClean="0"/>
              <a:t>SPRs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Analysis (rare)</a:t>
            </a:r>
          </a:p>
          <a:p>
            <a:r>
              <a:rPr lang="en-US" sz="1800" b="1" i="1" dirty="0" smtClean="0"/>
              <a:t>Validation </a:t>
            </a:r>
            <a:r>
              <a:rPr lang="en-US" sz="1800" dirty="0" smtClean="0"/>
              <a:t>carried out to ensure that software meets the needs of users in the operational environment.  Methods:</a:t>
            </a:r>
          </a:p>
          <a:p>
            <a:pPr lvl="1"/>
            <a:r>
              <a:rPr lang="en-US" sz="1600" dirty="0" smtClean="0"/>
              <a:t>Beta testing with representative users</a:t>
            </a:r>
          </a:p>
          <a:p>
            <a:pPr lvl="1"/>
            <a:r>
              <a:rPr lang="en-US" sz="1600" dirty="0" smtClean="0"/>
              <a:t>Simulations (e.g. SIM6 in 2009)</a:t>
            </a:r>
          </a:p>
          <a:p>
            <a:r>
              <a:rPr lang="en-US" sz="1800" dirty="0" smtClean="0"/>
              <a:t>V&amp;V Activities carried out in separate Test Environment independent of DCS Production Environment.</a:t>
            </a:r>
          </a:p>
          <a:p>
            <a:r>
              <a:rPr lang="en-US" sz="1800" dirty="0" smtClean="0"/>
              <a:t>Result of V&amp;V activities:</a:t>
            </a:r>
          </a:p>
          <a:p>
            <a:pPr lvl="1"/>
            <a:r>
              <a:rPr lang="en-US" sz="1600" dirty="0" smtClean="0"/>
              <a:t>Requirements status matrix updated</a:t>
            </a:r>
          </a:p>
          <a:p>
            <a:pPr lvl="1"/>
            <a:r>
              <a:rPr lang="en-US" sz="1600" dirty="0" smtClean="0"/>
              <a:t>Existing </a:t>
            </a:r>
            <a:r>
              <a:rPr lang="en-US" sz="1600" dirty="0" err="1" smtClean="0"/>
              <a:t>SPRs</a:t>
            </a:r>
            <a:r>
              <a:rPr lang="en-US" sz="1600" dirty="0" smtClean="0"/>
              <a:t> updated</a:t>
            </a:r>
          </a:p>
          <a:p>
            <a:pPr lvl="1"/>
            <a:r>
              <a:rPr lang="en-US" sz="1600" dirty="0" smtClean="0"/>
              <a:t>New </a:t>
            </a:r>
            <a:r>
              <a:rPr lang="en-US" sz="1600" dirty="0" err="1" smtClean="0"/>
              <a:t>SPRs</a:t>
            </a:r>
            <a:r>
              <a:rPr lang="en-US" sz="1600" dirty="0" smtClean="0"/>
              <a:t> generated (as needed)</a:t>
            </a:r>
            <a:endParaRPr lang="en-US" sz="1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DCS Verification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All DCS software (including SSPOT) subject to SW QA Plan and V&amp;V Guidelines.</a:t>
            </a:r>
          </a:p>
          <a:p>
            <a:r>
              <a:rPr lang="en-US" sz="2000" dirty="0" smtClean="0"/>
              <a:t>Standard verification activities for every DCS release:</a:t>
            </a:r>
          </a:p>
          <a:p>
            <a:pPr lvl="1"/>
            <a:r>
              <a:rPr lang="en-US" sz="1800" dirty="0" smtClean="0"/>
              <a:t>V&amp;V Plan updates (SV01, as needed)</a:t>
            </a:r>
          </a:p>
          <a:p>
            <a:pPr lvl="2"/>
            <a:r>
              <a:rPr lang="en-US" sz="1600" dirty="0" smtClean="0"/>
              <a:t>Covered in Design Review</a:t>
            </a:r>
          </a:p>
          <a:p>
            <a:pPr lvl="1"/>
            <a:r>
              <a:rPr lang="en-US" sz="1800" dirty="0" smtClean="0"/>
              <a:t>Test Procedure updates (SV02, as needed)</a:t>
            </a:r>
          </a:p>
          <a:p>
            <a:pPr lvl="1"/>
            <a:r>
              <a:rPr lang="en-US" sz="1800" dirty="0" smtClean="0"/>
              <a:t>Dry-Run Testing</a:t>
            </a:r>
          </a:p>
          <a:p>
            <a:pPr lvl="1"/>
            <a:r>
              <a:rPr lang="en-US" sz="1800" dirty="0" smtClean="0"/>
              <a:t>Establish SW baseline: CCB</a:t>
            </a:r>
          </a:p>
          <a:p>
            <a:pPr lvl="1"/>
            <a:r>
              <a:rPr lang="en-US" sz="1800" dirty="0" smtClean="0"/>
              <a:t>Test Readiness Review</a:t>
            </a:r>
          </a:p>
          <a:p>
            <a:pPr lvl="1"/>
            <a:r>
              <a:rPr lang="en-US" sz="1800" dirty="0" smtClean="0"/>
              <a:t>Witnessed Testing (USRA SW QA)</a:t>
            </a:r>
          </a:p>
          <a:p>
            <a:pPr lvl="1"/>
            <a:r>
              <a:rPr lang="en-US" sz="1800" dirty="0" smtClean="0"/>
              <a:t>Generate Test Records (SV04) and Test Report (SW05)</a:t>
            </a:r>
          </a:p>
          <a:p>
            <a:r>
              <a:rPr lang="en-US" sz="2000" dirty="0" smtClean="0"/>
              <a:t>Once verification activities are complete, NASA conducts FCA/PCA and issues change request.</a:t>
            </a:r>
          </a:p>
          <a:p>
            <a:r>
              <a:rPr lang="en-US" sz="2000" dirty="0" smtClean="0"/>
              <a:t>Once change request is approved, software can be deployed to production environment.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SSPOT Validation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SSPOT Validation Plan to be included in General DCS V&amp;V plan for Segment 3.</a:t>
            </a:r>
          </a:p>
          <a:p>
            <a:r>
              <a:rPr lang="en-US" sz="1800" dirty="0" smtClean="0"/>
              <a:t>SSPOT Validation activities will involve Science and Mission Ops staff and should include:</a:t>
            </a:r>
          </a:p>
          <a:p>
            <a:pPr lvl="1"/>
            <a:r>
              <a:rPr lang="en-US" sz="1600" dirty="0" smtClean="0"/>
              <a:t>SMO User testing against the SSPOT </a:t>
            </a:r>
            <a:r>
              <a:rPr lang="en-US" sz="1600" dirty="0" err="1" smtClean="0"/>
              <a:t>ConOps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SMO exercises and simulations in preparation for Segment 3 phase II planning</a:t>
            </a:r>
          </a:p>
          <a:p>
            <a:pPr lvl="1"/>
            <a:r>
              <a:rPr lang="en-US" sz="1600" dirty="0" smtClean="0"/>
              <a:t>Beta testing with SI teams and other outside users (under controlled conditions)</a:t>
            </a:r>
          </a:p>
          <a:p>
            <a:r>
              <a:rPr lang="en-US" sz="1800" dirty="0" smtClean="0"/>
              <a:t>Results to be documented in Validation Test Reports and SPRS (as needed).</a:t>
            </a:r>
          </a:p>
          <a:p>
            <a:r>
              <a:rPr lang="en-US" sz="1800" dirty="0" smtClean="0"/>
              <a:t>Validation activities can be done anytime after formal baseline established (i.e. when the code is ready for formal test).</a:t>
            </a:r>
          </a:p>
          <a:p>
            <a:r>
              <a:rPr lang="en-US" sz="1800" i="1" dirty="0" smtClean="0"/>
              <a:t>Informal</a:t>
            </a:r>
            <a:r>
              <a:rPr lang="en-US" sz="1800" dirty="0" smtClean="0"/>
              <a:t> validation will also occur as part of </a:t>
            </a:r>
            <a:r>
              <a:rPr lang="en-US" sz="1800" i="1" dirty="0" smtClean="0"/>
              <a:t>development</a:t>
            </a:r>
            <a:r>
              <a:rPr lang="en-US" sz="1800" dirty="0" smtClean="0"/>
              <a:t> (i.e. as soon as </a:t>
            </a:r>
            <a:r>
              <a:rPr lang="en-US" sz="1800" dirty="0" smtClean="0"/>
              <a:t>functionality and </a:t>
            </a:r>
            <a:r>
              <a:rPr lang="en-US" sz="1800" dirty="0" err="1" smtClean="0"/>
              <a:t>AOTs</a:t>
            </a:r>
            <a:r>
              <a:rPr lang="en-US" sz="1800" dirty="0" smtClean="0"/>
              <a:t> are available) </a:t>
            </a:r>
            <a:r>
              <a:rPr lang="en-US" sz="1800" dirty="0" smtClean="0"/>
              <a:t>as risk reduction – no formal documentation required</a:t>
            </a:r>
            <a:r>
              <a:rPr lang="en-US" sz="1800" dirty="0" smtClean="0"/>
              <a:t>:</a:t>
            </a:r>
            <a:endParaRPr lang="en-US" sz="1800" dirty="0" smtClean="0"/>
          </a:p>
          <a:p>
            <a:pPr lvl="1"/>
            <a:r>
              <a:rPr lang="en-US" sz="1600" dirty="0" smtClean="0"/>
              <a:t>Demos with SPOT Science Working Group</a:t>
            </a:r>
          </a:p>
          <a:p>
            <a:pPr lvl="1"/>
            <a:r>
              <a:rPr lang="en-US" sz="1600" dirty="0" smtClean="0"/>
              <a:t>Informal testing with SI teams</a:t>
            </a:r>
            <a:endParaRPr lang="en-US" sz="1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SSPOT Development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June:  Delta</a:t>
            </a:r>
            <a:r>
              <a:rPr lang="en-US" baseline="0" dirty="0" smtClean="0"/>
              <a:t> Design Review</a:t>
            </a:r>
          </a:p>
          <a:p>
            <a:r>
              <a:rPr lang="en-US" baseline="0" dirty="0" smtClean="0"/>
              <a:t>June - Aug:  Implementation and informal test</a:t>
            </a:r>
          </a:p>
          <a:p>
            <a:r>
              <a:rPr lang="en-US" dirty="0" smtClean="0"/>
              <a:t>Sept:  Formal Testing</a:t>
            </a:r>
          </a:p>
          <a:p>
            <a:r>
              <a:rPr lang="en-US" i="1" dirty="0" smtClean="0"/>
              <a:t>Sept. 30:  Release of SSPOT Beta (FORCAST TPCD)</a:t>
            </a:r>
          </a:p>
          <a:p>
            <a:pPr lvl="1"/>
            <a:r>
              <a:rPr lang="en-US" dirty="0" smtClean="0"/>
              <a:t>SSPOT ready for ops simulations and exercises</a:t>
            </a:r>
          </a:p>
          <a:p>
            <a:pPr lvl="1"/>
            <a:r>
              <a:rPr lang="en-US" dirty="0" smtClean="0"/>
              <a:t>SSPOT ready for integration with other </a:t>
            </a:r>
            <a:r>
              <a:rPr lang="en-US" dirty="0" err="1" smtClean="0"/>
              <a:t>AOTs</a:t>
            </a:r>
            <a:endParaRPr lang="en-US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AOT Implementation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968375"/>
            <a:ext cx="8189913" cy="4025502"/>
          </a:xfrm>
        </p:spPr>
        <p:txBody>
          <a:bodyPr/>
          <a:lstStyle/>
          <a:p>
            <a:r>
              <a:rPr lang="en-US" dirty="0" smtClean="0"/>
              <a:t>May – October:  AOT Specification and ICD updates</a:t>
            </a:r>
          </a:p>
          <a:p>
            <a:r>
              <a:rPr lang="en-US" dirty="0" smtClean="0"/>
              <a:t>June – October: AOT implementation (XML)</a:t>
            </a:r>
          </a:p>
          <a:p>
            <a:r>
              <a:rPr lang="en-US" dirty="0" smtClean="0"/>
              <a:t> October – February (2012): AOT integration with SSPOT</a:t>
            </a:r>
          </a:p>
          <a:p>
            <a:pPr lvl="1"/>
            <a:r>
              <a:rPr lang="en-US" dirty="0" smtClean="0"/>
              <a:t>Assumes ~3 weeks per </a:t>
            </a:r>
            <a:r>
              <a:rPr lang="en-US" dirty="0" smtClean="0"/>
              <a:t>AOT</a:t>
            </a:r>
          </a:p>
          <a:p>
            <a:pPr lvl="1"/>
            <a:r>
              <a:rPr lang="en-US" dirty="0" smtClean="0"/>
              <a:t>Including informal test with science ops and SI teams</a:t>
            </a:r>
          </a:p>
          <a:p>
            <a:r>
              <a:rPr lang="en-US" dirty="0" smtClean="0"/>
              <a:t>March 2012:  Formal V&amp;V</a:t>
            </a:r>
            <a:endParaRPr lang="en-US" dirty="0" smtClean="0"/>
          </a:p>
          <a:p>
            <a:r>
              <a:rPr lang="en-US" dirty="0" smtClean="0"/>
              <a:t>March 31, 2012</a:t>
            </a:r>
            <a:r>
              <a:rPr lang="en-US" i="1" dirty="0" smtClean="0"/>
              <a:t>:  SSPOT released with full set of </a:t>
            </a:r>
            <a:r>
              <a:rPr lang="en-US" i="1" dirty="0" err="1" smtClean="0"/>
              <a:t>AOTs</a:t>
            </a:r>
            <a:r>
              <a:rPr lang="en-US" i="1" dirty="0" smtClean="0"/>
              <a:t> for Cycle 1 Planning</a:t>
            </a:r>
            <a:endParaRPr lang="en-US" i="1" dirty="0" smtClean="0"/>
          </a:p>
          <a:p>
            <a:r>
              <a:rPr lang="en-US" b="1" i="1" dirty="0" smtClean="0"/>
              <a:t>April 2012</a:t>
            </a:r>
            <a:r>
              <a:rPr lang="en-US" b="1" i="1" dirty="0" smtClean="0"/>
              <a:t>:  Cycle 1 Phase II planning begins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47138"/>
            <a:ext cx="821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Schedule is very tight:  Very little margin for unexpected issues.</a:t>
            </a:r>
            <a:endParaRPr lang="en-US" sz="2000" b="1" i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 DCS Archive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968375"/>
            <a:ext cx="4905224" cy="5422900"/>
          </a:xfrm>
        </p:spPr>
        <p:txBody>
          <a:bodyPr/>
          <a:lstStyle/>
          <a:p>
            <a:r>
              <a:rPr lang="en-US" sz="1800" dirty="0" smtClean="0"/>
              <a:t>All data from Cycle 1 (both raw and pipelined) will be ingested into the DCS Archive and made accessible via DCS web pages.</a:t>
            </a:r>
          </a:p>
          <a:p>
            <a:r>
              <a:rPr lang="en-US" sz="1800" dirty="0" smtClean="0"/>
              <a:t>Archive enforces proprietary periods and access controls.</a:t>
            </a:r>
          </a:p>
          <a:p>
            <a:r>
              <a:rPr lang="en-US" sz="1800" dirty="0" smtClean="0"/>
              <a:t>Status:</a:t>
            </a:r>
          </a:p>
          <a:p>
            <a:pPr lvl="1"/>
            <a:r>
              <a:rPr lang="en-US" sz="1600" dirty="0" smtClean="0"/>
              <a:t>Database and storage systems complete</a:t>
            </a:r>
          </a:p>
          <a:p>
            <a:pPr lvl="1"/>
            <a:r>
              <a:rPr lang="en-US" sz="1600" dirty="0" smtClean="0"/>
              <a:t>Ingestion functions ready, in operations now for Basic Science</a:t>
            </a:r>
          </a:p>
          <a:p>
            <a:pPr lvl="1"/>
            <a:r>
              <a:rPr lang="en-US" sz="1600" dirty="0" smtClean="0"/>
              <a:t>Delivery functions complete, in operations now for Basic Science</a:t>
            </a:r>
          </a:p>
          <a:p>
            <a:pPr lvl="1"/>
            <a:r>
              <a:rPr lang="en-US" sz="1600" dirty="0" smtClean="0"/>
              <a:t>Web access complete, </a:t>
            </a:r>
            <a:r>
              <a:rPr lang="en-US" sz="1600" i="1" dirty="0" smtClean="0"/>
              <a:t>but </a:t>
            </a:r>
            <a:r>
              <a:rPr lang="en-US" sz="1600" dirty="0" smtClean="0"/>
              <a:t>a number of user interface issues identified, to be resolved in time for Cycle 1 observations</a:t>
            </a:r>
            <a:endParaRPr lang="en-US" sz="1600" dirty="0"/>
          </a:p>
        </p:txBody>
      </p:sp>
      <p:pic>
        <p:nvPicPr>
          <p:cNvPr id="4" name="Picture 3" descr="IMG_158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824" y="968375"/>
            <a:ext cx="3737126" cy="5003684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rgbClr val="00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hiveSearc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89209" cy="4753622"/>
          </a:xfrm>
          <a:prstGeom prst="rect">
            <a:avLst/>
          </a:prstGeom>
        </p:spPr>
      </p:pic>
      <p:pic>
        <p:nvPicPr>
          <p:cNvPr id="4" name="Picture 3" descr="ArchiveResul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96" y="1287082"/>
            <a:ext cx="8217104" cy="5570918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planning for SOFIA is composed of two parts:</a:t>
            </a:r>
          </a:p>
          <a:p>
            <a:pPr lvl="1"/>
            <a:r>
              <a:rPr lang="en-US" dirty="0" smtClean="0"/>
              <a:t>Phase I:  Proposal Preparation (SPT, SITE)</a:t>
            </a:r>
          </a:p>
          <a:p>
            <a:pPr lvl="1"/>
            <a:r>
              <a:rPr lang="en-US" dirty="0" smtClean="0"/>
              <a:t>Phase II:  AOR creation/modification</a:t>
            </a:r>
          </a:p>
          <a:p>
            <a:r>
              <a:rPr lang="en-US" dirty="0" smtClean="0"/>
              <a:t>Early decision was to not force GIs to create </a:t>
            </a:r>
            <a:r>
              <a:rPr lang="en-US" dirty="0" err="1" smtClean="0"/>
              <a:t>AORs</a:t>
            </a:r>
            <a:r>
              <a:rPr lang="en-US" dirty="0" smtClean="0"/>
              <a:t> as part of the proposal process.  </a:t>
            </a:r>
          </a:p>
          <a:p>
            <a:r>
              <a:rPr lang="en-US" dirty="0" smtClean="0"/>
              <a:t>Trade study of existing </a:t>
            </a:r>
            <a:r>
              <a:rPr lang="en-US" dirty="0" err="1" smtClean="0"/>
              <a:t>Obs</a:t>
            </a:r>
            <a:r>
              <a:rPr lang="en-US" dirty="0" smtClean="0"/>
              <a:t> Planning tools was conducted in 2001:  included SPOT, SEA, OASIS, and the Gemini OT.  </a:t>
            </a:r>
          </a:p>
          <a:p>
            <a:r>
              <a:rPr lang="en-US" dirty="0" smtClean="0"/>
              <a:t>Trade study was reviewed in 2009 and decision was made by SMO director and ISD manager (Sept.) to go ahead with SPOT as the Phase II planning tool for SOFIA.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0988"/>
            <a:ext cx="8229600" cy="534988"/>
          </a:xfrm>
        </p:spPr>
        <p:txBody>
          <a:bodyPr/>
          <a:lstStyle/>
          <a:p>
            <a:r>
              <a:rPr lang="en-US" dirty="0" smtClean="0"/>
              <a:t>Intro to SPOT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1" y="1369815"/>
            <a:ext cx="5273028" cy="4901331"/>
          </a:xfrm>
        </p:spPr>
        <p:txBody>
          <a:bodyPr/>
          <a:lstStyle/>
          <a:p>
            <a:r>
              <a:rPr lang="en-US" dirty="0" smtClean="0"/>
              <a:t>Development Effort:   6-12 FTE, 2 years before and 4 years after the launch</a:t>
            </a:r>
          </a:p>
          <a:p>
            <a:r>
              <a:rPr lang="en-US" dirty="0" smtClean="0"/>
              <a:t>Capabilities:</a:t>
            </a:r>
          </a:p>
          <a:p>
            <a:pPr lvl="1"/>
            <a:r>
              <a:rPr lang="en-US" dirty="0" smtClean="0"/>
              <a:t>Detailed observing strategy : detailed </a:t>
            </a:r>
            <a:r>
              <a:rPr lang="en-US" dirty="0" err="1" smtClean="0"/>
              <a:t>AORs</a:t>
            </a:r>
            <a:r>
              <a:rPr lang="en-US" dirty="0" smtClean="0"/>
              <a:t> including exact mapping strategy, chopping, nodding, slit selection etc.</a:t>
            </a:r>
          </a:p>
          <a:p>
            <a:pPr lvl="1"/>
            <a:r>
              <a:rPr lang="en-US" dirty="0" smtClean="0"/>
              <a:t>Excellent Visualization Tool</a:t>
            </a:r>
            <a:endParaRPr lang="en-US" dirty="0" smtClean="0"/>
          </a:p>
          <a:p>
            <a:pPr lvl="2"/>
            <a:r>
              <a:rPr lang="en-US" dirty="0" smtClean="0"/>
              <a:t>Archival </a:t>
            </a:r>
            <a:r>
              <a:rPr lang="en-US" dirty="0" smtClean="0"/>
              <a:t>sky images (IRAS, MSX,</a:t>
            </a:r>
            <a:r>
              <a:rPr lang="en-US" dirty="0" smtClean="0"/>
              <a:t> 2MASS</a:t>
            </a:r>
            <a:r>
              <a:rPr lang="en-US" dirty="0" smtClean="0"/>
              <a:t>, etc</a:t>
            </a:r>
            <a:r>
              <a:rPr lang="en-US" dirty="0" smtClean="0"/>
              <a:t>) </a:t>
            </a:r>
            <a:r>
              <a:rPr lang="en-US" dirty="0" smtClean="0"/>
              <a:t>specified AOR</a:t>
            </a:r>
            <a:endParaRPr lang="en-US" dirty="0" smtClean="0"/>
          </a:p>
          <a:p>
            <a:pPr lvl="2"/>
            <a:r>
              <a:rPr lang="en-US" dirty="0" smtClean="0"/>
              <a:t>Depth </a:t>
            </a:r>
            <a:r>
              <a:rPr lang="en-US" dirty="0" smtClean="0"/>
              <a:t>of planned observations</a:t>
            </a:r>
            <a:endParaRPr lang="en-US" dirty="0" smtClean="0"/>
          </a:p>
          <a:p>
            <a:pPr lvl="2"/>
            <a:r>
              <a:rPr lang="en-US" dirty="0" smtClean="0"/>
              <a:t>Moving </a:t>
            </a:r>
            <a:r>
              <a:rPr lang="en-US" dirty="0" smtClean="0"/>
              <a:t>Target visualization</a:t>
            </a:r>
            <a:r>
              <a:rPr lang="en-US" dirty="0" smtClean="0"/>
              <a:t> with </a:t>
            </a:r>
            <a:r>
              <a:rPr lang="en-US" dirty="0" smtClean="0"/>
              <a:t>orbit parameters</a:t>
            </a:r>
          </a:p>
          <a:p>
            <a:endParaRPr lang="en-US" dirty="0"/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5629" y="1065976"/>
            <a:ext cx="3148076" cy="263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SSPOT development composed of two parts:</a:t>
            </a:r>
          </a:p>
          <a:p>
            <a:pPr lvl="1"/>
            <a:r>
              <a:rPr lang="en-US" dirty="0" smtClean="0"/>
              <a:t>SSPOT application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AOT development and integration</a:t>
            </a:r>
          </a:p>
          <a:p>
            <a:r>
              <a:rPr lang="en-US" dirty="0" smtClean="0"/>
              <a:t>SSPOT application development is part of existing DCS 2.0 plan and schedule:</a:t>
            </a:r>
          </a:p>
          <a:p>
            <a:pPr lvl="1"/>
            <a:r>
              <a:rPr lang="en-US" dirty="0" smtClean="0"/>
              <a:t>Independent of SI team</a:t>
            </a:r>
          </a:p>
          <a:p>
            <a:pPr lvl="1"/>
            <a:r>
              <a:rPr lang="en-US" dirty="0" smtClean="0"/>
              <a:t>Support from IPAC SPOT team</a:t>
            </a:r>
          </a:p>
          <a:p>
            <a:pPr lvl="1"/>
            <a:r>
              <a:rPr lang="en-US" dirty="0" smtClean="0"/>
              <a:t>Subject to standard QA process (SCI-US-PLA-PM21-2011)</a:t>
            </a:r>
          </a:p>
          <a:p>
            <a:r>
              <a:rPr lang="en-US" dirty="0" smtClean="0"/>
              <a:t>AOT development is parallel effort (until SSPOT app complete)</a:t>
            </a:r>
          </a:p>
          <a:p>
            <a:pPr lvl="1"/>
            <a:r>
              <a:rPr lang="en-US" dirty="0" smtClean="0"/>
              <a:t>Depends on SI specification and team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SSPOT Development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Lan</a:t>
            </a:r>
            <a:r>
              <a:rPr lang="en-US" sz="2000" dirty="0" smtClean="0"/>
              <a:t> Lin (&lt; 1.0 FTE): SSPOT Development Lead</a:t>
            </a:r>
          </a:p>
          <a:p>
            <a:pPr lvl="1"/>
            <a:r>
              <a:rPr lang="en-US" sz="1800" dirty="0" smtClean="0"/>
              <a:t>Application Development</a:t>
            </a:r>
          </a:p>
          <a:p>
            <a:pPr lvl="1"/>
            <a:r>
              <a:rPr lang="en-US" sz="1800" dirty="0" smtClean="0"/>
              <a:t>AOT Integration</a:t>
            </a:r>
          </a:p>
          <a:p>
            <a:r>
              <a:rPr lang="en-US" sz="2000" dirty="0" smtClean="0"/>
              <a:t>Li Sun (&lt; 1.0 FTE):  Database interface development </a:t>
            </a:r>
          </a:p>
          <a:p>
            <a:r>
              <a:rPr lang="en-US" sz="2000" dirty="0" err="1" smtClean="0"/>
              <a:t>Jeonghee</a:t>
            </a:r>
            <a:r>
              <a:rPr lang="en-US" sz="2000" dirty="0" smtClean="0"/>
              <a:t> Rho (0.25 FTE):  AOT specification and IPAC coordination</a:t>
            </a:r>
          </a:p>
          <a:p>
            <a:pPr lvl="1"/>
            <a:r>
              <a:rPr lang="en-US" sz="1800" dirty="0" smtClean="0"/>
              <a:t>With support from USRA Scientists</a:t>
            </a:r>
          </a:p>
          <a:p>
            <a:r>
              <a:rPr lang="en-US" sz="2000" dirty="0" smtClean="0"/>
              <a:t>SSPOT Science Working Group:  </a:t>
            </a:r>
          </a:p>
          <a:p>
            <a:pPr lvl="1"/>
            <a:r>
              <a:rPr lang="en-US" sz="1800" dirty="0" smtClean="0"/>
              <a:t>Charter:  </a:t>
            </a:r>
          </a:p>
          <a:p>
            <a:pPr lvl="2"/>
            <a:r>
              <a:rPr lang="en-US" sz="1600" dirty="0" smtClean="0"/>
              <a:t>Evaluate/recommend changes to GUI layout/design/functionality</a:t>
            </a:r>
          </a:p>
          <a:p>
            <a:pPr lvl="2"/>
            <a:r>
              <a:rPr lang="en-US" sz="1600" dirty="0" smtClean="0"/>
              <a:t>Address science issues and provide algorithms (as needed)</a:t>
            </a:r>
          </a:p>
          <a:p>
            <a:pPr lvl="2"/>
            <a:r>
              <a:rPr lang="en-US" sz="1600" dirty="0" smtClean="0"/>
              <a:t>Feature prioritization</a:t>
            </a:r>
          </a:p>
          <a:p>
            <a:pPr lvl="1"/>
            <a:r>
              <a:rPr lang="en-US" sz="1800" dirty="0" smtClean="0"/>
              <a:t>Membership:  Shuping (Chair), Rho, de </a:t>
            </a:r>
            <a:r>
              <a:rPr lang="en-US" sz="1800" dirty="0" err="1" smtClean="0"/>
              <a:t>Buizer</a:t>
            </a:r>
            <a:r>
              <a:rPr lang="en-US" sz="1800" dirty="0" smtClean="0"/>
              <a:t>, </a:t>
            </a:r>
            <a:r>
              <a:rPr lang="en-US" sz="1800" dirty="0" err="1" smtClean="0"/>
              <a:t>Vacca</a:t>
            </a:r>
            <a:r>
              <a:rPr lang="en-US" sz="1800" dirty="0" smtClean="0"/>
              <a:t>, </a:t>
            </a:r>
            <a:r>
              <a:rPr lang="en-US" sz="1800" dirty="0" err="1" smtClean="0"/>
              <a:t>Sandell</a:t>
            </a:r>
            <a:r>
              <a:rPr lang="en-US" sz="1800" dirty="0" smtClean="0"/>
              <a:t>, </a:t>
            </a:r>
            <a:r>
              <a:rPr lang="en-US" sz="1800" dirty="0" err="1" smtClean="0"/>
              <a:t>Andersson</a:t>
            </a:r>
            <a:r>
              <a:rPr lang="en-US" sz="1800" dirty="0" smtClean="0"/>
              <a:t>, </a:t>
            </a:r>
            <a:r>
              <a:rPr lang="en-US" sz="1800" dirty="0" err="1" smtClean="0"/>
              <a:t>Sankrit</a:t>
            </a:r>
            <a:r>
              <a:rPr lang="en-US" sz="1800" dirty="0" smtClean="0"/>
              <a:t>, Maureen, John V., L. Lin, Reach (visiting), Moore (visiting).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Adapting SPOT to SOFIA: Challenges </a:t>
            </a:r>
            <a:endParaRPr lang="en-US" dirty="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Separate Phase II Planning: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Additional state management required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Synchronization with the SOFIA DCS </a:t>
            </a:r>
            <a:r>
              <a:rPr lang="en-US" sz="1800" dirty="0" err="1" smtClean="0">
                <a:solidFill>
                  <a:srgbClr val="000000"/>
                </a:solidFill>
              </a:rPr>
              <a:t>Obsplan</a:t>
            </a:r>
            <a:r>
              <a:rPr lang="en-US" sz="1800" dirty="0" smtClean="0">
                <a:solidFill>
                  <a:srgbClr val="000000"/>
                </a:solidFill>
              </a:rPr>
              <a:t> DB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AOT specification is fluid: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Software must handle frequent AOT updates, especially early on.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Details of focal plane overlays (e.g. PA) depend on exact time of observation; </a:t>
            </a:r>
            <a:r>
              <a:rPr lang="en-US" i="1" dirty="0" smtClean="0">
                <a:solidFill>
                  <a:srgbClr val="000000"/>
                </a:solidFill>
              </a:rPr>
              <a:t>unknown at planning time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SOFIA will have numerous </a:t>
            </a:r>
            <a:r>
              <a:rPr lang="en-US" dirty="0" err="1" smtClean="0">
                <a:solidFill>
                  <a:srgbClr val="000000"/>
                </a:solidFill>
              </a:rPr>
              <a:t>AOTs</a:t>
            </a:r>
            <a:r>
              <a:rPr lang="en-US" dirty="0" smtClean="0">
                <a:solidFill>
                  <a:srgbClr val="000000"/>
                </a:solidFill>
              </a:rPr>
              <a:t> over a long observatory lifetime: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Requires robust AOT and AOR versioning approach/system so that users can always upgrade old </a:t>
            </a:r>
            <a:r>
              <a:rPr lang="en-US" dirty="0" err="1" smtClean="0">
                <a:solidFill>
                  <a:srgbClr val="000000"/>
                </a:solidFill>
              </a:rPr>
              <a:t>AORs</a:t>
            </a:r>
            <a:r>
              <a:rPr lang="en-US" dirty="0" smtClean="0">
                <a:solidFill>
                  <a:srgbClr val="000000"/>
                </a:solidFill>
              </a:rPr>
              <a:t> for use with most recent version of SSPOT.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SimSun" pitchFamily="2" charset="-122"/>
                <a:cs typeface="SimSun" pitchFamily="2" charset="-122"/>
              </a:rPr>
              <a:t>Design Goals</a:t>
            </a:r>
            <a:endParaRPr lang="en-US" smtClean="0"/>
          </a:p>
        </p:txBody>
      </p:sp>
      <p:sp>
        <p:nvSpPr>
          <p:cNvPr id="1741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968375"/>
            <a:ext cx="8534400" cy="54229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User Experience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Familiar, Intuitive Interface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Feedback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Status, Help, Knowing where you are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Clarity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Smart defaults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Valid state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Limits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Network or Stand-alone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Ease of Use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Easy to learn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Easy to install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Easy to </a:t>
            </a:r>
            <a:r>
              <a:rPr lang="en-US" dirty="0" smtClean="0"/>
              <a:t>upgrade (both application and </a:t>
            </a:r>
            <a:r>
              <a:rPr lang="en-US" dirty="0" err="1" smtClean="0"/>
              <a:t>AORs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endParaRPr lang="en-US" sz="13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Developer Experience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Use of Objected Oriented principles and design patterns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Easy to modify existing AOT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Easy to add instrument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Easy to add instrument mode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4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700881"/>
            <a:ext cx="8229600" cy="534988"/>
          </a:xfrm>
        </p:spPr>
        <p:txBody>
          <a:bodyPr/>
          <a:lstStyle/>
          <a:p>
            <a:r>
              <a:rPr lang="en-US" dirty="0" smtClean="0"/>
              <a:t>SSPOT Application Design/Implementation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</a:t>
            </a:r>
            <a:r>
              <a:rPr lang="en-US" dirty="0" err="1" smtClean="0"/>
              <a:t>ConOps</a:t>
            </a:r>
            <a:r>
              <a:rPr lang="en-US" dirty="0" smtClean="0"/>
              <a:t> and derived requirements (complete)</a:t>
            </a:r>
          </a:p>
          <a:p>
            <a:r>
              <a:rPr lang="en-US" dirty="0" smtClean="0"/>
              <a:t>Develop Prototype (complete)</a:t>
            </a:r>
          </a:p>
          <a:p>
            <a:r>
              <a:rPr lang="en-US" dirty="0" smtClean="0"/>
              <a:t>Develop/Update V&amp;V Plan (in-work)</a:t>
            </a:r>
          </a:p>
          <a:p>
            <a:r>
              <a:rPr lang="en-US" dirty="0" smtClean="0"/>
              <a:t>Develop/Update Architectural Design (in-work)</a:t>
            </a:r>
          </a:p>
          <a:p>
            <a:r>
              <a:rPr lang="en-US" dirty="0" smtClean="0"/>
              <a:t>Develop Planning DB Interface (in-work)</a:t>
            </a:r>
          </a:p>
          <a:p>
            <a:r>
              <a:rPr lang="en-US" dirty="0" smtClean="0"/>
              <a:t>Update visualization functionality (chopping/nodding)</a:t>
            </a:r>
          </a:p>
          <a:p>
            <a:r>
              <a:rPr lang="en-US" dirty="0" smtClean="0"/>
              <a:t>Develop additional required functionality</a:t>
            </a:r>
          </a:p>
          <a:p>
            <a:r>
              <a:rPr lang="en-US" dirty="0" smtClean="0"/>
              <a:t>Develop/update test procedures for V&amp;V</a:t>
            </a:r>
          </a:p>
          <a:p>
            <a:r>
              <a:rPr lang="en-US" dirty="0" smtClean="0"/>
              <a:t>Informal Testing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gradFill flip="none" rotWithShape="1">
          <a:gsLst>
            <a:gs pos="0">
              <a:srgbClr val="0000FF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SPOT_FORCAST_TPCD_AOR_List_screensh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36960" cy="2522680"/>
          </a:xfrm>
          <a:prstGeom prst="rect">
            <a:avLst/>
          </a:prstGeom>
        </p:spPr>
      </p:pic>
      <p:pic>
        <p:nvPicPr>
          <p:cNvPr id="6" name="Picture 5" descr="SSPOT_FORCAST_TPCD_AOTDialog_screensh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94" y="1188363"/>
            <a:ext cx="8714906" cy="565192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_new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SD Sample Mar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ISD Sample Mar 2006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D Sample Mar 2006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master_new.thmx</Template>
  <TotalTime>1338</TotalTime>
  <Words>1336</Words>
  <Application>Microsoft Macintosh PowerPoint</Application>
  <PresentationFormat>On-screen Show (4:3)</PresentationFormat>
  <Paragraphs>170</Paragraphs>
  <Slides>18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master_new</vt:lpstr>
      <vt:lpstr>Photo Editor Photo</vt:lpstr>
      <vt:lpstr>User Tools for Cycle 1 Phase II: SOFIA Spot</vt:lpstr>
      <vt:lpstr>Introduction</vt:lpstr>
      <vt:lpstr>Intro to SPOT</vt:lpstr>
      <vt:lpstr>Development Overview</vt:lpstr>
      <vt:lpstr>SSPOT Development Personnel</vt:lpstr>
      <vt:lpstr>Adapting SPOT to SOFIA: Challenges </vt:lpstr>
      <vt:lpstr>Design Goals</vt:lpstr>
      <vt:lpstr>SSPOT Application Design/Implementation Activities</vt:lpstr>
      <vt:lpstr>Slide 9</vt:lpstr>
      <vt:lpstr>AOT Specification</vt:lpstr>
      <vt:lpstr>AOT Prioritization for Cycle 1</vt:lpstr>
      <vt:lpstr>V&amp;V Overview</vt:lpstr>
      <vt:lpstr>DCS Verification Overview</vt:lpstr>
      <vt:lpstr>SSPOT Validation Planning</vt:lpstr>
      <vt:lpstr>SSPOT Development Schedule</vt:lpstr>
      <vt:lpstr>AOT Implementation Schedule</vt:lpstr>
      <vt:lpstr>Appendix:  DCS Archive Status</vt:lpstr>
      <vt:lpstr>Slide 18</vt:lpstr>
    </vt:vector>
  </TitlesOfParts>
  <Company>USRA/SOFIA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SSPOT Development Plan and Schedule</dc:title>
  <dc:creator>R. Y. Shuping</dc:creator>
  <cp:lastModifiedBy>R. Y. Shuping</cp:lastModifiedBy>
  <cp:revision>34</cp:revision>
  <dcterms:created xsi:type="dcterms:W3CDTF">2011-05-11T05:06:26Z</dcterms:created>
  <dcterms:modified xsi:type="dcterms:W3CDTF">2011-05-11T18:08:30Z</dcterms:modified>
</cp:coreProperties>
</file>