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Default Extension="wdp" ContentType="image/vnd.ms-photo"/>
  <Override PartName="/ppt/handoutMasters/handoutMaster1.xml" ContentType="application/vnd.openxmlformats-officedocument.presentationml.handoutMaster+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343" r:id="rId1"/>
  </p:sldMasterIdLst>
  <p:notesMasterIdLst>
    <p:notesMasterId r:id="rId12"/>
  </p:notesMasterIdLst>
  <p:handoutMasterIdLst>
    <p:handoutMasterId r:id="rId13"/>
  </p:handoutMasterIdLst>
  <p:sldIdLst>
    <p:sldId id="1218" r:id="rId2"/>
    <p:sldId id="1217" r:id="rId3"/>
    <p:sldId id="1219" r:id="rId4"/>
    <p:sldId id="1221" r:id="rId5"/>
    <p:sldId id="1220" r:id="rId6"/>
    <p:sldId id="1225" r:id="rId7"/>
    <p:sldId id="1222" r:id="rId8"/>
    <p:sldId id="1223" r:id="rId9"/>
    <p:sldId id="1224" r:id="rId10"/>
    <p:sldId id="1226" r:id="rId11"/>
  </p:sldIdLst>
  <p:sldSz cx="9144000" cy="6858000" type="screen4x3"/>
  <p:notesSz cx="7023100" cy="9309100"/>
  <p:defaultTextStyle>
    <a:defPPr>
      <a:defRPr lang="en-US"/>
    </a:defPPr>
    <a:lvl1pPr algn="l" rtl="0" fontAlgn="base">
      <a:spcBef>
        <a:spcPct val="0"/>
      </a:spcBef>
      <a:spcAft>
        <a:spcPct val="0"/>
      </a:spcAft>
      <a:defRPr sz="2400" b="1" i="1"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sz="2400" b="1" i="1"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sz="2400" b="1" i="1"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sz="2400" b="1" i="1"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sz="2400" b="1" i="1" kern="1200">
        <a:solidFill>
          <a:schemeClr val="tx1"/>
        </a:solidFill>
        <a:latin typeface="Arial" charset="0"/>
        <a:ea typeface="ＭＳ Ｐゴシック" pitchFamily="1" charset="-128"/>
        <a:cs typeface="+mn-cs"/>
      </a:defRPr>
    </a:lvl5pPr>
    <a:lvl6pPr marL="2286000" algn="l" defTabSz="914400" rtl="0" eaLnBrk="1" latinLnBrk="0" hangingPunct="1">
      <a:defRPr sz="2400" b="1" i="1" kern="1200">
        <a:solidFill>
          <a:schemeClr val="tx1"/>
        </a:solidFill>
        <a:latin typeface="Arial" charset="0"/>
        <a:ea typeface="ＭＳ Ｐゴシック" pitchFamily="1" charset="-128"/>
        <a:cs typeface="+mn-cs"/>
      </a:defRPr>
    </a:lvl6pPr>
    <a:lvl7pPr marL="2743200" algn="l" defTabSz="914400" rtl="0" eaLnBrk="1" latinLnBrk="0" hangingPunct="1">
      <a:defRPr sz="2400" b="1" i="1" kern="1200">
        <a:solidFill>
          <a:schemeClr val="tx1"/>
        </a:solidFill>
        <a:latin typeface="Arial" charset="0"/>
        <a:ea typeface="ＭＳ Ｐゴシック" pitchFamily="1" charset="-128"/>
        <a:cs typeface="+mn-cs"/>
      </a:defRPr>
    </a:lvl7pPr>
    <a:lvl8pPr marL="3200400" algn="l" defTabSz="914400" rtl="0" eaLnBrk="1" latinLnBrk="0" hangingPunct="1">
      <a:defRPr sz="2400" b="1" i="1" kern="1200">
        <a:solidFill>
          <a:schemeClr val="tx1"/>
        </a:solidFill>
        <a:latin typeface="Arial" charset="0"/>
        <a:ea typeface="ＭＳ Ｐゴシック" pitchFamily="1" charset="-128"/>
        <a:cs typeface="+mn-cs"/>
      </a:defRPr>
    </a:lvl8pPr>
    <a:lvl9pPr marL="3657600" algn="l" defTabSz="914400" rtl="0" eaLnBrk="1" latinLnBrk="0" hangingPunct="1">
      <a:defRPr sz="2400" b="1" i="1"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00"/>
    <a:srgbClr val="FF3399"/>
    <a:srgbClr val="FF7C80"/>
    <a:srgbClr val="FFFF66"/>
    <a:srgbClr val="0000FF"/>
    <a:srgbClr val="CC0000"/>
    <a:srgbClr val="111111"/>
    <a:srgbClr val="1C1C1C"/>
    <a:srgbClr val="FF0066"/>
    <a:srgbClr val="FFFF99"/>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463" autoAdjust="0"/>
    <p:restoredTop sz="96089" autoAdjust="0"/>
  </p:normalViewPr>
  <p:slideViewPr>
    <p:cSldViewPr snapToGrid="0">
      <p:cViewPr varScale="1">
        <p:scale>
          <a:sx n="152" d="100"/>
          <a:sy n="152" d="100"/>
        </p:scale>
        <p:origin x="-7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307" tIns="46654" rIns="93307" bIns="46654" numCol="1" anchor="t" anchorCtr="0" compatLnSpc="1">
            <a:prstTxWarp prst="textNoShape">
              <a:avLst/>
            </a:prstTxWarp>
          </a:bodyPr>
          <a:lstStyle>
            <a:lvl1pPr defTabSz="933450">
              <a:defRPr sz="1200" b="0" i="0" smtClean="0"/>
            </a:lvl1pPr>
          </a:lstStyle>
          <a:p>
            <a:pPr>
              <a:defRPr/>
            </a:pPr>
            <a:endParaRPr lang="en-US"/>
          </a:p>
        </p:txBody>
      </p:sp>
      <p:sp>
        <p:nvSpPr>
          <p:cNvPr id="13315"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p:spPr>
        <p:txBody>
          <a:bodyPr vert="horz" wrap="square" lIns="93307" tIns="46654" rIns="93307" bIns="46654" numCol="1" anchor="t" anchorCtr="0" compatLnSpc="1">
            <a:prstTxWarp prst="textNoShape">
              <a:avLst/>
            </a:prstTxWarp>
          </a:bodyPr>
          <a:lstStyle>
            <a:lvl1pPr algn="r" defTabSz="933450">
              <a:defRPr sz="1200" b="0" i="0" smtClean="0"/>
            </a:lvl1pPr>
          </a:lstStyle>
          <a:p>
            <a:pPr>
              <a:defRPr/>
            </a:pPr>
            <a:endParaRPr lang="en-US"/>
          </a:p>
        </p:txBody>
      </p:sp>
      <p:sp>
        <p:nvSpPr>
          <p:cNvPr id="13316"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p:spPr>
        <p:txBody>
          <a:bodyPr vert="horz" wrap="square" lIns="93307" tIns="46654" rIns="93307" bIns="46654" numCol="1" anchor="b" anchorCtr="0" compatLnSpc="1">
            <a:prstTxWarp prst="textNoShape">
              <a:avLst/>
            </a:prstTxWarp>
          </a:bodyPr>
          <a:lstStyle>
            <a:lvl1pPr defTabSz="933450">
              <a:defRPr sz="1200" b="0" i="0" smtClean="0"/>
            </a:lvl1pPr>
          </a:lstStyle>
          <a:p>
            <a:pPr>
              <a:defRPr/>
            </a:pPr>
            <a:endParaRPr lang="en-US"/>
          </a:p>
        </p:txBody>
      </p:sp>
      <p:sp>
        <p:nvSpPr>
          <p:cNvPr id="13317"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p:spPr>
        <p:txBody>
          <a:bodyPr vert="horz" wrap="square" lIns="93307" tIns="46654" rIns="93307" bIns="46654" numCol="1" anchor="b" anchorCtr="0" compatLnSpc="1">
            <a:prstTxWarp prst="textNoShape">
              <a:avLst/>
            </a:prstTxWarp>
          </a:bodyPr>
          <a:lstStyle>
            <a:lvl1pPr algn="r" defTabSz="933450">
              <a:defRPr sz="1200" b="0" i="0" smtClean="0"/>
            </a:lvl1pPr>
          </a:lstStyle>
          <a:p>
            <a:pPr>
              <a:defRPr/>
            </a:pPr>
            <a:fld id="{1B03FB64-7E15-4176-9524-CE94F9E6ED89}"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079140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307" tIns="46654" rIns="93307" bIns="46654" numCol="1" anchor="t" anchorCtr="0" compatLnSpc="1">
            <a:prstTxWarp prst="textNoShape">
              <a:avLst/>
            </a:prstTxWarp>
          </a:bodyPr>
          <a:lstStyle>
            <a:lvl1pPr defTabSz="933450">
              <a:defRPr sz="1200" b="0" i="0" smtClean="0"/>
            </a:lvl1pPr>
          </a:lstStyle>
          <a:p>
            <a:pPr>
              <a:defRPr/>
            </a:pPr>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w="9525">
            <a:noFill/>
            <a:miter lim="800000"/>
            <a:headEnd/>
            <a:tailEnd/>
          </a:ln>
        </p:spPr>
        <p:txBody>
          <a:bodyPr vert="horz" wrap="square" lIns="93307" tIns="46654" rIns="93307" bIns="46654" numCol="1" anchor="t" anchorCtr="0" compatLnSpc="1">
            <a:prstTxWarp prst="textNoShape">
              <a:avLst/>
            </a:prstTxWarp>
          </a:bodyPr>
          <a:lstStyle>
            <a:lvl1pPr algn="r" defTabSz="933450">
              <a:defRPr sz="1200" b="0" i="0" smtClean="0"/>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sp>
      <p:sp>
        <p:nvSpPr>
          <p:cNvPr id="3077" name="Rectangle 5"/>
          <p:cNvSpPr>
            <a:spLocks noGrp="1" noChangeArrowheads="1"/>
          </p:cNvSpPr>
          <p:nvPr>
            <p:ph type="body" sz="quarter" idx="3"/>
          </p:nvPr>
        </p:nvSpPr>
        <p:spPr bwMode="auto">
          <a:xfrm>
            <a:off x="936625" y="4422775"/>
            <a:ext cx="5149850" cy="4187825"/>
          </a:xfrm>
          <a:prstGeom prst="rect">
            <a:avLst/>
          </a:prstGeom>
          <a:noFill/>
          <a:ln w="9525">
            <a:noFill/>
            <a:miter lim="800000"/>
            <a:headEnd/>
            <a:tailEnd/>
          </a:ln>
        </p:spPr>
        <p:txBody>
          <a:bodyPr vert="horz" wrap="square" lIns="93307" tIns="46654" rIns="93307"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p:spPr>
        <p:txBody>
          <a:bodyPr vert="horz" wrap="square" lIns="93307" tIns="46654" rIns="93307" bIns="46654" numCol="1" anchor="b" anchorCtr="0" compatLnSpc="1">
            <a:prstTxWarp prst="textNoShape">
              <a:avLst/>
            </a:prstTxWarp>
          </a:bodyPr>
          <a:lstStyle>
            <a:lvl1pPr defTabSz="933450">
              <a:defRPr sz="1200" b="0" i="0" smtClean="0"/>
            </a:lvl1pPr>
          </a:lstStyle>
          <a:p>
            <a:pPr>
              <a:defRPr/>
            </a:pPr>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p:spPr>
        <p:txBody>
          <a:bodyPr vert="horz" wrap="square" lIns="93307" tIns="46654" rIns="93307" bIns="46654" numCol="1" anchor="b" anchorCtr="0" compatLnSpc="1">
            <a:prstTxWarp prst="textNoShape">
              <a:avLst/>
            </a:prstTxWarp>
          </a:bodyPr>
          <a:lstStyle>
            <a:lvl1pPr algn="r" defTabSz="933450">
              <a:defRPr sz="1200" b="0" i="0" smtClean="0"/>
            </a:lvl1pPr>
          </a:lstStyle>
          <a:p>
            <a:pPr>
              <a:defRPr/>
            </a:pPr>
            <a:fld id="{0B0BB5CF-B132-4128-BE39-CFA498C35108}"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164548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pitchFamily="-110" charset="-128"/>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0" charset="-128"/>
        <a:cs typeface="ＭＳ Ｐゴシック"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The background image is the Spitzer</a:t>
            </a:r>
            <a:r>
              <a:rPr lang="en-US" baseline="0" dirty="0" smtClean="0">
                <a:latin typeface="Arial" charset="0"/>
                <a:ea typeface="ＭＳ Ｐゴシック" pitchFamily="1" charset="-128"/>
              </a:rPr>
              <a:t> infrared image of Orion. Blue highlighted filters signify the observations that at present can ONLY be performed with SOFIA and no other facility on the ground or in space. The central areas and BNKL itself are saturated. The green box indicates the area of the KAO image in the next slide.</a:t>
            </a:r>
            <a:endParaRPr lang="en-US" dirty="0" smtClean="0">
              <a:latin typeface="Arial"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The region in the green box was imaged by SOFIA’s </a:t>
            </a:r>
            <a:r>
              <a:rPr lang="en-US" dirty="0" err="1" smtClean="0">
                <a:latin typeface="Arial" charset="0"/>
                <a:ea typeface="ＭＳ Ｐゴシック" pitchFamily="1" charset="-128"/>
              </a:rPr>
              <a:t>predecesor</a:t>
            </a:r>
            <a:r>
              <a:rPr lang="en-US" dirty="0" smtClean="0">
                <a:latin typeface="Arial" charset="0"/>
                <a:ea typeface="ＭＳ Ｐゴシック" pitchFamily="1" charset="-128"/>
              </a:rPr>
              <a:t>,</a:t>
            </a:r>
            <a:r>
              <a:rPr lang="en-US" baseline="0" dirty="0" smtClean="0">
                <a:latin typeface="Arial" charset="0"/>
                <a:ea typeface="ＭＳ Ｐゴシック" pitchFamily="1" charset="-128"/>
              </a:rPr>
              <a:t> the </a:t>
            </a:r>
            <a:r>
              <a:rPr lang="en-US" baseline="0" dirty="0" err="1" smtClean="0">
                <a:latin typeface="Arial" charset="0"/>
                <a:ea typeface="ＭＳ Ｐゴシック" pitchFamily="1" charset="-128"/>
              </a:rPr>
              <a:t>Kuiper</a:t>
            </a:r>
            <a:r>
              <a:rPr lang="en-US" baseline="0" dirty="0" smtClean="0">
                <a:latin typeface="Arial" charset="0"/>
                <a:ea typeface="ＭＳ Ｐゴシック" pitchFamily="1" charset="-128"/>
              </a:rPr>
              <a:t> Airborne Observatory (KAO) with Gordon Stacey’s QUIC instrument at 38 microns. The brightest emission is from the BNKL region and the Orion Bar is easily distinguished.</a:t>
            </a:r>
            <a:endParaRPr lang="en-US" dirty="0" smtClean="0">
              <a:latin typeface="Arial"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This</a:t>
            </a:r>
            <a:r>
              <a:rPr lang="en-US" baseline="0" dirty="0" smtClean="0">
                <a:latin typeface="Arial" charset="0"/>
                <a:ea typeface="ＭＳ Ｐゴシック" pitchFamily="1" charset="-128"/>
              </a:rPr>
              <a:t> slide overlays the FORCAST approximately 3’x3’ field of view and points out that the SOFIA observations have a 3 times better resolution than the old KAO data.</a:t>
            </a:r>
            <a:endParaRPr lang="en-US" dirty="0" smtClean="0">
              <a:latin typeface="Arial"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This view</a:t>
            </a:r>
            <a:r>
              <a:rPr lang="en-US" baseline="0" dirty="0" smtClean="0">
                <a:latin typeface="Arial" charset="0"/>
                <a:ea typeface="ＭＳ Ｐゴシック" pitchFamily="1" charset="-128"/>
              </a:rPr>
              <a:t> shows the Ney Allen region and some of the sources that were detected and discussed in the </a:t>
            </a:r>
            <a:r>
              <a:rPr lang="en-US" baseline="0" dirty="0" err="1" smtClean="0">
                <a:latin typeface="Arial" charset="0"/>
                <a:ea typeface="ＭＳ Ｐゴシック" pitchFamily="1" charset="-128"/>
              </a:rPr>
              <a:t>ApJ</a:t>
            </a:r>
            <a:r>
              <a:rPr lang="en-US" baseline="0" dirty="0" smtClean="0">
                <a:latin typeface="Arial" charset="0"/>
                <a:ea typeface="ＭＳ Ｐゴシック" pitchFamily="1" charset="-128"/>
              </a:rPr>
              <a:t> Letter written by Ralph </a:t>
            </a:r>
            <a:r>
              <a:rPr lang="en-US" baseline="0" dirty="0" err="1" smtClean="0">
                <a:latin typeface="Arial" charset="0"/>
                <a:ea typeface="ＭＳ Ｐゴシック" pitchFamily="1" charset="-128"/>
              </a:rPr>
              <a:t>Shuping</a:t>
            </a:r>
            <a:r>
              <a:rPr lang="en-US" baseline="0" dirty="0" smtClean="0">
                <a:latin typeface="Arial" charset="0"/>
                <a:ea typeface="ＭＳ Ｐゴシック" pitchFamily="1" charset="-128"/>
              </a:rPr>
              <a:t> and collaborators. Also show for comparison are the optical locations of the Trapezium stars. The Ney-Allen nebula itself is the </a:t>
            </a:r>
            <a:r>
              <a:rPr lang="en-US" baseline="0" dirty="0" err="1" smtClean="0">
                <a:latin typeface="Arial" charset="0"/>
                <a:ea typeface="ＭＳ Ｐゴシック" pitchFamily="1" charset="-128"/>
              </a:rPr>
              <a:t>crecent</a:t>
            </a:r>
            <a:r>
              <a:rPr lang="en-US" baseline="0" dirty="0" smtClean="0">
                <a:latin typeface="Arial" charset="0"/>
                <a:ea typeface="ＭＳ Ｐゴシック" pitchFamily="1" charset="-128"/>
              </a:rPr>
              <a:t>-shaped extended source seen around theta 1D. Interestingly, this source is the dominant source of emission for this region at all wavelengths except for 37 microns. The morphology of the Ney-Allen nebula at these wavelengths are consistent with the previous interpretation that it is ambient dust swept up by the stellar wind of Theta 1D </a:t>
            </a:r>
            <a:r>
              <a:rPr lang="en-US" baseline="0" dirty="0" err="1" smtClean="0">
                <a:latin typeface="Arial" charset="0"/>
                <a:ea typeface="ＭＳ Ｐゴシック" pitchFamily="1" charset="-128"/>
              </a:rPr>
              <a:t>Ori</a:t>
            </a:r>
            <a:r>
              <a:rPr lang="en-US" baseline="0" dirty="0" smtClean="0">
                <a:latin typeface="Arial" charset="0"/>
                <a:ea typeface="ＭＳ Ｐゴシック" pitchFamily="1" charset="-128"/>
              </a:rPr>
              <a:t>. The OMC sources are young stellar objects, and LV1 is a </a:t>
            </a:r>
            <a:r>
              <a:rPr lang="en-US" baseline="0" dirty="0" err="1" smtClean="0">
                <a:latin typeface="Arial" charset="0"/>
                <a:ea typeface="ＭＳ Ｐゴシック" pitchFamily="1" charset="-128"/>
              </a:rPr>
              <a:t>proplyd</a:t>
            </a:r>
            <a:r>
              <a:rPr lang="en-US" baseline="0" dirty="0" smtClean="0">
                <a:latin typeface="Arial" charset="0"/>
                <a:ea typeface="ＭＳ Ｐゴシック" pitchFamily="1" charset="-128"/>
              </a:rPr>
              <a:t>. The beautiful multi-colored wrinkles in the background are thought to be undulations in the surface of the background photo-dissociated region, creating regions of different temperatures, and thus peaking at different wavelengths. </a:t>
            </a:r>
            <a:endParaRPr lang="en-US" dirty="0" smtClean="0">
              <a:latin typeface="Arial"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Blinking back and forth between the image on the previous slide and this one shows the differences in the Hubble</a:t>
            </a:r>
            <a:r>
              <a:rPr lang="en-US" baseline="0" dirty="0" smtClean="0">
                <a:latin typeface="Arial" charset="0"/>
                <a:ea typeface="ＭＳ Ｐゴシック" pitchFamily="1" charset="-128"/>
              </a:rPr>
              <a:t> optical images and the SOFIA mid-IR images.</a:t>
            </a:r>
            <a:endParaRPr lang="en-US" dirty="0" smtClean="0">
              <a:latin typeface="Arial" charset="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pitchFamily="1" charset="-128"/>
              </a:rPr>
              <a:t>This</a:t>
            </a:r>
            <a:r>
              <a:rPr lang="en-US" baseline="0" dirty="0" smtClean="0">
                <a:latin typeface="Arial" charset="0"/>
                <a:ea typeface="ＭＳ Ｐゴシック" pitchFamily="1" charset="-128"/>
              </a:rPr>
              <a:t> slide zooms in on the SOFIA observations of the BNKL region itself (results from this region are presented in the </a:t>
            </a:r>
            <a:r>
              <a:rPr lang="en-US" baseline="0" dirty="0" err="1" smtClean="0">
                <a:latin typeface="Arial" charset="0"/>
                <a:ea typeface="ＭＳ Ｐゴシック" pitchFamily="1" charset="-128"/>
              </a:rPr>
              <a:t>ApJ</a:t>
            </a:r>
            <a:r>
              <a:rPr lang="en-US" baseline="0" dirty="0" smtClean="0">
                <a:latin typeface="Arial" charset="0"/>
                <a:ea typeface="ＭＳ Ｐゴシック" pitchFamily="1" charset="-128"/>
              </a:rPr>
              <a:t> Letter written by James De </a:t>
            </a:r>
            <a:r>
              <a:rPr lang="en-US" baseline="0" dirty="0" err="1" smtClean="0">
                <a:latin typeface="Arial" charset="0"/>
                <a:ea typeface="ＭＳ Ｐゴシック" pitchFamily="1" charset="-128"/>
              </a:rPr>
              <a:t>Buizer</a:t>
            </a:r>
            <a:r>
              <a:rPr lang="en-US" baseline="0" dirty="0" smtClean="0">
                <a:latin typeface="Arial" charset="0"/>
                <a:ea typeface="ＭＳ Ｐゴシック" pitchFamily="1" charset="-128"/>
              </a:rPr>
              <a:t> and collaborators) . Major sources of emission are labeled. BN is identified and stands out as a hot. Blue source relative to the other emission in the region. The area around radio source I and IRc2 is redder, because the extinction toward this region is quite high. Within this redder region the embedded young stellar object that drive the outflow in the region is located. There is debate whether this outflow source is Source I or IRc2. </a:t>
            </a:r>
            <a:endParaRPr lang="en-US" dirty="0" smtClean="0">
              <a:latin typeface="Arial" charset="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main questions regarding the BNKL region is: What are the main sources of luminosity in the region? There is still a lot of debate as to what IR sources in the area are actually self-luminous young stellar objects and which are simply externally heated knots of dust or holes in the overlying extinction where IR emission just happens to be escaping. </a:t>
            </a:r>
            <a:r>
              <a:rPr lang="en-US" dirty="0" smtClean="0"/>
              <a:t>This slide first</a:t>
            </a:r>
            <a:r>
              <a:rPr lang="en-US" baseline="0" dirty="0" smtClean="0"/>
              <a:t> shows the two wavelengths that were observed by SOFIA but that are achievable from the ground as well. All IR sources are labeled as circles, and radio source I is labeled as a cross. At 19um all structures on the image can be accounted for by already known IR sources (the 19.7um contours help illustrate this point). Then the two wavelengths that are only possible with SOFIA are shown. In these bottom two images the locations of all known IR sources are again overlaid. Then the pink boxes illustrate that BN, the brightest source at all IR wavelengths observable from the ground, loses brightness at longer wavelengths. The brightest source at longer wavelengths is actually IRc4, as demonstrated by the green boxes. Furthermore, it can be seen in the two longer wavelength images, and especially in the 37.1 um image, that there is a region of IR emission that has not before been identified. This region is contained within the large white circle where there are no labeled IR sources. This is a new source of IR emission that has been dubbed “SOF1”.</a:t>
            </a:r>
            <a:endParaRPr lang="en-US" dirty="0"/>
          </a:p>
        </p:txBody>
      </p:sp>
      <p:sp>
        <p:nvSpPr>
          <p:cNvPr id="4" name="Slide Number Placeholder 3"/>
          <p:cNvSpPr>
            <a:spLocks noGrp="1"/>
          </p:cNvSpPr>
          <p:nvPr>
            <p:ph type="sldNum" sz="quarter" idx="10"/>
          </p:nvPr>
        </p:nvSpPr>
        <p:spPr/>
        <p:txBody>
          <a:bodyPr/>
          <a:lstStyle/>
          <a:p>
            <a:pPr>
              <a:defRPr/>
            </a:pPr>
            <a:fld id="{0B0BB5CF-B132-4128-BE39-CFA498C35108}"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color temperature map</a:t>
            </a:r>
            <a:r>
              <a:rPr lang="en-US" baseline="0" dirty="0" smtClean="0"/>
              <a:t> made from the 19.7 and 31.5 um SOFIA images, it can be seen that there are two main temperature peaks, one at the location of BN and one at the location of IRc4. Generally, if there is a color temperature peak associated with a flux peak, this signifies that that flux peak is due the dust there being internally heated by a (proto)star. So at the wavelengths of SOFIA, we can confirm that there are at least two self-luminous sources of emission in the region, BN and IRc4. We used the measured SOFIA flux densities of BN and IRc4 along with flux densities from the literature and fit them with SED models of forming stars. These models show that IRc4 is VERY luminous; almost twice as luminous as BN and too luminous, in fact, to be an externally heated knot of dust, which up until now has been the prevailing opinion of IRc4.  </a:t>
            </a:r>
            <a:endParaRPr lang="en-US" dirty="0"/>
          </a:p>
        </p:txBody>
      </p:sp>
      <p:sp>
        <p:nvSpPr>
          <p:cNvPr id="4" name="Slide Number Placeholder 3"/>
          <p:cNvSpPr>
            <a:spLocks noGrp="1"/>
          </p:cNvSpPr>
          <p:nvPr>
            <p:ph type="sldNum" sz="quarter" idx="10"/>
          </p:nvPr>
        </p:nvSpPr>
        <p:spPr/>
        <p:txBody>
          <a:bodyPr/>
          <a:lstStyle/>
          <a:p>
            <a:pPr>
              <a:defRPr/>
            </a:pPr>
            <a:fld id="{0B0BB5CF-B132-4128-BE39-CFA498C3510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smtClean="0">
              <a:latin typeface="Arial"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0" y="0"/>
            <a:ext cx="9169400" cy="6604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smtClean="0"/>
            </a:lvl1pPr>
          </a:lstStyle>
          <a:p>
            <a:pPr>
              <a:defRPr/>
            </a:pPr>
            <a:r>
              <a:rPr lang="en-US"/>
              <a:t>6/16/2009</a:t>
            </a:r>
          </a:p>
        </p:txBody>
      </p:sp>
      <p:sp>
        <p:nvSpPr>
          <p:cNvPr id="6" name="Rectangle 20"/>
          <p:cNvSpPr>
            <a:spLocks noGrp="1" noChangeArrowheads="1"/>
          </p:cNvSpPr>
          <p:nvPr>
            <p:ph type="ftr" sz="quarter" idx="11"/>
          </p:nvPr>
        </p:nvSpPr>
        <p:spPr/>
        <p:txBody>
          <a:bodyPr/>
          <a:lstStyle>
            <a:lvl1pPr>
              <a:defRPr smtClean="0"/>
            </a:lvl1pPr>
          </a:lstStyle>
          <a:p>
            <a:pPr>
              <a:defRPr/>
            </a:pPr>
            <a:endParaRPr lang="en-US"/>
          </a:p>
        </p:txBody>
      </p:sp>
      <p:sp>
        <p:nvSpPr>
          <p:cNvPr id="7" name="Rectangle 21"/>
          <p:cNvSpPr>
            <a:spLocks noGrp="1" noChangeArrowheads="1"/>
          </p:cNvSpPr>
          <p:nvPr>
            <p:ph type="sldNum" sz="quarter" idx="12"/>
          </p:nvPr>
        </p:nvSpPr>
        <p:spPr/>
        <p:txBody>
          <a:bodyPr/>
          <a:lstStyle>
            <a:lvl1pPr>
              <a:defRPr smtClean="0"/>
            </a:lvl1pPr>
          </a:lstStyle>
          <a:p>
            <a:pPr>
              <a:defRPr/>
            </a:pPr>
            <a:fld id="{D14EE72F-32A7-4010-B37D-443A2DEAB085}"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8778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Line 7"/>
          <p:cNvSpPr>
            <a:spLocks noChangeShapeType="1"/>
          </p:cNvSpPr>
          <p:nvPr/>
        </p:nvSpPr>
        <p:spPr bwMode="auto">
          <a:xfrm>
            <a:off x="141288" y="779463"/>
            <a:ext cx="8799512" cy="0"/>
          </a:xfrm>
          <a:prstGeom prst="line">
            <a:avLst/>
          </a:prstGeom>
          <a:noFill/>
          <a:ln w="28575">
            <a:solidFill>
              <a:srgbClr val="FF00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wrap="none" anchor="ctr"/>
          <a:lstStyle/>
          <a:p>
            <a:endParaRPr lang="en-US"/>
          </a:p>
        </p:txBody>
      </p:sp>
      <p:pic>
        <p:nvPicPr>
          <p:cNvPr id="5" name="Picture 9"/>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317500" y="198438"/>
            <a:ext cx="652463" cy="558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19"/>
          <p:cNvSpPr>
            <a:spLocks noGrp="1" noChangeArrowheads="1"/>
          </p:cNvSpPr>
          <p:nvPr>
            <p:ph type="dt" sz="half" idx="10"/>
          </p:nvPr>
        </p:nvSpPr>
        <p:spPr/>
        <p:txBody>
          <a:bodyPr/>
          <a:lstStyle>
            <a:lvl1pPr>
              <a:defRPr smtClean="0"/>
            </a:lvl1pPr>
          </a:lstStyle>
          <a:p>
            <a:pPr>
              <a:defRPr/>
            </a:pPr>
            <a:r>
              <a:rPr lang="en-US"/>
              <a:t>6/16/2009</a:t>
            </a:r>
          </a:p>
        </p:txBody>
      </p:sp>
      <p:sp>
        <p:nvSpPr>
          <p:cNvPr id="7" name="Rectangle 20"/>
          <p:cNvSpPr>
            <a:spLocks noGrp="1" noChangeArrowheads="1"/>
          </p:cNvSpPr>
          <p:nvPr>
            <p:ph type="ftr" sz="quarter" idx="11"/>
          </p:nvPr>
        </p:nvSpPr>
        <p:spPr/>
        <p:txBody>
          <a:bodyPr/>
          <a:lstStyle>
            <a:lvl1pPr>
              <a:defRPr smtClean="0"/>
            </a:lvl1pPr>
          </a:lstStyle>
          <a:p>
            <a:pPr>
              <a:defRPr/>
            </a:pPr>
            <a:endParaRPr lang="en-US"/>
          </a:p>
        </p:txBody>
      </p:sp>
      <p:sp>
        <p:nvSpPr>
          <p:cNvPr id="8" name="Rectangle 21"/>
          <p:cNvSpPr>
            <a:spLocks noGrp="1" noChangeArrowheads="1"/>
          </p:cNvSpPr>
          <p:nvPr>
            <p:ph type="sldNum" sz="quarter" idx="12"/>
          </p:nvPr>
        </p:nvSpPr>
        <p:spPr/>
        <p:txBody>
          <a:bodyPr/>
          <a:lstStyle>
            <a:lvl1pPr>
              <a:defRPr smtClean="0"/>
            </a:lvl1pPr>
          </a:lstStyle>
          <a:p>
            <a:pPr>
              <a:defRPr/>
            </a:pPr>
            <a:fld id="{CE5D2625-BF48-451D-90E3-26689B96E716}"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3100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Line 7"/>
          <p:cNvSpPr>
            <a:spLocks noChangeShapeType="1"/>
          </p:cNvSpPr>
          <p:nvPr/>
        </p:nvSpPr>
        <p:spPr bwMode="auto">
          <a:xfrm>
            <a:off x="141288" y="779463"/>
            <a:ext cx="8799512" cy="0"/>
          </a:xfrm>
          <a:prstGeom prst="line">
            <a:avLst/>
          </a:prstGeom>
          <a:noFill/>
          <a:ln w="28575">
            <a:solidFill>
              <a:srgbClr val="FF00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wrap="none" anchor="ctr"/>
          <a:lstStyle/>
          <a:p>
            <a:endParaRPr lang="en-US"/>
          </a:p>
        </p:txBody>
      </p:sp>
      <p:pic>
        <p:nvPicPr>
          <p:cNvPr id="4" name="Picture 9"/>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317500" y="198438"/>
            <a:ext cx="652463" cy="558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Rectangle 19"/>
          <p:cNvSpPr>
            <a:spLocks noGrp="1" noChangeArrowheads="1"/>
          </p:cNvSpPr>
          <p:nvPr>
            <p:ph type="dt" sz="half" idx="10"/>
          </p:nvPr>
        </p:nvSpPr>
        <p:spPr/>
        <p:txBody>
          <a:bodyPr/>
          <a:lstStyle>
            <a:lvl1pPr>
              <a:defRPr smtClean="0"/>
            </a:lvl1pPr>
          </a:lstStyle>
          <a:p>
            <a:pPr>
              <a:defRPr/>
            </a:pPr>
            <a:r>
              <a:rPr lang="en-US"/>
              <a:t>6/16/2009</a:t>
            </a:r>
          </a:p>
        </p:txBody>
      </p:sp>
      <p:sp>
        <p:nvSpPr>
          <p:cNvPr id="6" name="Rectangle 20"/>
          <p:cNvSpPr>
            <a:spLocks noGrp="1" noChangeArrowheads="1"/>
          </p:cNvSpPr>
          <p:nvPr>
            <p:ph type="ftr" sz="quarter" idx="11"/>
          </p:nvPr>
        </p:nvSpPr>
        <p:spPr/>
        <p:txBody>
          <a:bodyPr/>
          <a:lstStyle>
            <a:lvl1pPr>
              <a:defRPr smtClean="0"/>
            </a:lvl1pPr>
          </a:lstStyle>
          <a:p>
            <a:pPr>
              <a:defRPr/>
            </a:pPr>
            <a:endParaRPr lang="en-US"/>
          </a:p>
        </p:txBody>
      </p:sp>
      <p:sp>
        <p:nvSpPr>
          <p:cNvPr id="7" name="Rectangle 21"/>
          <p:cNvSpPr>
            <a:spLocks noGrp="1" noChangeArrowheads="1"/>
          </p:cNvSpPr>
          <p:nvPr>
            <p:ph type="sldNum" sz="quarter" idx="12"/>
          </p:nvPr>
        </p:nvSpPr>
        <p:spPr/>
        <p:txBody>
          <a:bodyPr/>
          <a:lstStyle>
            <a:lvl1pPr>
              <a:defRPr smtClean="0"/>
            </a:lvl1pPr>
          </a:lstStyle>
          <a:p>
            <a:pPr>
              <a:defRPr/>
            </a:pPr>
            <a:fld id="{9239FDF0-F85C-47AD-BA51-AA63A4D51723}"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9214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Grp="1" noChangeArrowheads="1"/>
          </p:cNvSpPr>
          <p:nvPr>
            <p:ph type="body" idx="1"/>
          </p:nvPr>
        </p:nvSpPr>
        <p:spPr bwMode="auto">
          <a:xfrm>
            <a:off x="123825" y="889000"/>
            <a:ext cx="8797925" cy="53514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7"/>
          <p:cNvSpPr>
            <a:spLocks noGrp="1" noChangeArrowheads="1"/>
          </p:cNvSpPr>
          <p:nvPr>
            <p:ph type="title"/>
          </p:nvPr>
        </p:nvSpPr>
        <p:spPr bwMode="auto">
          <a:xfrm>
            <a:off x="739775" y="0"/>
            <a:ext cx="7772400" cy="8747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 name="Rectangle 19"/>
          <p:cNvSpPr>
            <a:spLocks noGrp="1" noChangeArrowheads="1"/>
          </p:cNvSpPr>
          <p:nvPr>
            <p:ph type="dt" sz="half" idx="2"/>
          </p:nvPr>
        </p:nvSpPr>
        <p:spPr bwMode="auto">
          <a:xfrm>
            <a:off x="0" y="6596063"/>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200" i="0" smtClean="0"/>
            </a:lvl1pPr>
          </a:lstStyle>
          <a:p>
            <a:pPr>
              <a:defRPr/>
            </a:pPr>
            <a:r>
              <a:rPr lang="en-US"/>
              <a:t>6/16/2009</a:t>
            </a:r>
          </a:p>
        </p:txBody>
      </p:sp>
      <p:sp>
        <p:nvSpPr>
          <p:cNvPr id="9" name="Rectangle 20"/>
          <p:cNvSpPr>
            <a:spLocks noGrp="1" noChangeArrowheads="1"/>
          </p:cNvSpPr>
          <p:nvPr>
            <p:ph type="ftr" sz="quarter" idx="3"/>
          </p:nvPr>
        </p:nvSpPr>
        <p:spPr>
          <a:xfrm>
            <a:off x="3032125" y="6361113"/>
            <a:ext cx="2895600" cy="457200"/>
          </a:xfrm>
          <a:prstGeom prst="rect">
            <a:avLst/>
          </a:prstGeom>
        </p:spPr>
        <p:txBody>
          <a:bodyPr vert="horz" wrap="square" lIns="91440" tIns="45720" rIns="91440" bIns="45720" numCol="1" anchor="t" anchorCtr="0" compatLnSpc="1">
            <a:prstTxWarp prst="textNoShape">
              <a:avLst/>
            </a:prstTxWarp>
          </a:bodyPr>
          <a:lstStyle>
            <a:lvl1pPr>
              <a:defRPr sz="1400" b="0" i="0" smtClean="0"/>
            </a:lvl1pPr>
          </a:lstStyle>
          <a:p>
            <a:pPr>
              <a:defRPr/>
            </a:pPr>
            <a:endParaRPr lang="en-US"/>
          </a:p>
        </p:txBody>
      </p:sp>
      <p:sp>
        <p:nvSpPr>
          <p:cNvPr id="10" name="Rectangle 21"/>
          <p:cNvSpPr>
            <a:spLocks noGrp="1" noChangeArrowheads="1"/>
          </p:cNvSpPr>
          <p:nvPr>
            <p:ph type="sldNum" sz="quarter" idx="4"/>
          </p:nvPr>
        </p:nvSpPr>
        <p:spPr bwMode="auto">
          <a:xfrm>
            <a:off x="7239000" y="6545263"/>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i="0" smtClean="0"/>
            </a:lvl1pPr>
          </a:lstStyle>
          <a:p>
            <a:pPr>
              <a:defRPr/>
            </a:pPr>
            <a:fld id="{3FAE9C06-BC1E-4305-9D35-3EE3117AF0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Lst>
  <p:timing>
    <p:tnLst>
      <p:par>
        <p:cTn id="1" dur="indefinite" restart="never" nodeType="tmRoot"/>
      </p:par>
    </p:tnLst>
  </p:timing>
  <p:hf hdr="0" ftr="0"/>
  <p:txStyles>
    <p:titleStyle>
      <a:lvl1pPr algn="ctr" rtl="0" eaLnBrk="0" fontAlgn="base" hangingPunct="0">
        <a:spcBef>
          <a:spcPct val="0"/>
        </a:spcBef>
        <a:spcAft>
          <a:spcPct val="0"/>
        </a:spcAft>
        <a:defRPr sz="2800">
          <a:solidFill>
            <a:schemeClr val="tx2"/>
          </a:solidFill>
          <a:latin typeface="Arial" charset="0"/>
          <a:ea typeface="+mj-ea"/>
          <a:cs typeface="+mj-cs"/>
        </a:defRPr>
      </a:lvl1pPr>
      <a:lvl2pPr algn="ctr" rtl="0" eaLnBrk="0" fontAlgn="base" hangingPunct="0">
        <a:spcBef>
          <a:spcPct val="0"/>
        </a:spcBef>
        <a:spcAft>
          <a:spcPct val="0"/>
        </a:spcAft>
        <a:defRPr sz="28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8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8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8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800" b="1">
          <a:solidFill>
            <a:schemeClr val="tx2"/>
          </a:solidFill>
          <a:latin typeface="Arial" pitchFamily="-112" charset="0"/>
        </a:defRPr>
      </a:lvl6pPr>
      <a:lvl7pPr marL="914400" algn="ctr" rtl="0" fontAlgn="base">
        <a:spcBef>
          <a:spcPct val="0"/>
        </a:spcBef>
        <a:spcAft>
          <a:spcPct val="0"/>
        </a:spcAft>
        <a:defRPr sz="2800" b="1">
          <a:solidFill>
            <a:schemeClr val="tx2"/>
          </a:solidFill>
          <a:latin typeface="Arial" pitchFamily="-112" charset="0"/>
        </a:defRPr>
      </a:lvl7pPr>
      <a:lvl8pPr marL="1371600" algn="ctr" rtl="0" fontAlgn="base">
        <a:spcBef>
          <a:spcPct val="0"/>
        </a:spcBef>
        <a:spcAft>
          <a:spcPct val="0"/>
        </a:spcAft>
        <a:defRPr sz="2800" b="1">
          <a:solidFill>
            <a:schemeClr val="tx2"/>
          </a:solidFill>
          <a:latin typeface="Arial" pitchFamily="-112" charset="0"/>
        </a:defRPr>
      </a:lvl8pPr>
      <a:lvl9pPr marL="1828800" algn="ctr" rtl="0" fontAlgn="base">
        <a:spcBef>
          <a:spcPct val="0"/>
        </a:spcBef>
        <a:spcAft>
          <a:spcPct val="0"/>
        </a:spcAft>
        <a:defRPr sz="2800" b="1">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ヒラギノ角ゴ Pro W3" charset="-128"/>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n-ea"/>
          <a:cs typeface="+mn-cs"/>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059" descr="471452main_ED10-0182-03_ full_full"/>
          <p:cNvPicPr>
            <a:picLocks noChangeAspect="1" noChangeArrowheads="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1241425" y="-205481"/>
            <a:ext cx="10436225" cy="710971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123" name="Rectangle 3"/>
          <p:cNvSpPr txBox="1">
            <a:spLocks noChangeArrowheads="1"/>
          </p:cNvSpPr>
          <p:nvPr/>
        </p:nvSpPr>
        <p:spPr bwMode="auto">
          <a:xfrm>
            <a:off x="141577" y="429534"/>
            <a:ext cx="8729662" cy="11430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eaLnBrk="1" hangingPunct="1"/>
            <a:r>
              <a:rPr lang="en-US" sz="4000" i="0" dirty="0" smtClean="0">
                <a:solidFill>
                  <a:srgbClr val="FFFF00"/>
                </a:solidFill>
                <a:latin typeface="Candara" pitchFamily="34" charset="0"/>
              </a:rPr>
              <a:t>“6-37 micron Imaging of Orion BN/KL”</a:t>
            </a:r>
            <a:endParaRPr lang="en-US" sz="4000" dirty="0">
              <a:solidFill>
                <a:srgbClr val="FFFF00"/>
              </a:solidFill>
              <a:latin typeface="Candara" pitchFamily="34" charset="0"/>
            </a:endParaRPr>
          </a:p>
        </p:txBody>
      </p:sp>
      <p:sp>
        <p:nvSpPr>
          <p:cNvPr id="5124" name="Text Box 5"/>
          <p:cNvSpPr txBox="1">
            <a:spLocks noChangeArrowheads="1"/>
          </p:cNvSpPr>
          <p:nvPr/>
        </p:nvSpPr>
        <p:spPr bwMode="auto">
          <a:xfrm>
            <a:off x="1758949" y="1331952"/>
            <a:ext cx="5474383" cy="9048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a:spcBef>
                <a:spcPct val="20000"/>
              </a:spcBef>
            </a:pPr>
            <a:r>
              <a:rPr lang="en-US" i="0" dirty="0" smtClean="0">
                <a:solidFill>
                  <a:srgbClr val="FFFF00"/>
                </a:solidFill>
              </a:rPr>
              <a:t>by</a:t>
            </a:r>
          </a:p>
          <a:p>
            <a:pPr algn="ctr">
              <a:spcBef>
                <a:spcPct val="20000"/>
              </a:spcBef>
            </a:pPr>
            <a:r>
              <a:rPr lang="en-US" i="0" dirty="0" smtClean="0">
                <a:solidFill>
                  <a:srgbClr val="FFFF00"/>
                </a:solidFill>
              </a:rPr>
              <a:t>De </a:t>
            </a:r>
            <a:r>
              <a:rPr lang="en-US" i="0" dirty="0" err="1" smtClean="0">
                <a:solidFill>
                  <a:srgbClr val="FFFF00"/>
                </a:solidFill>
              </a:rPr>
              <a:t>Buizer</a:t>
            </a:r>
            <a:r>
              <a:rPr lang="en-US" i="0" dirty="0" smtClean="0">
                <a:solidFill>
                  <a:srgbClr val="FFFF00"/>
                </a:solidFill>
              </a:rPr>
              <a:t> et al. 2012, </a:t>
            </a:r>
            <a:r>
              <a:rPr lang="en-US" i="0" dirty="0" err="1" smtClean="0">
                <a:solidFill>
                  <a:srgbClr val="FFFF00"/>
                </a:solidFill>
              </a:rPr>
              <a:t>ApJL</a:t>
            </a:r>
            <a:r>
              <a:rPr lang="en-US" i="0" dirty="0" smtClean="0">
                <a:solidFill>
                  <a:srgbClr val="FFFF00"/>
                </a:solidFill>
              </a:rPr>
              <a:t>, 749, L23</a:t>
            </a:r>
          </a:p>
        </p:txBody>
      </p:sp>
      <p:sp>
        <p:nvSpPr>
          <p:cNvPr id="6" name="Text Box 5"/>
          <p:cNvSpPr txBox="1">
            <a:spLocks noChangeArrowheads="1"/>
          </p:cNvSpPr>
          <p:nvPr/>
        </p:nvSpPr>
        <p:spPr bwMode="auto">
          <a:xfrm>
            <a:off x="1207774" y="5355829"/>
            <a:ext cx="6333785" cy="1403461"/>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a:spcBef>
                <a:spcPct val="20000"/>
              </a:spcBef>
            </a:pPr>
            <a:r>
              <a:rPr lang="en-US" sz="1800" i="0" dirty="0" smtClean="0">
                <a:solidFill>
                  <a:srgbClr val="FFFF00"/>
                </a:solidFill>
              </a:rPr>
              <a:t>with some additional results from</a:t>
            </a:r>
          </a:p>
          <a:p>
            <a:pPr algn="ctr">
              <a:spcBef>
                <a:spcPct val="20000"/>
              </a:spcBef>
            </a:pPr>
            <a:r>
              <a:rPr lang="en-US" sz="2000" i="0" dirty="0" smtClean="0">
                <a:solidFill>
                  <a:srgbClr val="FFFF00"/>
                </a:solidFill>
              </a:rPr>
              <a:t>“6-37 micron Imaging of the Central Orion Nebula”</a:t>
            </a:r>
          </a:p>
          <a:p>
            <a:pPr algn="ctr">
              <a:spcBef>
                <a:spcPct val="20000"/>
              </a:spcBef>
            </a:pPr>
            <a:r>
              <a:rPr lang="en-US" sz="1800" i="0" dirty="0" smtClean="0">
                <a:solidFill>
                  <a:srgbClr val="FFFF00"/>
                </a:solidFill>
              </a:rPr>
              <a:t>by</a:t>
            </a:r>
          </a:p>
          <a:p>
            <a:pPr algn="ctr">
              <a:spcBef>
                <a:spcPct val="20000"/>
              </a:spcBef>
            </a:pPr>
            <a:r>
              <a:rPr lang="en-US" sz="1800" i="0" dirty="0" err="1" smtClean="0">
                <a:solidFill>
                  <a:srgbClr val="FFFF00"/>
                </a:solidFill>
              </a:rPr>
              <a:t>Shuping</a:t>
            </a:r>
            <a:r>
              <a:rPr lang="en-US" sz="1800" i="0" dirty="0" smtClean="0">
                <a:solidFill>
                  <a:srgbClr val="FFFF00"/>
                </a:solidFill>
              </a:rPr>
              <a:t> et al. 2012, </a:t>
            </a:r>
            <a:r>
              <a:rPr lang="en-US" sz="1800" i="0" dirty="0" err="1" smtClean="0">
                <a:solidFill>
                  <a:srgbClr val="FFFF00"/>
                </a:solidFill>
              </a:rPr>
              <a:t>ApJL</a:t>
            </a:r>
            <a:r>
              <a:rPr lang="en-US" sz="1800" i="0" dirty="0" smtClean="0">
                <a:solidFill>
                  <a:srgbClr val="FFFF00"/>
                </a:solidFill>
              </a:rPr>
              <a:t>, 749, L22</a:t>
            </a:r>
            <a:endParaRPr lang="en-US" sz="1800" i="0" dirty="0">
              <a:solidFill>
                <a:srgbClr val="FFFF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0955486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15" name="Text Box 31"/>
          <p:cNvSpPr txBox="1">
            <a:spLocks noChangeArrowheads="1"/>
          </p:cNvSpPr>
          <p:nvPr/>
        </p:nvSpPr>
        <p:spPr bwMode="auto">
          <a:xfrm>
            <a:off x="4602163" y="755650"/>
            <a:ext cx="4137025" cy="600164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spcBef>
                <a:spcPct val="50000"/>
              </a:spcBef>
            </a:pPr>
            <a:r>
              <a:rPr lang="en-US" b="0" i="0" dirty="0" smtClean="0">
                <a:solidFill>
                  <a:schemeClr val="bg1"/>
                </a:solidFill>
              </a:rPr>
              <a:t>The central ~3’ region of the Orion nebula was observed with FORCAST on SOFIA</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Filters: 6.6, 7.7, 19.7, </a:t>
            </a:r>
            <a:r>
              <a:rPr lang="en-US" i="0" dirty="0" smtClean="0">
                <a:solidFill>
                  <a:srgbClr val="00B0F0"/>
                </a:solidFill>
              </a:rPr>
              <a:t>31.5</a:t>
            </a:r>
            <a:r>
              <a:rPr lang="en-US" b="0" i="0" dirty="0" smtClean="0">
                <a:solidFill>
                  <a:schemeClr val="bg1"/>
                </a:solidFill>
              </a:rPr>
              <a:t>, and </a:t>
            </a:r>
            <a:r>
              <a:rPr lang="en-US" i="0" dirty="0" smtClean="0">
                <a:solidFill>
                  <a:srgbClr val="00B0F0"/>
                </a:solidFill>
              </a:rPr>
              <a:t>37.1</a:t>
            </a:r>
            <a:r>
              <a:rPr lang="en-US" b="0" i="0" dirty="0" smtClean="0">
                <a:solidFill>
                  <a:schemeClr val="bg1"/>
                </a:solidFill>
              </a:rPr>
              <a:t> um</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Resolution at 37.1um ~ 0.4”</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Short exposure times: 150-450s</a:t>
            </a:r>
            <a:endParaRPr lang="en-US" b="0" i="0" dirty="0">
              <a:solidFill>
                <a:schemeClr val="bg1"/>
              </a:solidFill>
            </a:endParaRPr>
          </a:p>
          <a:p>
            <a:pPr>
              <a:spcBef>
                <a:spcPct val="50000"/>
              </a:spcBef>
            </a:pPr>
            <a:endParaRPr lang="en-US" sz="3200" b="1" dirty="0">
              <a:solidFill>
                <a:schemeClr val="bg1"/>
              </a:solidFill>
            </a:endParaRPr>
          </a:p>
        </p:txBody>
      </p:sp>
      <p:pic>
        <p:nvPicPr>
          <p:cNvPr id="1026" name="Picture 2" descr="C:\Users\jim-admin\Desktop\Orion_RGB_7_19_37um_v2.jpg"/>
          <p:cNvPicPr>
            <a:picLocks noChangeAspect="1" noChangeArrowheads="1"/>
          </p:cNvPicPr>
          <p:nvPr/>
        </p:nvPicPr>
        <p:blipFill>
          <a:blip r:embed="rId3"/>
          <a:srcRect/>
          <a:stretch>
            <a:fillRect/>
          </a:stretch>
        </p:blipFill>
        <p:spPr bwMode="auto">
          <a:xfrm>
            <a:off x="195262" y="0"/>
            <a:ext cx="8715376" cy="8010525"/>
          </a:xfrm>
          <a:prstGeom prst="rect">
            <a:avLst/>
          </a:prstGeom>
          <a:noFill/>
        </p:spPr>
      </p:pic>
      <p:sp>
        <p:nvSpPr>
          <p:cNvPr id="17" name="TextBox 16"/>
          <p:cNvSpPr txBox="1"/>
          <p:nvPr/>
        </p:nvSpPr>
        <p:spPr>
          <a:xfrm>
            <a:off x="-267725" y="728060"/>
            <a:ext cx="4368793" cy="584775"/>
          </a:xfrm>
          <a:prstGeom prst="rect">
            <a:avLst/>
          </a:prstGeom>
          <a:noFill/>
        </p:spPr>
        <p:txBody>
          <a:bodyPr wrap="square" rtlCol="0">
            <a:spAutoFit/>
          </a:bodyPr>
          <a:lstStyle/>
          <a:p>
            <a:pPr algn="ctr"/>
            <a:r>
              <a:rPr lang="en-US" sz="3200" b="0" i="0" dirty="0" smtClean="0">
                <a:solidFill>
                  <a:schemeClr val="bg1"/>
                </a:solidFill>
              </a:rPr>
              <a:t>Conclusions</a:t>
            </a:r>
            <a:endParaRPr lang="en-US" sz="3200" b="0" i="0" baseline="-25000" dirty="0">
              <a:solidFill>
                <a:schemeClr val="bg1"/>
              </a:solidFill>
            </a:endParaRPr>
          </a:p>
        </p:txBody>
      </p:sp>
      <p:sp>
        <p:nvSpPr>
          <p:cNvPr id="20" name="Content Placeholder 2"/>
          <p:cNvSpPr>
            <a:spLocks noGrp="1"/>
          </p:cNvSpPr>
          <p:nvPr>
            <p:ph idx="1"/>
          </p:nvPr>
        </p:nvSpPr>
        <p:spPr>
          <a:xfrm>
            <a:off x="504825" y="1925637"/>
            <a:ext cx="8429625" cy="5351463"/>
          </a:xfrm>
        </p:spPr>
        <p:txBody>
          <a:bodyPr/>
          <a:lstStyle/>
          <a:p>
            <a:pPr>
              <a:buSzPts val="2800"/>
              <a:buFont typeface="Arial"/>
              <a:buChar char="•"/>
            </a:pPr>
            <a:r>
              <a:rPr lang="en-US" sz="2800" kern="1200" dirty="0" smtClean="0">
                <a:solidFill>
                  <a:srgbClr val="FFFFFF"/>
                </a:solidFill>
                <a:latin typeface="Arial"/>
              </a:rPr>
              <a:t>SOFIA/FORCAST observed the central 3</a:t>
            </a:r>
            <a:r>
              <a:rPr lang="en-US" sz="2800" kern="1200" dirty="0" smtClean="0">
                <a:solidFill>
                  <a:srgbClr val="FFFFFF"/>
                </a:solidFill>
                <a:latin typeface="Tahoma" pitchFamily="34" charset="0"/>
                <a:ea typeface="Tahoma" pitchFamily="34" charset="0"/>
                <a:cs typeface="Tahoma" pitchFamily="34" charset="0"/>
              </a:rPr>
              <a:t>’</a:t>
            </a:r>
            <a:r>
              <a:rPr lang="en-US" sz="2800" kern="1200" dirty="0" smtClean="0">
                <a:solidFill>
                  <a:srgbClr val="FFFFFF"/>
                </a:solidFill>
                <a:latin typeface="Arial"/>
              </a:rPr>
              <a:t> of the Orion Nebula with the highest resolution ever at 31 and 37 microns</a:t>
            </a:r>
          </a:p>
          <a:p>
            <a:pPr>
              <a:buSzPts val="2800"/>
              <a:buFont typeface="Arial"/>
              <a:buChar char="•"/>
            </a:pPr>
            <a:r>
              <a:rPr lang="en-US" sz="2800" kern="1200" dirty="0" smtClean="0">
                <a:solidFill>
                  <a:srgbClr val="FFFFFF"/>
                </a:solidFill>
                <a:latin typeface="Arial"/>
              </a:rPr>
              <a:t>BN is not prominent at wavelengths 31 microns or longer</a:t>
            </a:r>
          </a:p>
          <a:p>
            <a:pPr>
              <a:buSzPts val="2800"/>
              <a:buFont typeface="Arial"/>
              <a:buChar char="•"/>
            </a:pPr>
            <a:r>
              <a:rPr lang="en-US" sz="2800" kern="1200" dirty="0" smtClean="0">
                <a:solidFill>
                  <a:srgbClr val="FFFFFF"/>
                </a:solidFill>
                <a:latin typeface="Arial"/>
              </a:rPr>
              <a:t>IRc4 is likely a self-luminous source with a luminosity of about 1/4 the entire KL Nebula</a:t>
            </a:r>
          </a:p>
          <a:p>
            <a:pPr>
              <a:buSzPts val="2800"/>
              <a:buFont typeface="Arial"/>
              <a:buChar char="•"/>
            </a:pPr>
            <a:r>
              <a:rPr lang="en-US" sz="2800" kern="1200" dirty="0" smtClean="0">
                <a:solidFill>
                  <a:srgbClr val="FFFFFF"/>
                </a:solidFill>
                <a:latin typeface="Arial"/>
              </a:rPr>
              <a:t>A previously unidentified area of emission, prevalent at wavelengths &gt;31 microns appears to be associated with the outflow cavity  </a:t>
            </a:r>
          </a:p>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8640668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10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10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10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361503" name="Text Box 31"/>
          <p:cNvSpPr txBox="1">
            <a:spLocks noChangeArrowheads="1"/>
          </p:cNvSpPr>
          <p:nvPr/>
        </p:nvSpPr>
        <p:spPr bwMode="auto">
          <a:xfrm>
            <a:off x="4602163" y="755650"/>
            <a:ext cx="4137025" cy="63709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spcBef>
                <a:spcPct val="50000"/>
              </a:spcBef>
            </a:pPr>
            <a:r>
              <a:rPr lang="en-US" b="0" i="0" dirty="0" smtClean="0">
                <a:solidFill>
                  <a:schemeClr val="bg1"/>
                </a:solidFill>
              </a:rPr>
              <a:t>The central ~3</a:t>
            </a:r>
            <a:r>
              <a:rPr lang="en-US" b="0" i="0" dirty="0" smtClean="0">
                <a:solidFill>
                  <a:schemeClr val="bg1"/>
                </a:solidFill>
                <a:latin typeface="Tahoma" pitchFamily="34" charset="0"/>
                <a:ea typeface="Tahoma" pitchFamily="34" charset="0"/>
                <a:cs typeface="Tahoma" pitchFamily="34" charset="0"/>
              </a:rPr>
              <a:t>’</a:t>
            </a:r>
            <a:r>
              <a:rPr lang="en-US" b="0" i="0" dirty="0" smtClean="0">
                <a:solidFill>
                  <a:schemeClr val="bg1"/>
                </a:solidFill>
              </a:rPr>
              <a:t> region of the Orion nebula was observed with FORCAST on SOFIA</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Filters: 6.6, 7.7, 19.7, </a:t>
            </a:r>
            <a:r>
              <a:rPr lang="en-US" i="0" dirty="0" smtClean="0">
                <a:solidFill>
                  <a:srgbClr val="00B0F0"/>
                </a:solidFill>
              </a:rPr>
              <a:t>31.5</a:t>
            </a:r>
            <a:r>
              <a:rPr lang="en-US" b="0" i="0" dirty="0" smtClean="0">
                <a:solidFill>
                  <a:schemeClr val="bg1"/>
                </a:solidFill>
              </a:rPr>
              <a:t>, and </a:t>
            </a:r>
            <a:r>
              <a:rPr lang="en-US" i="0" dirty="0" smtClean="0">
                <a:solidFill>
                  <a:srgbClr val="00B0F0"/>
                </a:solidFill>
              </a:rPr>
              <a:t>37.1</a:t>
            </a:r>
            <a:r>
              <a:rPr lang="en-US" b="0" i="0" dirty="0" smtClean="0">
                <a:solidFill>
                  <a:schemeClr val="bg1"/>
                </a:solidFill>
              </a:rPr>
              <a:t> microns</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Resolution at 37.1um ~4</a:t>
            </a:r>
            <a:r>
              <a:rPr lang="en-US" b="0" i="0" dirty="0" smtClean="0">
                <a:solidFill>
                  <a:schemeClr val="bg1"/>
                </a:solidFill>
                <a:latin typeface="Tahoma" pitchFamily="34" charset="0"/>
                <a:ea typeface="Tahoma" pitchFamily="34" charset="0"/>
                <a:cs typeface="Tahoma" pitchFamily="34" charset="0"/>
              </a:rPr>
              <a:t>” (best ever achieved)</a:t>
            </a:r>
            <a:endParaRPr lang="en-US" b="0" i="0" dirty="0">
              <a:solidFill>
                <a:schemeClr val="bg1"/>
              </a:solidFill>
              <a:latin typeface="Tahoma" pitchFamily="34" charset="0"/>
              <a:ea typeface="Tahoma" pitchFamily="34" charset="0"/>
              <a:cs typeface="Tahoma" pitchFamily="34" charset="0"/>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Short exposure times: 150-450s</a:t>
            </a:r>
            <a:endParaRPr lang="en-US" b="0" i="0" dirty="0">
              <a:solidFill>
                <a:schemeClr val="bg1"/>
              </a:solidFill>
            </a:endParaRPr>
          </a:p>
          <a:p>
            <a:pPr>
              <a:spcBef>
                <a:spcPct val="50000"/>
              </a:spcBef>
            </a:pPr>
            <a:endParaRPr lang="en-US" sz="32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37246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503">
                                            <p:txEl>
                                              <p:pRg st="0" end="0"/>
                                            </p:txEl>
                                          </p:spTgt>
                                        </p:tgtEl>
                                        <p:attrNameLst>
                                          <p:attrName>style.visibility</p:attrName>
                                        </p:attrNameLst>
                                      </p:cBhvr>
                                      <p:to>
                                        <p:strVal val="visible"/>
                                      </p:to>
                                    </p:set>
                                    <p:animEffect transition="in" filter="fade">
                                      <p:cBhvr>
                                        <p:cTn id="7" dur="500"/>
                                        <p:tgtEl>
                                          <p:spTgt spid="361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503">
                                            <p:txEl>
                                              <p:pRg st="2" end="2"/>
                                            </p:txEl>
                                          </p:spTgt>
                                        </p:tgtEl>
                                        <p:attrNameLst>
                                          <p:attrName>style.visibility</p:attrName>
                                        </p:attrNameLst>
                                      </p:cBhvr>
                                      <p:to>
                                        <p:strVal val="visible"/>
                                      </p:to>
                                    </p:set>
                                    <p:animEffect transition="in" filter="fade">
                                      <p:cBhvr>
                                        <p:cTn id="12" dur="500"/>
                                        <p:tgtEl>
                                          <p:spTgt spid="3615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503">
                                            <p:txEl>
                                              <p:pRg st="4" end="4"/>
                                            </p:txEl>
                                          </p:spTgt>
                                        </p:tgtEl>
                                        <p:attrNameLst>
                                          <p:attrName>style.visibility</p:attrName>
                                        </p:attrNameLst>
                                      </p:cBhvr>
                                      <p:to>
                                        <p:strVal val="visible"/>
                                      </p:to>
                                    </p:set>
                                    <p:animEffect transition="in" filter="fade">
                                      <p:cBhvr>
                                        <p:cTn id="17" dur="500"/>
                                        <p:tgtEl>
                                          <p:spTgt spid="3615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1503">
                                            <p:txEl>
                                              <p:pRg st="6" end="6"/>
                                            </p:txEl>
                                          </p:spTgt>
                                        </p:tgtEl>
                                        <p:attrNameLst>
                                          <p:attrName>style.visibility</p:attrName>
                                        </p:attrNameLst>
                                      </p:cBhvr>
                                      <p:to>
                                        <p:strVal val="visible"/>
                                      </p:to>
                                    </p:set>
                                    <p:animEffect transition="in" filter="fade">
                                      <p:cBhvr>
                                        <p:cTn id="22" dur="500"/>
                                        <p:tgtEl>
                                          <p:spTgt spid="36150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1478"/>
                                        </p:tgtEl>
                                        <p:attrNameLst>
                                          <p:attrName>style.visibility</p:attrName>
                                        </p:attrNameLst>
                                      </p:cBhvr>
                                      <p:to>
                                        <p:strVal val="visible"/>
                                      </p:to>
                                    </p:set>
                                    <p:animEffect transition="in" filter="fade">
                                      <p:cBhvr>
                                        <p:cTn id="27" dur="1000"/>
                                        <p:tgtEl>
                                          <p:spTgt spid="36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animBg="1"/>
      <p:bldP spid="361503" grpId="0" uiExpan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pic>
        <p:nvPicPr>
          <p:cNvPr id="361484" name="Picture 6" descr="Orion_8_19_02_V1"/>
          <p:cNvPicPr>
            <a:picLocks noChangeAspect="1" noChangeArrowheads="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20480" r="23399"/>
          <a:stretch>
            <a:fillRect/>
          </a:stretch>
        </p:blipFill>
        <p:spPr bwMode="auto">
          <a:xfrm>
            <a:off x="1536700" y="1398588"/>
            <a:ext cx="2297113" cy="30638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grpSp>
        <p:nvGrpSpPr>
          <p:cNvPr id="361493" name="Group 21"/>
          <p:cNvGrpSpPr>
            <a:grpSpLocks/>
          </p:cNvGrpSpPr>
          <p:nvPr/>
        </p:nvGrpSpPr>
        <p:grpSpPr bwMode="auto">
          <a:xfrm>
            <a:off x="1541463" y="1439863"/>
            <a:ext cx="3429000" cy="2995615"/>
            <a:chOff x="971" y="907"/>
            <a:chExt cx="2160" cy="1887"/>
          </a:xfrm>
        </p:grpSpPr>
        <p:sp>
          <p:nvSpPr>
            <p:cNvPr id="361480" name="Text Box 18"/>
            <p:cNvSpPr txBox="1">
              <a:spLocks noChangeArrowheads="1"/>
            </p:cNvSpPr>
            <p:nvPr/>
          </p:nvSpPr>
          <p:spPr bwMode="auto">
            <a:xfrm>
              <a:off x="971" y="907"/>
              <a:ext cx="2160" cy="19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baseline="0">
                  <a:solidFill>
                    <a:schemeClr val="bg1"/>
                  </a:solidFill>
                </a:rPr>
                <a:t>KAO</a:t>
              </a:r>
              <a:r>
                <a:rPr lang="en-US" baseline="0">
                  <a:solidFill>
                    <a:schemeClr val="bg1"/>
                  </a:solidFill>
                </a:rPr>
                <a:t> </a:t>
              </a:r>
              <a:r>
                <a:rPr lang="en-US" b="1" baseline="0">
                  <a:solidFill>
                    <a:schemeClr val="bg1"/>
                  </a:solidFill>
                  <a:cs typeface="Arial" charset="0"/>
                </a:rPr>
                <a:t>38 um</a:t>
              </a:r>
            </a:p>
          </p:txBody>
        </p:sp>
        <p:sp>
          <p:nvSpPr>
            <p:cNvPr id="361481" name="Rectangle 9"/>
            <p:cNvSpPr>
              <a:spLocks noChangeArrowheads="1"/>
            </p:cNvSpPr>
            <p:nvPr/>
          </p:nvSpPr>
          <p:spPr bwMode="auto">
            <a:xfrm>
              <a:off x="1468" y="2620"/>
              <a:ext cx="955" cy="17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sz="1200" b="0" i="0" dirty="0">
                  <a:solidFill>
                    <a:schemeClr val="bg1"/>
                  </a:solidFill>
                </a:rPr>
                <a:t>(Stacey et al. 1995)</a:t>
              </a:r>
            </a:p>
          </p:txBody>
        </p:sp>
      </p:grpSp>
      <p:sp>
        <p:nvSpPr>
          <p:cNvPr id="15" name="Text Box 31"/>
          <p:cNvSpPr txBox="1">
            <a:spLocks noChangeArrowheads="1"/>
          </p:cNvSpPr>
          <p:nvPr/>
        </p:nvSpPr>
        <p:spPr bwMode="auto">
          <a:xfrm>
            <a:off x="4602163" y="755650"/>
            <a:ext cx="4137025" cy="63709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spcBef>
                <a:spcPct val="50000"/>
              </a:spcBef>
            </a:pPr>
            <a:r>
              <a:rPr lang="en-US" b="0" i="0" dirty="0" smtClean="0">
                <a:solidFill>
                  <a:schemeClr val="bg1"/>
                </a:solidFill>
              </a:rPr>
              <a:t>The central ~3</a:t>
            </a:r>
            <a:r>
              <a:rPr lang="en-US" b="0" i="0" dirty="0" smtClean="0">
                <a:solidFill>
                  <a:schemeClr val="bg1"/>
                </a:solidFill>
                <a:latin typeface="Tahoma" pitchFamily="34" charset="0"/>
                <a:ea typeface="Tahoma" pitchFamily="34" charset="0"/>
                <a:cs typeface="Tahoma" pitchFamily="34" charset="0"/>
              </a:rPr>
              <a:t>’</a:t>
            </a:r>
            <a:r>
              <a:rPr lang="en-US" b="0" i="0" dirty="0" smtClean="0">
                <a:solidFill>
                  <a:schemeClr val="bg1"/>
                </a:solidFill>
              </a:rPr>
              <a:t> region of the Orion nebula was observed with FORCAST on SOFIA</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Filters: 6.6, 7.7, 19.7, </a:t>
            </a:r>
            <a:r>
              <a:rPr lang="en-US" i="0" dirty="0" smtClean="0">
                <a:solidFill>
                  <a:srgbClr val="00B0F0"/>
                </a:solidFill>
              </a:rPr>
              <a:t>31.5</a:t>
            </a:r>
            <a:r>
              <a:rPr lang="en-US" b="0" i="0" dirty="0" smtClean="0">
                <a:solidFill>
                  <a:schemeClr val="bg1"/>
                </a:solidFill>
              </a:rPr>
              <a:t>, and </a:t>
            </a:r>
            <a:r>
              <a:rPr lang="en-US" i="0" dirty="0" smtClean="0">
                <a:solidFill>
                  <a:srgbClr val="00B0F0"/>
                </a:solidFill>
              </a:rPr>
              <a:t>37.1</a:t>
            </a:r>
            <a:r>
              <a:rPr lang="en-US" b="0" i="0" dirty="0" smtClean="0">
                <a:solidFill>
                  <a:schemeClr val="bg1"/>
                </a:solidFill>
              </a:rPr>
              <a:t> microns</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Resolution at 37.1um ~4</a:t>
            </a:r>
            <a:r>
              <a:rPr lang="en-US" b="0" i="0" dirty="0" smtClean="0">
                <a:solidFill>
                  <a:schemeClr val="bg1"/>
                </a:solidFill>
                <a:latin typeface="Tahoma" pitchFamily="34" charset="0"/>
                <a:ea typeface="Tahoma" pitchFamily="34" charset="0"/>
                <a:cs typeface="Tahoma" pitchFamily="34" charset="0"/>
              </a:rPr>
              <a:t>” (best ever achieved)</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Short exposure times: 150-450s</a:t>
            </a:r>
            <a:endParaRPr lang="en-US" b="0" i="0" dirty="0">
              <a:solidFill>
                <a:schemeClr val="bg1"/>
              </a:solidFill>
            </a:endParaRPr>
          </a:p>
          <a:p>
            <a:pPr>
              <a:spcBef>
                <a:spcPct val="50000"/>
              </a:spcBef>
            </a:pPr>
            <a:endParaRPr lang="en-US" sz="32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744266001"/>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1493"/>
                                        </p:tgtEl>
                                        <p:attrNameLst>
                                          <p:attrName>style.visibility</p:attrName>
                                        </p:attrNameLst>
                                      </p:cBhvr>
                                      <p:to>
                                        <p:strVal val="visible"/>
                                      </p:to>
                                    </p:set>
                                    <p:animEffect transition="in" filter="fade">
                                      <p:cBhvr>
                                        <p:cTn id="7" dur="2000"/>
                                        <p:tgtEl>
                                          <p:spTgt spid="36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pic>
        <p:nvPicPr>
          <p:cNvPr id="361484" name="Picture 6" descr="Orion_8_19_02_V1"/>
          <p:cNvPicPr>
            <a:picLocks noChangeAspect="1" noChangeArrowheads="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20480" r="23399"/>
          <a:stretch>
            <a:fillRect/>
          </a:stretch>
        </p:blipFill>
        <p:spPr bwMode="auto">
          <a:xfrm>
            <a:off x="1536700" y="1398588"/>
            <a:ext cx="2297113" cy="30638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361480" name="Text Box 18"/>
          <p:cNvSpPr txBox="1">
            <a:spLocks noChangeArrowheads="1"/>
          </p:cNvSpPr>
          <p:nvPr/>
        </p:nvSpPr>
        <p:spPr bwMode="auto">
          <a:xfrm>
            <a:off x="1541463" y="1439863"/>
            <a:ext cx="3429000"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baseline="0" dirty="0">
                <a:solidFill>
                  <a:schemeClr val="bg1"/>
                </a:solidFill>
              </a:rPr>
              <a:t>KAO</a:t>
            </a:r>
            <a:r>
              <a:rPr lang="en-US" baseline="0" dirty="0">
                <a:solidFill>
                  <a:schemeClr val="bg1"/>
                </a:solidFill>
              </a:rPr>
              <a:t> </a:t>
            </a:r>
            <a:r>
              <a:rPr lang="en-US" b="1" baseline="0" dirty="0">
                <a:solidFill>
                  <a:schemeClr val="bg1"/>
                </a:solidFill>
                <a:cs typeface="Arial" charset="0"/>
              </a:rPr>
              <a:t>38 um</a:t>
            </a:r>
          </a:p>
        </p:txBody>
      </p:sp>
      <p:sp>
        <p:nvSpPr>
          <p:cNvPr id="2" name="Rectangle 1"/>
          <p:cNvSpPr/>
          <p:nvPr/>
        </p:nvSpPr>
        <p:spPr>
          <a:xfrm>
            <a:off x="2316163" y="2930525"/>
            <a:ext cx="831850" cy="80327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18"/>
          <p:cNvSpPr txBox="1">
            <a:spLocks noChangeArrowheads="1"/>
          </p:cNvSpPr>
          <p:nvPr/>
        </p:nvSpPr>
        <p:spPr bwMode="auto">
          <a:xfrm>
            <a:off x="2035175" y="3170238"/>
            <a:ext cx="452438"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i="0" baseline="0" dirty="0">
                <a:solidFill>
                  <a:schemeClr val="bg1"/>
                </a:solidFill>
                <a:cs typeface="Arial" charset="0"/>
              </a:rPr>
              <a:t>3’</a:t>
            </a:r>
          </a:p>
        </p:txBody>
      </p:sp>
      <p:sp>
        <p:nvSpPr>
          <p:cNvPr id="16" name="Text Box 18"/>
          <p:cNvSpPr txBox="1">
            <a:spLocks noChangeArrowheads="1"/>
          </p:cNvSpPr>
          <p:nvPr/>
        </p:nvSpPr>
        <p:spPr bwMode="auto">
          <a:xfrm>
            <a:off x="1984145" y="2492144"/>
            <a:ext cx="1600880"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i="0" baseline="0" dirty="0" smtClean="0">
                <a:solidFill>
                  <a:schemeClr val="bg1"/>
                </a:solidFill>
              </a:rPr>
              <a:t>FORCAST FOV</a:t>
            </a:r>
            <a:endParaRPr lang="en-US" b="1" i="0" baseline="0" dirty="0">
              <a:solidFill>
                <a:schemeClr val="bg1"/>
              </a:solidFill>
              <a:cs typeface="Arial" charset="0"/>
            </a:endParaRPr>
          </a:p>
        </p:txBody>
      </p:sp>
      <p:sp>
        <p:nvSpPr>
          <p:cNvPr id="17" name="Rectangle 9"/>
          <p:cNvSpPr>
            <a:spLocks noChangeArrowheads="1"/>
          </p:cNvSpPr>
          <p:nvPr/>
        </p:nvSpPr>
        <p:spPr bwMode="auto">
          <a:xfrm>
            <a:off x="2330451" y="4159253"/>
            <a:ext cx="1516063" cy="27622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sz="1200" b="0" i="0" dirty="0">
                <a:solidFill>
                  <a:schemeClr val="bg1"/>
                </a:solidFill>
              </a:rPr>
              <a:t>(Stacey et al. 1995)</a:t>
            </a:r>
          </a:p>
        </p:txBody>
      </p:sp>
      <p:sp>
        <p:nvSpPr>
          <p:cNvPr id="18" name="Text Box 31"/>
          <p:cNvSpPr txBox="1">
            <a:spLocks noChangeArrowheads="1"/>
          </p:cNvSpPr>
          <p:nvPr/>
        </p:nvSpPr>
        <p:spPr bwMode="auto">
          <a:xfrm>
            <a:off x="4602163" y="755650"/>
            <a:ext cx="4137025" cy="6370975"/>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spcBef>
                <a:spcPct val="50000"/>
              </a:spcBef>
            </a:pPr>
            <a:r>
              <a:rPr lang="en-US" b="0" i="0" dirty="0" smtClean="0">
                <a:solidFill>
                  <a:schemeClr val="bg1"/>
                </a:solidFill>
              </a:rPr>
              <a:t>The central ~3</a:t>
            </a:r>
            <a:r>
              <a:rPr lang="en-US" b="0" i="0" dirty="0" smtClean="0">
                <a:solidFill>
                  <a:schemeClr val="bg1"/>
                </a:solidFill>
                <a:latin typeface="Tahoma" pitchFamily="34" charset="0"/>
                <a:ea typeface="Tahoma" pitchFamily="34" charset="0"/>
                <a:cs typeface="Tahoma" pitchFamily="34" charset="0"/>
              </a:rPr>
              <a:t>’</a:t>
            </a:r>
            <a:r>
              <a:rPr lang="en-US" b="0" i="0" dirty="0" smtClean="0">
                <a:solidFill>
                  <a:schemeClr val="bg1"/>
                </a:solidFill>
              </a:rPr>
              <a:t> region of the Orion nebula was observed with FORCAST on SOFIA</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Filters: 6.6, 7.7, 19.7, </a:t>
            </a:r>
            <a:r>
              <a:rPr lang="en-US" i="0" dirty="0" smtClean="0">
                <a:solidFill>
                  <a:srgbClr val="00B0F0"/>
                </a:solidFill>
              </a:rPr>
              <a:t>31.5</a:t>
            </a:r>
            <a:r>
              <a:rPr lang="en-US" b="0" i="0" dirty="0" smtClean="0">
                <a:solidFill>
                  <a:schemeClr val="bg1"/>
                </a:solidFill>
              </a:rPr>
              <a:t>, and </a:t>
            </a:r>
            <a:r>
              <a:rPr lang="en-US" i="0" dirty="0" smtClean="0">
                <a:solidFill>
                  <a:srgbClr val="00B0F0"/>
                </a:solidFill>
              </a:rPr>
              <a:t>37.1</a:t>
            </a:r>
            <a:r>
              <a:rPr lang="en-US" b="0" i="0" dirty="0" smtClean="0">
                <a:solidFill>
                  <a:schemeClr val="bg1"/>
                </a:solidFill>
              </a:rPr>
              <a:t> microns</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Resolution at 37.1um ~4</a:t>
            </a:r>
            <a:r>
              <a:rPr lang="en-US" b="0" i="0" dirty="0" smtClean="0">
                <a:solidFill>
                  <a:schemeClr val="bg1"/>
                </a:solidFill>
                <a:latin typeface="Tahoma" pitchFamily="34" charset="0"/>
                <a:ea typeface="Tahoma" pitchFamily="34" charset="0"/>
                <a:cs typeface="Tahoma" pitchFamily="34" charset="0"/>
              </a:rPr>
              <a:t>” (best ever achieved)</a:t>
            </a:r>
            <a:endParaRPr lang="en-US" b="0" i="0" dirty="0">
              <a:solidFill>
                <a:schemeClr val="bg1"/>
              </a:solidFill>
            </a:endParaRPr>
          </a:p>
          <a:p>
            <a:pPr>
              <a:spcBef>
                <a:spcPct val="50000"/>
              </a:spcBef>
            </a:pPr>
            <a:endParaRPr lang="en-US" b="0" i="0" dirty="0">
              <a:solidFill>
                <a:schemeClr val="bg1"/>
              </a:solidFill>
            </a:endParaRPr>
          </a:p>
          <a:p>
            <a:pPr>
              <a:spcBef>
                <a:spcPct val="50000"/>
              </a:spcBef>
            </a:pPr>
            <a:r>
              <a:rPr lang="en-US" b="0" i="0" dirty="0" smtClean="0">
                <a:solidFill>
                  <a:schemeClr val="bg1"/>
                </a:solidFill>
              </a:rPr>
              <a:t>Short exposure times: 150-450s</a:t>
            </a:r>
            <a:endParaRPr lang="en-US" b="0" i="0" dirty="0">
              <a:solidFill>
                <a:schemeClr val="bg1"/>
              </a:solidFill>
            </a:endParaRPr>
          </a:p>
          <a:p>
            <a:pPr>
              <a:spcBef>
                <a:spcPct val="50000"/>
              </a:spcBef>
            </a:pPr>
            <a:endParaRPr lang="en-US" sz="3200" b="1" dirty="0">
              <a:solidFill>
                <a:schemeClr val="bg1"/>
              </a:solidFill>
            </a:endParaRPr>
          </a:p>
        </p:txBody>
      </p:sp>
      <p:sp>
        <p:nvSpPr>
          <p:cNvPr id="14" name="Text Box 18"/>
          <p:cNvSpPr txBox="1">
            <a:spLocks noChangeArrowheads="1"/>
          </p:cNvSpPr>
          <p:nvPr/>
        </p:nvSpPr>
        <p:spPr bwMode="auto">
          <a:xfrm>
            <a:off x="1885951" y="3806594"/>
            <a:ext cx="1714500" cy="307777"/>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0" i="0" baseline="0" dirty="0" smtClean="0">
                <a:solidFill>
                  <a:schemeClr val="bg1"/>
                </a:solidFill>
              </a:rPr>
              <a:t>3x better resolution</a:t>
            </a:r>
            <a:endParaRPr lang="en-US" b="0" i="0" baseline="0" dirty="0">
              <a:solidFill>
                <a:schemeClr val="bg1"/>
              </a:solidFill>
              <a:cs typeface="Arial"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44125084"/>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pic>
        <p:nvPicPr>
          <p:cNvPr id="361484" name="Picture 6" descr="Orion_8_19_02_V1"/>
          <p:cNvPicPr>
            <a:picLocks noChangeAspect="1" noChangeArrowheads="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20480" r="23399"/>
          <a:stretch>
            <a:fillRect/>
          </a:stretch>
        </p:blipFill>
        <p:spPr bwMode="auto">
          <a:xfrm>
            <a:off x="1536700" y="1398588"/>
            <a:ext cx="2297113" cy="30638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grpSp>
        <p:nvGrpSpPr>
          <p:cNvPr id="361493" name="Group 21"/>
          <p:cNvGrpSpPr>
            <a:grpSpLocks/>
          </p:cNvGrpSpPr>
          <p:nvPr/>
        </p:nvGrpSpPr>
        <p:grpSpPr bwMode="auto">
          <a:xfrm>
            <a:off x="1541463" y="1439863"/>
            <a:ext cx="3429000" cy="2995615"/>
            <a:chOff x="971" y="907"/>
            <a:chExt cx="2160" cy="1887"/>
          </a:xfrm>
        </p:grpSpPr>
        <p:sp>
          <p:nvSpPr>
            <p:cNvPr id="361480" name="Text Box 18"/>
            <p:cNvSpPr txBox="1">
              <a:spLocks noChangeArrowheads="1"/>
            </p:cNvSpPr>
            <p:nvPr/>
          </p:nvSpPr>
          <p:spPr bwMode="auto">
            <a:xfrm>
              <a:off x="971" y="907"/>
              <a:ext cx="2160" cy="19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baseline="0" dirty="0">
                  <a:solidFill>
                    <a:schemeClr val="bg1"/>
                  </a:solidFill>
                </a:rPr>
                <a:t>KAO</a:t>
              </a:r>
              <a:r>
                <a:rPr lang="en-US" baseline="0" dirty="0">
                  <a:solidFill>
                    <a:schemeClr val="bg1"/>
                  </a:solidFill>
                </a:rPr>
                <a:t> </a:t>
              </a:r>
              <a:r>
                <a:rPr lang="en-US" b="1" baseline="0" dirty="0">
                  <a:solidFill>
                    <a:schemeClr val="bg1"/>
                  </a:solidFill>
                  <a:cs typeface="Arial" charset="0"/>
                </a:rPr>
                <a:t>38 um</a:t>
              </a:r>
            </a:p>
          </p:txBody>
        </p:sp>
        <p:sp>
          <p:nvSpPr>
            <p:cNvPr id="361481" name="Rectangle 9"/>
            <p:cNvSpPr>
              <a:spLocks noChangeArrowheads="1"/>
            </p:cNvSpPr>
            <p:nvPr/>
          </p:nvSpPr>
          <p:spPr bwMode="auto">
            <a:xfrm>
              <a:off x="1468" y="2620"/>
              <a:ext cx="955" cy="17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sz="1200" b="0" i="0" dirty="0">
                  <a:solidFill>
                    <a:schemeClr val="bg1"/>
                  </a:solidFill>
                </a:rPr>
                <a:t>(Stacey et al. 1995)</a:t>
              </a:r>
            </a:p>
          </p:txBody>
        </p:sp>
      </p:grpSp>
      <p:grpSp>
        <p:nvGrpSpPr>
          <p:cNvPr id="35" name="Group 28"/>
          <p:cNvGrpSpPr>
            <a:grpSpLocks/>
          </p:cNvGrpSpPr>
          <p:nvPr/>
        </p:nvGrpSpPr>
        <p:grpSpPr bwMode="auto">
          <a:xfrm>
            <a:off x="2560638" y="1800229"/>
            <a:ext cx="6151565" cy="4914904"/>
            <a:chOff x="1711" y="1096"/>
            <a:chExt cx="3875" cy="3096"/>
          </a:xfrm>
        </p:grpSpPr>
        <p:grpSp>
          <p:nvGrpSpPr>
            <p:cNvPr id="36" name="Group 24"/>
            <p:cNvGrpSpPr>
              <a:grpSpLocks/>
            </p:cNvGrpSpPr>
            <p:nvPr/>
          </p:nvGrpSpPr>
          <p:grpSpPr bwMode="auto">
            <a:xfrm>
              <a:off x="1711" y="1522"/>
              <a:ext cx="3875" cy="2670"/>
              <a:chOff x="1711" y="1522"/>
              <a:chExt cx="3875" cy="2670"/>
            </a:xfrm>
          </p:grpSpPr>
          <p:pic>
            <p:nvPicPr>
              <p:cNvPr id="38" name="Picture 17" descr="unknown_decon_3color_7-19-37um_new"/>
              <p:cNvPicPr>
                <a:picLocks noChangeAspect="1" noChangeArrowheads="1"/>
              </p:cNvPicPr>
              <p:nvPr/>
            </p:nvPicPr>
            <p:blipFill>
              <a:blip r:embed="rId5">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2703" y="1522"/>
                <a:ext cx="2883" cy="2663"/>
              </a:xfrm>
              <a:prstGeom prst="rect">
                <a:avLst/>
              </a:prstGeom>
              <a:noFill/>
              <a:ln w="25400">
                <a:solidFill>
                  <a:srgbClr val="FFFF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sp>
            <p:nvSpPr>
              <p:cNvPr id="39" name="Rectangle 21"/>
              <p:cNvSpPr>
                <a:spLocks noChangeArrowheads="1"/>
              </p:cNvSpPr>
              <p:nvPr/>
            </p:nvSpPr>
            <p:spPr bwMode="auto">
              <a:xfrm>
                <a:off x="1711" y="2063"/>
                <a:ext cx="333" cy="290"/>
              </a:xfrm>
              <a:prstGeom prst="rect">
                <a:avLst/>
              </a:prstGeom>
              <a:noFill/>
              <a:ln w="25400">
                <a:solidFill>
                  <a:srgbClr val="FFFF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en-US" sz="1400" b="0" i="0" baseline="-25000"/>
              </a:p>
            </p:txBody>
          </p:sp>
          <p:sp>
            <p:nvSpPr>
              <p:cNvPr id="40" name="Line 22"/>
              <p:cNvSpPr>
                <a:spLocks noChangeShapeType="1"/>
              </p:cNvSpPr>
              <p:nvPr/>
            </p:nvSpPr>
            <p:spPr bwMode="auto">
              <a:xfrm>
                <a:off x="1711" y="2353"/>
                <a:ext cx="985" cy="1839"/>
              </a:xfrm>
              <a:prstGeom prst="line">
                <a:avLst/>
              </a:prstGeom>
              <a:noFill/>
              <a:ln w="25400">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41" name="Line 23"/>
              <p:cNvSpPr>
                <a:spLocks noChangeShapeType="1"/>
              </p:cNvSpPr>
              <p:nvPr/>
            </p:nvSpPr>
            <p:spPr bwMode="auto">
              <a:xfrm flipV="1">
                <a:off x="1711" y="1522"/>
                <a:ext cx="985" cy="541"/>
              </a:xfrm>
              <a:prstGeom prst="line">
                <a:avLst/>
              </a:prstGeom>
              <a:noFill/>
              <a:ln w="25400">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37" name="Text Box 27"/>
            <p:cNvSpPr txBox="1">
              <a:spLocks noChangeArrowheads="1"/>
            </p:cNvSpPr>
            <p:nvPr/>
          </p:nvSpPr>
          <p:spPr bwMode="auto">
            <a:xfrm>
              <a:off x="3024" y="1096"/>
              <a:ext cx="2253" cy="388"/>
            </a:xfrm>
            <a:prstGeom prst="rect">
              <a:avLst/>
            </a:prstGeom>
            <a:solidFill>
              <a:schemeClr val="tx1">
                <a:alpha val="47000"/>
              </a:schemeClr>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eaLnBrk="1" hangingPunct="1"/>
              <a:r>
                <a:rPr lang="en-US" sz="1800" i="0" dirty="0" smtClean="0">
                  <a:solidFill>
                    <a:srgbClr val="FFFF00"/>
                  </a:solidFill>
                </a:rPr>
                <a:t>Ney-Allen Region</a:t>
              </a:r>
            </a:p>
            <a:p>
              <a:pPr algn="ctr" eaLnBrk="1" hangingPunct="1"/>
              <a:r>
                <a:rPr lang="en-US" sz="1600" i="0" dirty="0" smtClean="0">
                  <a:solidFill>
                    <a:schemeClr val="accent2"/>
                  </a:solidFill>
                </a:rPr>
                <a:t>Blue=7um</a:t>
              </a:r>
              <a:r>
                <a:rPr lang="en-US" sz="1600" i="0" dirty="0" smtClean="0">
                  <a:solidFill>
                    <a:srgbClr val="00FF00"/>
                  </a:solidFill>
                </a:rPr>
                <a:t> </a:t>
              </a:r>
              <a:r>
                <a:rPr lang="en-US" sz="1600" i="0" dirty="0">
                  <a:solidFill>
                    <a:srgbClr val="00FF00"/>
                  </a:solidFill>
                </a:rPr>
                <a:t>Green=19um</a:t>
              </a:r>
              <a:r>
                <a:rPr lang="en-US" sz="1600" i="0" dirty="0">
                  <a:solidFill>
                    <a:schemeClr val="bg1"/>
                  </a:solidFill>
                </a:rPr>
                <a:t> </a:t>
              </a:r>
              <a:r>
                <a:rPr lang="en-US" sz="1600" i="0" dirty="0">
                  <a:solidFill>
                    <a:srgbClr val="FF0066"/>
                  </a:solidFill>
                </a:rPr>
                <a:t>Red=37um</a:t>
              </a:r>
            </a:p>
          </p:txBody>
        </p:sp>
      </p:grpSp>
      <p:grpSp>
        <p:nvGrpSpPr>
          <p:cNvPr id="14" name="Group 49"/>
          <p:cNvGrpSpPr>
            <a:grpSpLocks/>
          </p:cNvGrpSpPr>
          <p:nvPr/>
        </p:nvGrpSpPr>
        <p:grpSpPr bwMode="auto">
          <a:xfrm>
            <a:off x="4535488" y="2720975"/>
            <a:ext cx="4005262" cy="3252788"/>
            <a:chOff x="2955" y="1654"/>
            <a:chExt cx="2523" cy="2049"/>
          </a:xfrm>
        </p:grpSpPr>
        <p:grpSp>
          <p:nvGrpSpPr>
            <p:cNvPr id="15" name="Group 31"/>
            <p:cNvGrpSpPr>
              <a:grpSpLocks/>
            </p:cNvGrpSpPr>
            <p:nvPr/>
          </p:nvGrpSpPr>
          <p:grpSpPr bwMode="auto">
            <a:xfrm>
              <a:off x="2955" y="2011"/>
              <a:ext cx="162" cy="160"/>
              <a:chOff x="954" y="2072"/>
              <a:chExt cx="162" cy="160"/>
            </a:xfrm>
          </p:grpSpPr>
          <p:sp>
            <p:nvSpPr>
              <p:cNvPr id="32" name="Line 29"/>
              <p:cNvSpPr>
                <a:spLocks noChangeShapeType="1"/>
              </p:cNvSpPr>
              <p:nvPr/>
            </p:nvSpPr>
            <p:spPr bwMode="auto">
              <a:xfrm>
                <a:off x="1036" y="2072"/>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3" name="Line 30"/>
              <p:cNvSpPr>
                <a:spLocks noChangeShapeType="1"/>
              </p:cNvSpPr>
              <p:nvPr/>
            </p:nvSpPr>
            <p:spPr bwMode="auto">
              <a:xfrm flipH="1">
                <a:off x="954" y="2150"/>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6" name="Group 32"/>
            <p:cNvGrpSpPr>
              <a:grpSpLocks/>
            </p:cNvGrpSpPr>
            <p:nvPr/>
          </p:nvGrpSpPr>
          <p:grpSpPr bwMode="auto">
            <a:xfrm>
              <a:off x="3355" y="2181"/>
              <a:ext cx="162" cy="160"/>
              <a:chOff x="990" y="2120"/>
              <a:chExt cx="162" cy="160"/>
            </a:xfrm>
          </p:grpSpPr>
          <p:sp>
            <p:nvSpPr>
              <p:cNvPr id="30" name="Line 33"/>
              <p:cNvSpPr>
                <a:spLocks noChangeShapeType="1"/>
              </p:cNvSpPr>
              <p:nvPr/>
            </p:nvSpPr>
            <p:spPr bwMode="auto">
              <a:xfrm>
                <a:off x="1072" y="2120"/>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1" name="Line 34"/>
              <p:cNvSpPr>
                <a:spLocks noChangeShapeType="1"/>
              </p:cNvSpPr>
              <p:nvPr/>
            </p:nvSpPr>
            <p:spPr bwMode="auto">
              <a:xfrm flipH="1">
                <a:off x="990" y="2198"/>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7" name="Group 35"/>
            <p:cNvGrpSpPr>
              <a:grpSpLocks/>
            </p:cNvGrpSpPr>
            <p:nvPr/>
          </p:nvGrpSpPr>
          <p:grpSpPr bwMode="auto">
            <a:xfrm>
              <a:off x="3643" y="1902"/>
              <a:ext cx="162" cy="160"/>
              <a:chOff x="930" y="2030"/>
              <a:chExt cx="162" cy="160"/>
            </a:xfrm>
          </p:grpSpPr>
          <p:sp>
            <p:nvSpPr>
              <p:cNvPr id="28" name="Line 36"/>
              <p:cNvSpPr>
                <a:spLocks noChangeShapeType="1"/>
              </p:cNvSpPr>
              <p:nvPr/>
            </p:nvSpPr>
            <p:spPr bwMode="auto">
              <a:xfrm>
                <a:off x="1012" y="2030"/>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9" name="Line 37"/>
              <p:cNvSpPr>
                <a:spLocks noChangeShapeType="1"/>
              </p:cNvSpPr>
              <p:nvPr/>
            </p:nvSpPr>
            <p:spPr bwMode="auto">
              <a:xfrm flipH="1">
                <a:off x="930" y="2108"/>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8" name="Group 38"/>
            <p:cNvGrpSpPr>
              <a:grpSpLocks/>
            </p:cNvGrpSpPr>
            <p:nvPr/>
          </p:nvGrpSpPr>
          <p:grpSpPr bwMode="auto">
            <a:xfrm>
              <a:off x="3498" y="1654"/>
              <a:ext cx="162" cy="160"/>
              <a:chOff x="966" y="2018"/>
              <a:chExt cx="162" cy="160"/>
            </a:xfrm>
          </p:grpSpPr>
          <p:sp>
            <p:nvSpPr>
              <p:cNvPr id="26" name="Line 39"/>
              <p:cNvSpPr>
                <a:spLocks noChangeShapeType="1"/>
              </p:cNvSpPr>
              <p:nvPr/>
            </p:nvSpPr>
            <p:spPr bwMode="auto">
              <a:xfrm>
                <a:off x="1048" y="2018"/>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7" name="Line 40"/>
              <p:cNvSpPr>
                <a:spLocks noChangeShapeType="1"/>
              </p:cNvSpPr>
              <p:nvPr/>
            </p:nvSpPr>
            <p:spPr bwMode="auto">
              <a:xfrm flipH="1">
                <a:off x="966" y="2096"/>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19" name="Line 42"/>
            <p:cNvSpPr>
              <a:spLocks noChangeShapeType="1"/>
            </p:cNvSpPr>
            <p:nvPr/>
          </p:nvSpPr>
          <p:spPr bwMode="auto">
            <a:xfrm flipH="1">
              <a:off x="4790" y="2554"/>
              <a:ext cx="23" cy="265"/>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0" name="Text Box 43"/>
            <p:cNvSpPr txBox="1">
              <a:spLocks noChangeArrowheads="1"/>
            </p:cNvSpPr>
            <p:nvPr/>
          </p:nvSpPr>
          <p:spPr bwMode="auto">
            <a:xfrm>
              <a:off x="4459" y="2348"/>
              <a:ext cx="906"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OMC1S-IRS1</a:t>
              </a:r>
            </a:p>
          </p:txBody>
        </p:sp>
        <p:sp>
          <p:nvSpPr>
            <p:cNvPr id="21" name="Text Box 44"/>
            <p:cNvSpPr txBox="1">
              <a:spLocks noChangeArrowheads="1"/>
            </p:cNvSpPr>
            <p:nvPr/>
          </p:nvSpPr>
          <p:spPr bwMode="auto">
            <a:xfrm>
              <a:off x="3542" y="2116"/>
              <a:ext cx="755"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FFFF00"/>
                  </a:solidFill>
                </a:rPr>
                <a:t>Trapezium</a:t>
              </a:r>
            </a:p>
          </p:txBody>
        </p:sp>
        <p:sp>
          <p:nvSpPr>
            <p:cNvPr id="22" name="Line 45"/>
            <p:cNvSpPr>
              <a:spLocks noChangeShapeType="1"/>
            </p:cNvSpPr>
            <p:nvPr/>
          </p:nvSpPr>
          <p:spPr bwMode="auto">
            <a:xfrm flipH="1" flipV="1">
              <a:off x="4553" y="3226"/>
              <a:ext cx="258" cy="296"/>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3" name="Text Box 46"/>
            <p:cNvSpPr txBox="1">
              <a:spLocks noChangeArrowheads="1"/>
            </p:cNvSpPr>
            <p:nvPr/>
          </p:nvSpPr>
          <p:spPr bwMode="auto">
            <a:xfrm>
              <a:off x="4572" y="3490"/>
              <a:ext cx="906"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OMC1S-IRS2</a:t>
              </a:r>
            </a:p>
          </p:txBody>
        </p:sp>
        <p:sp>
          <p:nvSpPr>
            <p:cNvPr id="24" name="Line 47"/>
            <p:cNvSpPr>
              <a:spLocks noChangeShapeType="1"/>
            </p:cNvSpPr>
            <p:nvPr/>
          </p:nvSpPr>
          <p:spPr bwMode="auto">
            <a:xfrm flipH="1" flipV="1">
              <a:off x="3323" y="2496"/>
              <a:ext cx="258" cy="296"/>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5" name="Text Box 48"/>
            <p:cNvSpPr txBox="1">
              <a:spLocks noChangeArrowheads="1"/>
            </p:cNvSpPr>
            <p:nvPr/>
          </p:nvSpPr>
          <p:spPr bwMode="auto">
            <a:xfrm>
              <a:off x="3436" y="2798"/>
              <a:ext cx="350" cy="2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FFFF00"/>
                  </a:solidFill>
                </a:rPr>
                <a:t>LV1</a:t>
              </a:r>
            </a:p>
          </p:txBody>
        </p:sp>
      </p:grpSp>
      <p:sp>
        <p:nvSpPr>
          <p:cNvPr id="34" name="TextBox 33"/>
          <p:cNvSpPr txBox="1"/>
          <p:nvPr/>
        </p:nvSpPr>
        <p:spPr>
          <a:xfrm>
            <a:off x="4135438" y="6367561"/>
            <a:ext cx="1608133" cy="276999"/>
          </a:xfrm>
          <a:prstGeom prst="rect">
            <a:avLst/>
          </a:prstGeom>
          <a:noFill/>
        </p:spPr>
        <p:txBody>
          <a:bodyPr wrap="none" rtlCol="0">
            <a:spAutoFit/>
          </a:bodyPr>
          <a:lstStyle/>
          <a:p>
            <a:r>
              <a:rPr lang="en-US" sz="1200" b="0" i="0" dirty="0" err="1" smtClean="0">
                <a:solidFill>
                  <a:schemeClr val="bg1"/>
                </a:solidFill>
              </a:rPr>
              <a:t>Shuping</a:t>
            </a:r>
            <a:r>
              <a:rPr lang="en-US" sz="1200" b="0" i="0" dirty="0" smtClean="0">
                <a:solidFill>
                  <a:schemeClr val="bg1"/>
                </a:solidFill>
              </a:rPr>
              <a:t> et al. (2012)</a:t>
            </a:r>
            <a:endParaRPr lang="en-US" sz="1200" b="0" i="0" dirty="0">
              <a:solidFill>
                <a:schemeClr val="bg1"/>
              </a:solidFill>
            </a:endParaRPr>
          </a:p>
        </p:txBody>
      </p:sp>
      <p:sp>
        <p:nvSpPr>
          <p:cNvPr id="42" name="Text Box 18"/>
          <p:cNvSpPr txBox="1">
            <a:spLocks noChangeArrowheads="1"/>
          </p:cNvSpPr>
          <p:nvPr/>
        </p:nvSpPr>
        <p:spPr bwMode="auto">
          <a:xfrm>
            <a:off x="7953582" y="2541134"/>
            <a:ext cx="898524"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dirty="0" smtClean="0">
                <a:solidFill>
                  <a:schemeClr val="bg1"/>
                </a:solidFill>
              </a:rPr>
              <a:t>SOFIA</a:t>
            </a:r>
            <a:endParaRPr lang="en-US" b="1" baseline="0" dirty="0">
              <a:solidFill>
                <a:schemeClr val="bg1"/>
              </a:solidFill>
              <a:cs typeface="Arial" charset="0"/>
            </a:endParaRPr>
          </a:p>
        </p:txBody>
      </p:sp>
      <p:grpSp>
        <p:nvGrpSpPr>
          <p:cNvPr id="5" name="Group 4"/>
          <p:cNvGrpSpPr/>
          <p:nvPr/>
        </p:nvGrpSpPr>
        <p:grpSpPr>
          <a:xfrm>
            <a:off x="4135439" y="2636421"/>
            <a:ext cx="1222443" cy="781544"/>
            <a:chOff x="4135439" y="2636421"/>
            <a:chExt cx="1222443" cy="781544"/>
          </a:xfrm>
        </p:grpSpPr>
        <p:sp>
          <p:nvSpPr>
            <p:cNvPr id="48" name="Line 47"/>
            <p:cNvSpPr>
              <a:spLocks noChangeShapeType="1"/>
            </p:cNvSpPr>
            <p:nvPr/>
          </p:nvSpPr>
          <p:spPr bwMode="auto">
            <a:xfrm>
              <a:off x="4939504" y="2964318"/>
              <a:ext cx="0" cy="277358"/>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49" name="Text Box 44"/>
            <p:cNvSpPr txBox="1">
              <a:spLocks noChangeArrowheads="1"/>
            </p:cNvSpPr>
            <p:nvPr/>
          </p:nvSpPr>
          <p:spPr bwMode="auto">
            <a:xfrm>
              <a:off x="4227444" y="2636421"/>
              <a:ext cx="1130438" cy="338554"/>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smtClean="0">
                  <a:solidFill>
                    <a:srgbClr val="FFFF00"/>
                  </a:solidFill>
                </a:rPr>
                <a:t>Ney-Allen</a:t>
              </a:r>
              <a:endParaRPr lang="en-US" sz="1600" i="0" dirty="0">
                <a:solidFill>
                  <a:srgbClr val="FFFF00"/>
                </a:solidFill>
              </a:endParaRPr>
            </a:p>
          </p:txBody>
        </p:sp>
        <p:sp>
          <p:nvSpPr>
            <p:cNvPr id="50" name="Text Box 48"/>
            <p:cNvSpPr txBox="1">
              <a:spLocks noChangeArrowheads="1"/>
            </p:cNvSpPr>
            <p:nvPr/>
          </p:nvSpPr>
          <p:spPr bwMode="auto">
            <a:xfrm>
              <a:off x="4135439" y="3079411"/>
              <a:ext cx="572593" cy="338554"/>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FFFF00"/>
                  </a:solidFill>
                  <a:latin typeface="Symbol" pitchFamily="18" charset="2"/>
                </a:rPr>
                <a:t>q</a:t>
              </a:r>
              <a:r>
                <a:rPr lang="en-US" sz="1600" i="0" baseline="30000" dirty="0" smtClean="0">
                  <a:solidFill>
                    <a:srgbClr val="FFFF00"/>
                  </a:solidFill>
                </a:rPr>
                <a:t>1</a:t>
              </a:r>
              <a:r>
                <a:rPr lang="en-US" sz="1600" i="0" dirty="0" smtClean="0">
                  <a:solidFill>
                    <a:srgbClr val="FFFF00"/>
                  </a:solidFill>
                </a:rPr>
                <a:t> D</a:t>
              </a:r>
              <a:endParaRPr lang="en-US" sz="1600" i="0" dirty="0">
                <a:solidFill>
                  <a:srgbClr val="FFFF00"/>
                </a:solidFill>
              </a:endParaRPr>
            </a:p>
          </p:txBody>
        </p:sp>
      </p:gr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77281224"/>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pic>
        <p:nvPicPr>
          <p:cNvPr id="361484" name="Picture 6" descr="Orion_8_19_02_V1"/>
          <p:cNvPicPr>
            <a:picLocks noChangeAspect="1" noChangeArrowheads="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20480" r="23399"/>
          <a:stretch>
            <a:fillRect/>
          </a:stretch>
        </p:blipFill>
        <p:spPr bwMode="auto">
          <a:xfrm>
            <a:off x="1536700" y="1398588"/>
            <a:ext cx="2297113" cy="30638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1479"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grpSp>
        <p:nvGrpSpPr>
          <p:cNvPr id="361493" name="Group 21"/>
          <p:cNvGrpSpPr>
            <a:grpSpLocks/>
          </p:cNvGrpSpPr>
          <p:nvPr/>
        </p:nvGrpSpPr>
        <p:grpSpPr bwMode="auto">
          <a:xfrm>
            <a:off x="1541463" y="1439863"/>
            <a:ext cx="3429000" cy="2995615"/>
            <a:chOff x="971" y="907"/>
            <a:chExt cx="2160" cy="1887"/>
          </a:xfrm>
        </p:grpSpPr>
        <p:sp>
          <p:nvSpPr>
            <p:cNvPr id="361480" name="Text Box 18"/>
            <p:cNvSpPr txBox="1">
              <a:spLocks noChangeArrowheads="1"/>
            </p:cNvSpPr>
            <p:nvPr/>
          </p:nvSpPr>
          <p:spPr bwMode="auto">
            <a:xfrm>
              <a:off x="971" y="907"/>
              <a:ext cx="2160" cy="19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baseline="0" dirty="0">
                  <a:solidFill>
                    <a:schemeClr val="bg1"/>
                  </a:solidFill>
                </a:rPr>
                <a:t>KAO</a:t>
              </a:r>
              <a:r>
                <a:rPr lang="en-US" baseline="0" dirty="0">
                  <a:solidFill>
                    <a:schemeClr val="bg1"/>
                  </a:solidFill>
                </a:rPr>
                <a:t> </a:t>
              </a:r>
              <a:r>
                <a:rPr lang="en-US" b="1" baseline="0" dirty="0">
                  <a:solidFill>
                    <a:schemeClr val="bg1"/>
                  </a:solidFill>
                  <a:cs typeface="Arial" charset="0"/>
                </a:rPr>
                <a:t>38 um</a:t>
              </a:r>
            </a:p>
          </p:txBody>
        </p:sp>
        <p:sp>
          <p:nvSpPr>
            <p:cNvPr id="361481" name="Rectangle 9"/>
            <p:cNvSpPr>
              <a:spLocks noChangeArrowheads="1"/>
            </p:cNvSpPr>
            <p:nvPr/>
          </p:nvSpPr>
          <p:spPr bwMode="auto">
            <a:xfrm>
              <a:off x="1468" y="2620"/>
              <a:ext cx="955" cy="17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sz="1200" b="0" i="0" dirty="0">
                  <a:solidFill>
                    <a:schemeClr val="bg1"/>
                  </a:solidFill>
                </a:rPr>
                <a:t>(Stacey et al. 1995)</a:t>
              </a:r>
            </a:p>
          </p:txBody>
        </p:sp>
      </p:grpSp>
      <p:grpSp>
        <p:nvGrpSpPr>
          <p:cNvPr id="35" name="Group 28"/>
          <p:cNvGrpSpPr>
            <a:grpSpLocks/>
          </p:cNvGrpSpPr>
          <p:nvPr/>
        </p:nvGrpSpPr>
        <p:grpSpPr bwMode="auto">
          <a:xfrm>
            <a:off x="2560638" y="1800229"/>
            <a:ext cx="6151565" cy="4914904"/>
            <a:chOff x="1711" y="1096"/>
            <a:chExt cx="3875" cy="3096"/>
          </a:xfrm>
        </p:grpSpPr>
        <p:grpSp>
          <p:nvGrpSpPr>
            <p:cNvPr id="36" name="Group 24"/>
            <p:cNvGrpSpPr>
              <a:grpSpLocks/>
            </p:cNvGrpSpPr>
            <p:nvPr/>
          </p:nvGrpSpPr>
          <p:grpSpPr bwMode="auto">
            <a:xfrm>
              <a:off x="1711" y="1522"/>
              <a:ext cx="3875" cy="2670"/>
              <a:chOff x="1711" y="1522"/>
              <a:chExt cx="3875" cy="2670"/>
            </a:xfrm>
          </p:grpSpPr>
          <p:pic>
            <p:nvPicPr>
              <p:cNvPr id="38" name="Picture 17" descr="unknown_decon_3color_7-19-37um_new"/>
              <p:cNvPicPr>
                <a:picLocks noChangeAspect="1" noChangeArrowheads="1"/>
              </p:cNvPicPr>
              <p:nvPr/>
            </p:nvPicPr>
            <p:blipFill>
              <a:blip r:embed="rId5">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2703" y="1522"/>
                <a:ext cx="2883" cy="2663"/>
              </a:xfrm>
              <a:prstGeom prst="rect">
                <a:avLst/>
              </a:prstGeom>
              <a:noFill/>
              <a:ln w="25400">
                <a:solidFill>
                  <a:srgbClr val="FFFF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sp>
            <p:nvSpPr>
              <p:cNvPr id="39" name="Rectangle 21"/>
              <p:cNvSpPr>
                <a:spLocks noChangeArrowheads="1"/>
              </p:cNvSpPr>
              <p:nvPr/>
            </p:nvSpPr>
            <p:spPr bwMode="auto">
              <a:xfrm>
                <a:off x="1711" y="2063"/>
                <a:ext cx="333" cy="290"/>
              </a:xfrm>
              <a:prstGeom prst="rect">
                <a:avLst/>
              </a:prstGeom>
              <a:noFill/>
              <a:ln w="25400">
                <a:solidFill>
                  <a:srgbClr val="FFFF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en-US" sz="1400" b="0" i="0" baseline="-25000"/>
              </a:p>
            </p:txBody>
          </p:sp>
          <p:sp>
            <p:nvSpPr>
              <p:cNvPr id="40" name="Line 22"/>
              <p:cNvSpPr>
                <a:spLocks noChangeShapeType="1"/>
              </p:cNvSpPr>
              <p:nvPr/>
            </p:nvSpPr>
            <p:spPr bwMode="auto">
              <a:xfrm>
                <a:off x="1711" y="2353"/>
                <a:ext cx="985" cy="1839"/>
              </a:xfrm>
              <a:prstGeom prst="line">
                <a:avLst/>
              </a:prstGeom>
              <a:noFill/>
              <a:ln w="25400">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41" name="Line 23"/>
              <p:cNvSpPr>
                <a:spLocks noChangeShapeType="1"/>
              </p:cNvSpPr>
              <p:nvPr/>
            </p:nvSpPr>
            <p:spPr bwMode="auto">
              <a:xfrm flipV="1">
                <a:off x="1711" y="1522"/>
                <a:ext cx="985" cy="541"/>
              </a:xfrm>
              <a:prstGeom prst="line">
                <a:avLst/>
              </a:prstGeom>
              <a:noFill/>
              <a:ln w="25400">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37" name="Text Box 27"/>
            <p:cNvSpPr txBox="1">
              <a:spLocks noChangeArrowheads="1"/>
            </p:cNvSpPr>
            <p:nvPr/>
          </p:nvSpPr>
          <p:spPr bwMode="auto">
            <a:xfrm>
              <a:off x="3491" y="1096"/>
              <a:ext cx="1320" cy="233"/>
            </a:xfrm>
            <a:prstGeom prst="rect">
              <a:avLst/>
            </a:prstGeom>
            <a:solidFill>
              <a:schemeClr val="tx1">
                <a:alpha val="47000"/>
              </a:schemeClr>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eaLnBrk="1" hangingPunct="1"/>
              <a:r>
                <a:rPr lang="en-US" sz="1800" i="0" dirty="0" smtClean="0">
                  <a:solidFill>
                    <a:srgbClr val="FFFF00"/>
                  </a:solidFill>
                </a:rPr>
                <a:t>Ney-Allen Region</a:t>
              </a:r>
            </a:p>
          </p:txBody>
        </p:sp>
      </p:grpSp>
      <p:grpSp>
        <p:nvGrpSpPr>
          <p:cNvPr id="14" name="Group 49"/>
          <p:cNvGrpSpPr>
            <a:grpSpLocks/>
          </p:cNvGrpSpPr>
          <p:nvPr/>
        </p:nvGrpSpPr>
        <p:grpSpPr bwMode="auto">
          <a:xfrm>
            <a:off x="4376738" y="2720975"/>
            <a:ext cx="4164012" cy="3252788"/>
            <a:chOff x="2855" y="1654"/>
            <a:chExt cx="2623" cy="2049"/>
          </a:xfrm>
        </p:grpSpPr>
        <p:grpSp>
          <p:nvGrpSpPr>
            <p:cNvPr id="15" name="Group 31"/>
            <p:cNvGrpSpPr>
              <a:grpSpLocks/>
            </p:cNvGrpSpPr>
            <p:nvPr/>
          </p:nvGrpSpPr>
          <p:grpSpPr bwMode="auto">
            <a:xfrm>
              <a:off x="2955" y="2011"/>
              <a:ext cx="162" cy="160"/>
              <a:chOff x="954" y="2072"/>
              <a:chExt cx="162" cy="160"/>
            </a:xfrm>
          </p:grpSpPr>
          <p:sp>
            <p:nvSpPr>
              <p:cNvPr id="32" name="Line 29"/>
              <p:cNvSpPr>
                <a:spLocks noChangeShapeType="1"/>
              </p:cNvSpPr>
              <p:nvPr/>
            </p:nvSpPr>
            <p:spPr bwMode="auto">
              <a:xfrm>
                <a:off x="1036" y="2072"/>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3" name="Line 30"/>
              <p:cNvSpPr>
                <a:spLocks noChangeShapeType="1"/>
              </p:cNvSpPr>
              <p:nvPr/>
            </p:nvSpPr>
            <p:spPr bwMode="auto">
              <a:xfrm flipH="1">
                <a:off x="954" y="2150"/>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6" name="Group 32"/>
            <p:cNvGrpSpPr>
              <a:grpSpLocks/>
            </p:cNvGrpSpPr>
            <p:nvPr/>
          </p:nvGrpSpPr>
          <p:grpSpPr bwMode="auto">
            <a:xfrm>
              <a:off x="3355" y="2181"/>
              <a:ext cx="162" cy="160"/>
              <a:chOff x="990" y="2120"/>
              <a:chExt cx="162" cy="160"/>
            </a:xfrm>
          </p:grpSpPr>
          <p:sp>
            <p:nvSpPr>
              <p:cNvPr id="30" name="Line 33"/>
              <p:cNvSpPr>
                <a:spLocks noChangeShapeType="1"/>
              </p:cNvSpPr>
              <p:nvPr/>
            </p:nvSpPr>
            <p:spPr bwMode="auto">
              <a:xfrm>
                <a:off x="1072" y="2120"/>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1" name="Line 34"/>
              <p:cNvSpPr>
                <a:spLocks noChangeShapeType="1"/>
              </p:cNvSpPr>
              <p:nvPr/>
            </p:nvSpPr>
            <p:spPr bwMode="auto">
              <a:xfrm flipH="1">
                <a:off x="990" y="2198"/>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7" name="Group 35"/>
            <p:cNvGrpSpPr>
              <a:grpSpLocks/>
            </p:cNvGrpSpPr>
            <p:nvPr/>
          </p:nvGrpSpPr>
          <p:grpSpPr bwMode="auto">
            <a:xfrm>
              <a:off x="3643" y="1902"/>
              <a:ext cx="162" cy="160"/>
              <a:chOff x="930" y="2030"/>
              <a:chExt cx="162" cy="160"/>
            </a:xfrm>
          </p:grpSpPr>
          <p:sp>
            <p:nvSpPr>
              <p:cNvPr id="28" name="Line 36"/>
              <p:cNvSpPr>
                <a:spLocks noChangeShapeType="1"/>
              </p:cNvSpPr>
              <p:nvPr/>
            </p:nvSpPr>
            <p:spPr bwMode="auto">
              <a:xfrm>
                <a:off x="1012" y="2030"/>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9" name="Line 37"/>
              <p:cNvSpPr>
                <a:spLocks noChangeShapeType="1"/>
              </p:cNvSpPr>
              <p:nvPr/>
            </p:nvSpPr>
            <p:spPr bwMode="auto">
              <a:xfrm flipH="1">
                <a:off x="930" y="2108"/>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grpSp>
          <p:nvGrpSpPr>
            <p:cNvPr id="18" name="Group 38"/>
            <p:cNvGrpSpPr>
              <a:grpSpLocks/>
            </p:cNvGrpSpPr>
            <p:nvPr/>
          </p:nvGrpSpPr>
          <p:grpSpPr bwMode="auto">
            <a:xfrm>
              <a:off x="3498" y="1654"/>
              <a:ext cx="162" cy="160"/>
              <a:chOff x="966" y="2018"/>
              <a:chExt cx="162" cy="160"/>
            </a:xfrm>
          </p:grpSpPr>
          <p:sp>
            <p:nvSpPr>
              <p:cNvPr id="26" name="Line 39"/>
              <p:cNvSpPr>
                <a:spLocks noChangeShapeType="1"/>
              </p:cNvSpPr>
              <p:nvPr/>
            </p:nvSpPr>
            <p:spPr bwMode="auto">
              <a:xfrm>
                <a:off x="1048" y="2018"/>
                <a:ext cx="0" cy="16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7" name="Line 40"/>
              <p:cNvSpPr>
                <a:spLocks noChangeShapeType="1"/>
              </p:cNvSpPr>
              <p:nvPr/>
            </p:nvSpPr>
            <p:spPr bwMode="auto">
              <a:xfrm flipH="1">
                <a:off x="966" y="2096"/>
                <a:ext cx="162" cy="0"/>
              </a:xfrm>
              <a:prstGeom prst="line">
                <a:avLst/>
              </a:prstGeom>
              <a:noFill/>
              <a:ln w="22225">
                <a:solidFill>
                  <a:srgbClr val="FF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19" name="Line 42"/>
            <p:cNvSpPr>
              <a:spLocks noChangeShapeType="1"/>
            </p:cNvSpPr>
            <p:nvPr/>
          </p:nvSpPr>
          <p:spPr bwMode="auto">
            <a:xfrm flipH="1">
              <a:off x="4790" y="2554"/>
              <a:ext cx="23" cy="265"/>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0" name="Text Box 43"/>
            <p:cNvSpPr txBox="1">
              <a:spLocks noChangeArrowheads="1"/>
            </p:cNvSpPr>
            <p:nvPr/>
          </p:nvSpPr>
          <p:spPr bwMode="auto">
            <a:xfrm>
              <a:off x="4459" y="2348"/>
              <a:ext cx="906"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OMC1S-IRS1</a:t>
              </a:r>
            </a:p>
          </p:txBody>
        </p:sp>
        <p:sp>
          <p:nvSpPr>
            <p:cNvPr id="21" name="Text Box 44"/>
            <p:cNvSpPr txBox="1">
              <a:spLocks noChangeArrowheads="1"/>
            </p:cNvSpPr>
            <p:nvPr/>
          </p:nvSpPr>
          <p:spPr bwMode="auto">
            <a:xfrm>
              <a:off x="2855" y="1769"/>
              <a:ext cx="755"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Trapezium</a:t>
              </a:r>
            </a:p>
          </p:txBody>
        </p:sp>
        <p:sp>
          <p:nvSpPr>
            <p:cNvPr id="22" name="Line 45"/>
            <p:cNvSpPr>
              <a:spLocks noChangeShapeType="1"/>
            </p:cNvSpPr>
            <p:nvPr/>
          </p:nvSpPr>
          <p:spPr bwMode="auto">
            <a:xfrm flipH="1" flipV="1">
              <a:off x="4553" y="3226"/>
              <a:ext cx="258" cy="296"/>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3" name="Text Box 46"/>
            <p:cNvSpPr txBox="1">
              <a:spLocks noChangeArrowheads="1"/>
            </p:cNvSpPr>
            <p:nvPr/>
          </p:nvSpPr>
          <p:spPr bwMode="auto">
            <a:xfrm>
              <a:off x="4572" y="3490"/>
              <a:ext cx="906"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OMC1S-IRS2</a:t>
              </a:r>
            </a:p>
          </p:txBody>
        </p:sp>
        <p:sp>
          <p:nvSpPr>
            <p:cNvPr id="24" name="Line 47"/>
            <p:cNvSpPr>
              <a:spLocks noChangeShapeType="1"/>
            </p:cNvSpPr>
            <p:nvPr/>
          </p:nvSpPr>
          <p:spPr bwMode="auto">
            <a:xfrm flipH="1" flipV="1">
              <a:off x="3323" y="2496"/>
              <a:ext cx="258" cy="296"/>
            </a:xfrm>
            <a:prstGeom prst="line">
              <a:avLst/>
            </a:prstGeom>
            <a:noFill/>
            <a:ln w="22225">
              <a:solidFill>
                <a:srgbClr val="FF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5" name="Text Box 48"/>
            <p:cNvSpPr txBox="1">
              <a:spLocks noChangeArrowheads="1"/>
            </p:cNvSpPr>
            <p:nvPr/>
          </p:nvSpPr>
          <p:spPr bwMode="auto">
            <a:xfrm>
              <a:off x="3436" y="2798"/>
              <a:ext cx="350" cy="2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a:solidFill>
                    <a:srgbClr val="FFFF00"/>
                  </a:solidFill>
                </a:rPr>
                <a:t>LV1</a:t>
              </a:r>
            </a:p>
          </p:txBody>
        </p:sp>
      </p:grpSp>
      <p:sp>
        <p:nvSpPr>
          <p:cNvPr id="34" name="TextBox 33"/>
          <p:cNvSpPr txBox="1"/>
          <p:nvPr/>
        </p:nvSpPr>
        <p:spPr>
          <a:xfrm>
            <a:off x="4135438" y="6367561"/>
            <a:ext cx="1608133" cy="276999"/>
          </a:xfrm>
          <a:prstGeom prst="rect">
            <a:avLst/>
          </a:prstGeom>
          <a:noFill/>
        </p:spPr>
        <p:txBody>
          <a:bodyPr wrap="none" rtlCol="0">
            <a:spAutoFit/>
          </a:bodyPr>
          <a:lstStyle/>
          <a:p>
            <a:r>
              <a:rPr lang="en-US" sz="1200" b="0" i="0" dirty="0" err="1" smtClean="0">
                <a:solidFill>
                  <a:schemeClr val="bg1"/>
                </a:solidFill>
              </a:rPr>
              <a:t>Shuping</a:t>
            </a:r>
            <a:r>
              <a:rPr lang="en-US" sz="1200" b="0" i="0" dirty="0" smtClean="0">
                <a:solidFill>
                  <a:schemeClr val="bg1"/>
                </a:solidFill>
              </a:rPr>
              <a:t> et al. (2012)</a:t>
            </a:r>
            <a:endParaRPr lang="en-US" sz="1200" b="0" i="0" dirty="0">
              <a:solidFill>
                <a:schemeClr val="bg1"/>
              </a:solidFill>
            </a:endParaRPr>
          </a:p>
        </p:txBody>
      </p:sp>
      <p:sp>
        <p:nvSpPr>
          <p:cNvPr id="42" name="Text Box 18"/>
          <p:cNvSpPr txBox="1">
            <a:spLocks noChangeArrowheads="1"/>
          </p:cNvSpPr>
          <p:nvPr/>
        </p:nvSpPr>
        <p:spPr bwMode="auto">
          <a:xfrm>
            <a:off x="7953582" y="2541134"/>
            <a:ext cx="898524"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dirty="0" smtClean="0">
                <a:solidFill>
                  <a:schemeClr val="bg1"/>
                </a:solidFill>
              </a:rPr>
              <a:t>SOFIA</a:t>
            </a:r>
            <a:endParaRPr lang="en-US" b="1" baseline="0" dirty="0">
              <a:solidFill>
                <a:schemeClr val="bg1"/>
              </a:solidFill>
              <a:cs typeface="Arial" charset="0"/>
            </a:endParaRPr>
          </a:p>
        </p:txBody>
      </p:sp>
      <p:grpSp>
        <p:nvGrpSpPr>
          <p:cNvPr id="3" name="Group 2"/>
          <p:cNvGrpSpPr/>
          <p:nvPr/>
        </p:nvGrpSpPr>
        <p:grpSpPr>
          <a:xfrm>
            <a:off x="4135439" y="2476506"/>
            <a:ext cx="4952347" cy="4208715"/>
            <a:chOff x="4135439" y="2476506"/>
            <a:chExt cx="4952347" cy="4208715"/>
          </a:xfrm>
        </p:grpSpPr>
        <p:pic>
          <p:nvPicPr>
            <p:cNvPr id="4" name="Picture 3"/>
            <p:cNvPicPr>
              <a:picLocks noChangeAspect="1"/>
            </p:cNvPicPr>
            <p:nvPr/>
          </p:nvPicPr>
          <p:blipFill rotWithShape="1">
            <a:blip r:embed="rId6">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7">
                      <a14:imgEffect>
                        <a14:brightnessContrast bright="-20000" contrast="20000"/>
                      </a14:imgEffect>
                    </a14:imgLayer>
                  </a14:imgProps>
                </a:ex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45702" t="36548" r="5123" b="4698"/>
            <a:stretch/>
          </p:blipFill>
          <p:spPr>
            <a:xfrm>
              <a:off x="4135439" y="2476506"/>
              <a:ext cx="4576764" cy="4208715"/>
            </a:xfrm>
            <a:prstGeom prst="rect">
              <a:avLst/>
            </a:prstGeom>
          </p:spPr>
        </p:pic>
        <p:sp>
          <p:nvSpPr>
            <p:cNvPr id="43" name="Text Box 18"/>
            <p:cNvSpPr txBox="1">
              <a:spLocks noChangeArrowheads="1"/>
            </p:cNvSpPr>
            <p:nvPr/>
          </p:nvSpPr>
          <p:spPr bwMode="auto">
            <a:xfrm>
              <a:off x="7260554" y="2549076"/>
              <a:ext cx="1827232" cy="307777"/>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dirty="0" smtClean="0"/>
                <a:t>Optical/Hubble</a:t>
              </a:r>
              <a:endParaRPr lang="en-US" b="1" baseline="0" dirty="0">
                <a:cs typeface="Arial" charset="0"/>
              </a:endParaRPr>
            </a:p>
          </p:txBody>
        </p:sp>
      </p:gr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4857978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1475" name="Picture 3" descr="orion_bg"/>
          <p:cNvPicPr>
            <a:picLocks noChangeAspect="1" noChangeArrowheads="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614363" y="-30163"/>
            <a:ext cx="9779001" cy="6959601"/>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pic>
      <p:pic>
        <p:nvPicPr>
          <p:cNvPr id="361484" name="Picture 6" descr="Orion_8_19_02_V1"/>
          <p:cNvPicPr>
            <a:picLocks noChangeAspect="1" noChangeArrowheads="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20480" r="23399"/>
          <a:stretch>
            <a:fillRect/>
          </a:stretch>
        </p:blipFill>
        <p:spPr bwMode="auto">
          <a:xfrm>
            <a:off x="1536700" y="1398588"/>
            <a:ext cx="2297113" cy="30638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1478" name="Rectangle 6"/>
          <p:cNvSpPr>
            <a:spLocks noChangeArrowheads="1"/>
          </p:cNvSpPr>
          <p:nvPr/>
        </p:nvSpPr>
        <p:spPr bwMode="auto">
          <a:xfrm>
            <a:off x="1519238" y="1377950"/>
            <a:ext cx="2308225" cy="3076575"/>
          </a:xfrm>
          <a:prstGeom prst="rect">
            <a:avLst/>
          </a:prstGeom>
          <a:noFill/>
          <a:ln w="31750">
            <a:solidFill>
              <a:srgbClr val="00FF00"/>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grpSp>
        <p:nvGrpSpPr>
          <p:cNvPr id="361493" name="Group 21"/>
          <p:cNvGrpSpPr>
            <a:grpSpLocks/>
          </p:cNvGrpSpPr>
          <p:nvPr/>
        </p:nvGrpSpPr>
        <p:grpSpPr bwMode="auto">
          <a:xfrm>
            <a:off x="1541463" y="1439863"/>
            <a:ext cx="3429000" cy="2995615"/>
            <a:chOff x="971" y="907"/>
            <a:chExt cx="2160" cy="1887"/>
          </a:xfrm>
        </p:grpSpPr>
        <p:sp>
          <p:nvSpPr>
            <p:cNvPr id="361480" name="Text Box 18"/>
            <p:cNvSpPr txBox="1">
              <a:spLocks noChangeArrowheads="1"/>
            </p:cNvSpPr>
            <p:nvPr/>
          </p:nvSpPr>
          <p:spPr bwMode="auto">
            <a:xfrm>
              <a:off x="971" y="907"/>
              <a:ext cx="2160" cy="19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b="1" baseline="0">
                  <a:solidFill>
                    <a:schemeClr val="bg1"/>
                  </a:solidFill>
                </a:rPr>
                <a:t>KAO</a:t>
              </a:r>
              <a:r>
                <a:rPr lang="en-US" baseline="0">
                  <a:solidFill>
                    <a:schemeClr val="bg1"/>
                  </a:solidFill>
                </a:rPr>
                <a:t> </a:t>
              </a:r>
              <a:r>
                <a:rPr lang="en-US" b="1" baseline="0">
                  <a:solidFill>
                    <a:schemeClr val="bg1"/>
                  </a:solidFill>
                  <a:cs typeface="Arial" charset="0"/>
                </a:rPr>
                <a:t>38 um</a:t>
              </a:r>
            </a:p>
          </p:txBody>
        </p:sp>
        <p:sp>
          <p:nvSpPr>
            <p:cNvPr id="361481" name="Rectangle 9"/>
            <p:cNvSpPr>
              <a:spLocks noChangeArrowheads="1"/>
            </p:cNvSpPr>
            <p:nvPr/>
          </p:nvSpPr>
          <p:spPr bwMode="auto">
            <a:xfrm>
              <a:off x="1468" y="2620"/>
              <a:ext cx="955" cy="174"/>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sz="1200" b="0" i="0" dirty="0">
                  <a:solidFill>
                    <a:schemeClr val="bg1"/>
                  </a:solidFill>
                </a:rPr>
                <a:t>(Stacey et al. 1995)</a:t>
              </a:r>
            </a:p>
          </p:txBody>
        </p:sp>
      </p:grpSp>
      <p:grpSp>
        <p:nvGrpSpPr>
          <p:cNvPr id="33" name="Group 32"/>
          <p:cNvGrpSpPr/>
          <p:nvPr/>
        </p:nvGrpSpPr>
        <p:grpSpPr>
          <a:xfrm>
            <a:off x="2657477" y="1277030"/>
            <a:ext cx="5708650" cy="3686176"/>
            <a:chOff x="2657477" y="1277030"/>
            <a:chExt cx="5708650" cy="3686176"/>
          </a:xfrm>
        </p:grpSpPr>
        <p:grpSp>
          <p:nvGrpSpPr>
            <p:cNvPr id="42" name="Group 26"/>
            <p:cNvGrpSpPr>
              <a:grpSpLocks/>
            </p:cNvGrpSpPr>
            <p:nvPr/>
          </p:nvGrpSpPr>
          <p:grpSpPr bwMode="auto">
            <a:xfrm>
              <a:off x="2657477" y="1277030"/>
              <a:ext cx="5708650" cy="3686176"/>
              <a:chOff x="2182" y="-291"/>
              <a:chExt cx="3596" cy="2322"/>
            </a:xfrm>
          </p:grpSpPr>
          <p:grpSp>
            <p:nvGrpSpPr>
              <p:cNvPr id="43" name="Group 20"/>
              <p:cNvGrpSpPr>
                <a:grpSpLocks/>
              </p:cNvGrpSpPr>
              <p:nvPr/>
            </p:nvGrpSpPr>
            <p:grpSpPr bwMode="auto">
              <a:xfrm>
                <a:off x="2182" y="152"/>
                <a:ext cx="1491" cy="1879"/>
                <a:chOff x="2182" y="152"/>
                <a:chExt cx="1491" cy="1879"/>
              </a:xfrm>
            </p:grpSpPr>
            <p:sp>
              <p:nvSpPr>
                <p:cNvPr id="46" name="Rectangle 16"/>
                <p:cNvSpPr>
                  <a:spLocks noChangeArrowheads="1"/>
                </p:cNvSpPr>
                <p:nvPr/>
              </p:nvSpPr>
              <p:spPr bwMode="auto">
                <a:xfrm>
                  <a:off x="2182" y="761"/>
                  <a:ext cx="237" cy="223"/>
                </a:xfrm>
                <a:prstGeom prst="rect">
                  <a:avLst/>
                </a:prstGeom>
                <a:noFill/>
                <a:ln w="25400">
                  <a:solidFill>
                    <a:srgbClr val="00FF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en-US" sz="1400" b="0" i="0" baseline="-25000"/>
                </a:p>
              </p:txBody>
            </p:sp>
            <p:sp>
              <p:nvSpPr>
                <p:cNvPr id="47" name="Line 18"/>
                <p:cNvSpPr>
                  <a:spLocks noChangeShapeType="1"/>
                </p:cNvSpPr>
                <p:nvPr/>
              </p:nvSpPr>
              <p:spPr bwMode="auto">
                <a:xfrm flipV="1">
                  <a:off x="2182" y="152"/>
                  <a:ext cx="1490" cy="609"/>
                </a:xfrm>
                <a:prstGeom prst="line">
                  <a:avLst/>
                </a:prstGeom>
                <a:noFill/>
                <a:ln w="25400">
                  <a:solidFill>
                    <a:srgbClr val="00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48" name="Line 19"/>
                <p:cNvSpPr>
                  <a:spLocks noChangeShapeType="1"/>
                </p:cNvSpPr>
                <p:nvPr/>
              </p:nvSpPr>
              <p:spPr bwMode="auto">
                <a:xfrm>
                  <a:off x="2182" y="984"/>
                  <a:ext cx="1491" cy="1047"/>
                </a:xfrm>
                <a:prstGeom prst="line">
                  <a:avLst/>
                </a:prstGeom>
                <a:noFill/>
                <a:ln w="25400">
                  <a:solidFill>
                    <a:srgbClr val="00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44" name="Text Box 25"/>
              <p:cNvSpPr txBox="1">
                <a:spLocks noChangeArrowheads="1"/>
              </p:cNvSpPr>
              <p:nvPr/>
            </p:nvSpPr>
            <p:spPr bwMode="auto">
              <a:xfrm>
                <a:off x="3381" y="-291"/>
                <a:ext cx="2397" cy="388"/>
              </a:xfrm>
              <a:prstGeom prst="rect">
                <a:avLst/>
              </a:prstGeom>
              <a:solidFill>
                <a:schemeClr val="tx1">
                  <a:alpha val="49000"/>
                </a:schemeClr>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algn="ctr" eaLnBrk="1" hangingPunct="1"/>
                <a:r>
                  <a:rPr lang="en-US" sz="1800" i="0" dirty="0" smtClean="0">
                    <a:solidFill>
                      <a:srgbClr val="00FF00"/>
                    </a:solidFill>
                  </a:rPr>
                  <a:t>BN/KL Region</a:t>
                </a:r>
              </a:p>
              <a:p>
                <a:pPr algn="ctr" eaLnBrk="1" hangingPunct="1"/>
                <a:r>
                  <a:rPr lang="en-US" sz="1600" i="0" dirty="0" smtClean="0">
                    <a:solidFill>
                      <a:schemeClr val="accent2"/>
                    </a:solidFill>
                  </a:rPr>
                  <a:t>Blue=19um</a:t>
                </a:r>
                <a:r>
                  <a:rPr lang="en-US" sz="1600" i="0" dirty="0" smtClean="0"/>
                  <a:t>  </a:t>
                </a:r>
                <a:r>
                  <a:rPr lang="en-US" sz="1600" i="0" dirty="0">
                    <a:solidFill>
                      <a:srgbClr val="00FF00"/>
                    </a:solidFill>
                  </a:rPr>
                  <a:t>Green=31um</a:t>
                </a:r>
                <a:r>
                  <a:rPr lang="en-US" sz="1600" i="0" dirty="0"/>
                  <a:t>  </a:t>
                </a:r>
                <a:r>
                  <a:rPr lang="en-US" sz="1600" i="0" dirty="0">
                    <a:solidFill>
                      <a:srgbClr val="FF0000"/>
                    </a:solidFill>
                  </a:rPr>
                  <a:t>Red=37um</a:t>
                </a:r>
              </a:p>
            </p:txBody>
          </p:sp>
        </p:grpSp>
        <p:pic>
          <p:nvPicPr>
            <p:cNvPr id="29" name="Picture 28" descr="RGB_grab2.jpg"/>
            <p:cNvPicPr>
              <a:picLocks noChangeAspect="1"/>
            </p:cNvPicPr>
            <p:nvPr/>
          </p:nvPicPr>
          <p:blipFill>
            <a:blip r:embed="rId5"/>
            <a:srcRect l="10402" t="7376" r="8689" b="8916"/>
            <a:stretch>
              <a:fillRect/>
            </a:stretch>
          </p:blipFill>
          <p:spPr>
            <a:xfrm>
              <a:off x="5026479" y="1978705"/>
              <a:ext cx="2844800" cy="2967723"/>
            </a:xfrm>
            <a:prstGeom prst="rect">
              <a:avLst/>
            </a:prstGeom>
            <a:ln w="25400">
              <a:solidFill>
                <a:srgbClr val="00FF00"/>
              </a:solidFill>
            </a:ln>
          </p:spPr>
        </p:pic>
      </p:grpSp>
      <p:sp>
        <p:nvSpPr>
          <p:cNvPr id="60" name="TextBox 59"/>
          <p:cNvSpPr txBox="1"/>
          <p:nvPr/>
        </p:nvSpPr>
        <p:spPr>
          <a:xfrm>
            <a:off x="5040315" y="4628604"/>
            <a:ext cx="1720343" cy="276999"/>
          </a:xfrm>
          <a:prstGeom prst="rect">
            <a:avLst/>
          </a:prstGeom>
          <a:noFill/>
        </p:spPr>
        <p:txBody>
          <a:bodyPr wrap="none" rtlCol="0">
            <a:spAutoFit/>
          </a:bodyPr>
          <a:lstStyle/>
          <a:p>
            <a:r>
              <a:rPr lang="en-US" sz="1200" b="0" i="0" dirty="0" smtClean="0">
                <a:solidFill>
                  <a:schemeClr val="bg1"/>
                </a:solidFill>
              </a:rPr>
              <a:t>De </a:t>
            </a:r>
            <a:r>
              <a:rPr lang="en-US" sz="1200" b="0" i="0" dirty="0" err="1" smtClean="0">
                <a:solidFill>
                  <a:schemeClr val="bg1"/>
                </a:solidFill>
              </a:rPr>
              <a:t>Buizer</a:t>
            </a:r>
            <a:r>
              <a:rPr lang="en-US" sz="1200" b="0" i="0" dirty="0" smtClean="0">
                <a:solidFill>
                  <a:schemeClr val="bg1"/>
                </a:solidFill>
              </a:rPr>
              <a:t> et al. (2012)</a:t>
            </a:r>
            <a:endParaRPr lang="en-US" sz="1200" b="0" i="0" dirty="0">
              <a:solidFill>
                <a:schemeClr val="bg1"/>
              </a:solidFill>
            </a:endParaRPr>
          </a:p>
        </p:txBody>
      </p:sp>
      <p:sp>
        <p:nvSpPr>
          <p:cNvPr id="62" name="Text Box 18"/>
          <p:cNvSpPr txBox="1">
            <a:spLocks noChangeArrowheads="1"/>
          </p:cNvSpPr>
          <p:nvPr/>
        </p:nvSpPr>
        <p:spPr bwMode="auto">
          <a:xfrm>
            <a:off x="7161215" y="2010456"/>
            <a:ext cx="898524" cy="3048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US" dirty="0" smtClean="0">
                <a:solidFill>
                  <a:schemeClr val="bg1"/>
                </a:solidFill>
              </a:rPr>
              <a:t>SOFIA</a:t>
            </a:r>
            <a:endParaRPr lang="en-US" b="1" baseline="0" dirty="0">
              <a:solidFill>
                <a:schemeClr val="bg1"/>
              </a:solidFill>
              <a:cs typeface="Arial" charset="0"/>
            </a:endParaRPr>
          </a:p>
        </p:txBody>
      </p:sp>
      <p:sp>
        <p:nvSpPr>
          <p:cNvPr id="63" name="Rectangle 7"/>
          <p:cNvSpPr>
            <a:spLocks/>
          </p:cNvSpPr>
          <p:nvPr/>
        </p:nvSpPr>
        <p:spPr bwMode="auto">
          <a:xfrm>
            <a:off x="7119938" y="6592888"/>
            <a:ext cx="1808187" cy="18466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wrap="none" lIns="0" tIns="0" rIns="0" bIns="0">
            <a:spAutoFit/>
          </a:bodyPr>
          <a:lstStyle/>
          <a:p>
            <a:pPr defTabSz="642938"/>
            <a:r>
              <a:rPr lang="en-US" sz="1200" b="0" i="0" baseline="0" dirty="0">
                <a:solidFill>
                  <a:schemeClr val="bg1"/>
                </a:solidFill>
                <a:latin typeface="Lucida Grande" charset="0"/>
                <a:sym typeface="Lucida Grande" charset="0"/>
              </a:rPr>
              <a:t>Background </a:t>
            </a:r>
            <a:r>
              <a:rPr lang="en-US" sz="1200" b="0" i="0" baseline="0" dirty="0" err="1" smtClean="0">
                <a:solidFill>
                  <a:schemeClr val="bg1"/>
                </a:solidFill>
                <a:latin typeface="Lucida Grande" charset="0"/>
                <a:sym typeface="Lucida Grande" charset="0"/>
              </a:rPr>
              <a:t>Image:Spitzer</a:t>
            </a:r>
            <a:endParaRPr lang="en-US" sz="1200" b="0" i="0" baseline="0" dirty="0">
              <a:solidFill>
                <a:schemeClr val="bg1"/>
              </a:solidFill>
              <a:latin typeface="Lucida Grande" charset="0"/>
              <a:sym typeface="Lucida Grande" charset="0"/>
            </a:endParaRPr>
          </a:p>
        </p:txBody>
      </p:sp>
      <p:grpSp>
        <p:nvGrpSpPr>
          <p:cNvPr id="34" name="Group 33"/>
          <p:cNvGrpSpPr/>
          <p:nvPr/>
        </p:nvGrpSpPr>
        <p:grpSpPr>
          <a:xfrm>
            <a:off x="5419732" y="2364468"/>
            <a:ext cx="2497139" cy="1949450"/>
            <a:chOff x="5419732" y="2364468"/>
            <a:chExt cx="2497139" cy="1949450"/>
          </a:xfrm>
        </p:grpSpPr>
        <p:grpSp>
          <p:nvGrpSpPr>
            <p:cNvPr id="49" name="Group 78"/>
            <p:cNvGrpSpPr>
              <a:grpSpLocks/>
            </p:cNvGrpSpPr>
            <p:nvPr/>
          </p:nvGrpSpPr>
          <p:grpSpPr bwMode="auto">
            <a:xfrm>
              <a:off x="5419732" y="2364468"/>
              <a:ext cx="2497139" cy="1949450"/>
              <a:chOff x="3944" y="394"/>
              <a:chExt cx="1573" cy="1228"/>
            </a:xfrm>
          </p:grpSpPr>
          <p:sp>
            <p:nvSpPr>
              <p:cNvPr id="50" name="Line 66"/>
              <p:cNvSpPr>
                <a:spLocks noChangeShapeType="1"/>
              </p:cNvSpPr>
              <p:nvPr/>
            </p:nvSpPr>
            <p:spPr bwMode="auto">
              <a:xfrm>
                <a:off x="4385" y="529"/>
                <a:ext cx="456" cy="197"/>
              </a:xfrm>
              <a:prstGeom prst="line">
                <a:avLst/>
              </a:prstGeom>
              <a:noFill/>
              <a:ln w="22225">
                <a:solidFill>
                  <a:srgbClr val="00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51" name="Text Box 67"/>
              <p:cNvSpPr txBox="1">
                <a:spLocks noChangeArrowheads="1"/>
              </p:cNvSpPr>
              <p:nvPr/>
            </p:nvSpPr>
            <p:spPr bwMode="auto">
              <a:xfrm>
                <a:off x="4096" y="394"/>
                <a:ext cx="300" cy="2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00FF00"/>
                    </a:solidFill>
                  </a:rPr>
                  <a:t>BN</a:t>
                </a:r>
              </a:p>
            </p:txBody>
          </p:sp>
          <p:sp>
            <p:nvSpPr>
              <p:cNvPr id="52" name="Line 70"/>
              <p:cNvSpPr>
                <a:spLocks noChangeShapeType="1"/>
              </p:cNvSpPr>
              <p:nvPr/>
            </p:nvSpPr>
            <p:spPr bwMode="auto">
              <a:xfrm flipH="1">
                <a:off x="4993" y="971"/>
                <a:ext cx="163" cy="172"/>
              </a:xfrm>
              <a:prstGeom prst="line">
                <a:avLst/>
              </a:prstGeom>
              <a:noFill/>
              <a:ln w="22225">
                <a:solidFill>
                  <a:srgbClr val="00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53" name="Text Box 71"/>
              <p:cNvSpPr txBox="1">
                <a:spLocks noChangeArrowheads="1"/>
              </p:cNvSpPr>
              <p:nvPr/>
            </p:nvSpPr>
            <p:spPr bwMode="auto">
              <a:xfrm>
                <a:off x="5131" y="840"/>
                <a:ext cx="386" cy="2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00FF00"/>
                    </a:solidFill>
                  </a:rPr>
                  <a:t>IRc3</a:t>
                </a:r>
              </a:p>
            </p:txBody>
          </p:sp>
          <p:sp>
            <p:nvSpPr>
              <p:cNvPr id="54" name="Line 72"/>
              <p:cNvSpPr>
                <a:spLocks noChangeShapeType="1"/>
              </p:cNvSpPr>
              <p:nvPr/>
            </p:nvSpPr>
            <p:spPr bwMode="auto">
              <a:xfrm flipH="1" flipV="1">
                <a:off x="4823" y="1358"/>
                <a:ext cx="337" cy="116"/>
              </a:xfrm>
              <a:prstGeom prst="line">
                <a:avLst/>
              </a:prstGeom>
              <a:noFill/>
              <a:ln w="22225">
                <a:solidFill>
                  <a:srgbClr val="00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55" name="Text Box 73"/>
              <p:cNvSpPr txBox="1">
                <a:spLocks noChangeArrowheads="1"/>
              </p:cNvSpPr>
              <p:nvPr/>
            </p:nvSpPr>
            <p:spPr bwMode="auto">
              <a:xfrm>
                <a:off x="5122" y="1410"/>
                <a:ext cx="386" cy="2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a:solidFill>
                      <a:srgbClr val="00FF00"/>
                    </a:solidFill>
                  </a:rPr>
                  <a:t>IRc4</a:t>
                </a:r>
              </a:p>
            </p:txBody>
          </p:sp>
          <p:sp>
            <p:nvSpPr>
              <p:cNvPr id="56" name="Line 74"/>
              <p:cNvSpPr>
                <a:spLocks noChangeShapeType="1"/>
              </p:cNvSpPr>
              <p:nvPr/>
            </p:nvSpPr>
            <p:spPr bwMode="auto">
              <a:xfrm>
                <a:off x="4502" y="900"/>
                <a:ext cx="125" cy="137"/>
              </a:xfrm>
              <a:prstGeom prst="line">
                <a:avLst/>
              </a:prstGeom>
              <a:noFill/>
              <a:ln w="22225">
                <a:solidFill>
                  <a:srgbClr val="00FF00"/>
                </a:solidFill>
                <a:round/>
                <a:headEnd/>
                <a:tailEnd type="triangle" w="med" len="me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57" name="Text Box 75"/>
              <p:cNvSpPr txBox="1">
                <a:spLocks noChangeArrowheads="1"/>
              </p:cNvSpPr>
              <p:nvPr/>
            </p:nvSpPr>
            <p:spPr bwMode="auto">
              <a:xfrm>
                <a:off x="4141" y="787"/>
                <a:ext cx="389"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smtClean="0">
                    <a:solidFill>
                      <a:srgbClr val="00FF00"/>
                    </a:solidFill>
                  </a:rPr>
                  <a:t>IRc2</a:t>
                </a:r>
                <a:endParaRPr lang="en-US" sz="1600" i="0" dirty="0">
                  <a:solidFill>
                    <a:srgbClr val="00FF00"/>
                  </a:solidFill>
                </a:endParaRPr>
              </a:p>
            </p:txBody>
          </p:sp>
          <p:sp>
            <p:nvSpPr>
              <p:cNvPr id="59" name="Text Box 77"/>
              <p:cNvSpPr txBox="1">
                <a:spLocks noChangeArrowheads="1"/>
              </p:cNvSpPr>
              <p:nvPr/>
            </p:nvSpPr>
            <p:spPr bwMode="auto">
              <a:xfrm>
                <a:off x="3944" y="1082"/>
                <a:ext cx="626" cy="2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b="1" i="1">
                    <a:solidFill>
                      <a:schemeClr val="tx1"/>
                    </a:solidFill>
                    <a:latin typeface="Arial" charset="0"/>
                    <a:ea typeface="ＭＳ Ｐゴシック" pitchFamily="1" charset="-128"/>
                  </a:defRPr>
                </a:lvl1pPr>
                <a:lvl2pPr marL="742950" indent="-285750" eaLnBrk="0" hangingPunct="0">
                  <a:defRPr sz="2400" b="1" i="1">
                    <a:solidFill>
                      <a:schemeClr val="tx1"/>
                    </a:solidFill>
                    <a:latin typeface="Arial" charset="0"/>
                    <a:ea typeface="ＭＳ Ｐゴシック" pitchFamily="1" charset="-128"/>
                  </a:defRPr>
                </a:lvl2pPr>
                <a:lvl3pPr marL="1143000" indent="-228600" eaLnBrk="0" hangingPunct="0">
                  <a:defRPr sz="2400" b="1" i="1">
                    <a:solidFill>
                      <a:schemeClr val="tx1"/>
                    </a:solidFill>
                    <a:latin typeface="Arial" charset="0"/>
                    <a:ea typeface="ＭＳ Ｐゴシック" pitchFamily="1" charset="-128"/>
                  </a:defRPr>
                </a:lvl3pPr>
                <a:lvl4pPr marL="1600200" indent="-228600" eaLnBrk="0" hangingPunct="0">
                  <a:defRPr sz="2400" b="1" i="1">
                    <a:solidFill>
                      <a:schemeClr val="tx1"/>
                    </a:solidFill>
                    <a:latin typeface="Arial" charset="0"/>
                    <a:ea typeface="ＭＳ Ｐゴシック" pitchFamily="1" charset="-128"/>
                  </a:defRPr>
                </a:lvl4pPr>
                <a:lvl5pPr marL="2057400" indent="-228600" eaLnBrk="0" hangingPunct="0">
                  <a:defRPr sz="2400" b="1" 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1" 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1" 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1" 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1" i="1">
                    <a:solidFill>
                      <a:schemeClr val="tx1"/>
                    </a:solidFill>
                    <a:latin typeface="Arial" charset="0"/>
                    <a:ea typeface="ＭＳ Ｐゴシック" pitchFamily="1" charset="-128"/>
                  </a:defRPr>
                </a:lvl9pPr>
              </a:lstStyle>
              <a:p>
                <a:pPr eaLnBrk="1" hangingPunct="1"/>
                <a:r>
                  <a:rPr lang="en-US" sz="1600" i="0" dirty="0" smtClean="0">
                    <a:solidFill>
                      <a:srgbClr val="00FF00"/>
                    </a:solidFill>
                  </a:rPr>
                  <a:t>Source I</a:t>
                </a:r>
                <a:endParaRPr lang="en-US" sz="1600" i="0" dirty="0">
                  <a:solidFill>
                    <a:srgbClr val="00FF00"/>
                  </a:solidFill>
                </a:endParaRPr>
              </a:p>
            </p:txBody>
          </p:sp>
        </p:grpSp>
        <p:sp>
          <p:nvSpPr>
            <p:cNvPr id="30" name="Line 36"/>
            <p:cNvSpPr>
              <a:spLocks noChangeShapeType="1"/>
            </p:cNvSpPr>
            <p:nvPr/>
          </p:nvSpPr>
          <p:spPr bwMode="auto">
            <a:xfrm>
              <a:off x="6405563" y="3343275"/>
              <a:ext cx="0" cy="254000"/>
            </a:xfrm>
            <a:prstGeom prst="line">
              <a:avLst/>
            </a:prstGeom>
            <a:noFill/>
            <a:ln w="22225">
              <a:solidFill>
                <a:srgbClr val="00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31" name="Line 37"/>
            <p:cNvSpPr>
              <a:spLocks noChangeShapeType="1"/>
            </p:cNvSpPr>
            <p:nvPr/>
          </p:nvSpPr>
          <p:spPr bwMode="auto">
            <a:xfrm flipH="1">
              <a:off x="6275388" y="3467100"/>
              <a:ext cx="257175" cy="0"/>
            </a:xfrm>
            <a:prstGeom prst="line">
              <a:avLst/>
            </a:prstGeom>
            <a:noFill/>
            <a:ln w="22225">
              <a:solidFill>
                <a:srgbClr val="00FF00"/>
              </a:solidFill>
              <a:round/>
              <a:headEnd/>
              <a:tailEnd/>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noFill/>
                </a14:hiddenFill>
              </a:ext>
            </a:extLst>
          </p:spPr>
          <p:txBody>
            <a:bodyPr/>
            <a:lstStyle/>
            <a:p>
              <a:endParaRPr lang="en-US"/>
            </a:p>
          </p:txBody>
        </p:sp>
      </p:gr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9513804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sz="1400" i="0" dirty="0">
              <a:latin typeface="+mn-lt"/>
            </a:endParaRPr>
          </a:p>
        </p:txBody>
      </p:sp>
      <p:sp>
        <p:nvSpPr>
          <p:cNvPr id="25" name="TextBox 24"/>
          <p:cNvSpPr txBox="1"/>
          <p:nvPr/>
        </p:nvSpPr>
        <p:spPr>
          <a:xfrm>
            <a:off x="7253360" y="6524504"/>
            <a:ext cx="1720343" cy="276999"/>
          </a:xfrm>
          <a:prstGeom prst="rect">
            <a:avLst/>
          </a:prstGeom>
          <a:noFill/>
        </p:spPr>
        <p:txBody>
          <a:bodyPr wrap="none" rtlCol="0">
            <a:spAutoFit/>
          </a:bodyPr>
          <a:lstStyle/>
          <a:p>
            <a:r>
              <a:rPr lang="en-US" sz="1200" b="0" i="0" dirty="0" smtClean="0"/>
              <a:t>De </a:t>
            </a:r>
            <a:r>
              <a:rPr lang="en-US" sz="1200" b="0" i="0" dirty="0" err="1" smtClean="0"/>
              <a:t>Buizer</a:t>
            </a:r>
            <a:r>
              <a:rPr lang="en-US" sz="1200" b="0" i="0" dirty="0" smtClean="0"/>
              <a:t> et al. (2012)</a:t>
            </a:r>
            <a:endParaRPr lang="en-US" sz="1200" b="0" i="0" dirty="0"/>
          </a:p>
        </p:txBody>
      </p:sp>
      <p:pic>
        <p:nvPicPr>
          <p:cNvPr id="38" name="Picture 37" descr="Image4.jpg"/>
          <p:cNvPicPr>
            <a:picLocks noChangeAspect="1"/>
          </p:cNvPicPr>
          <p:nvPr/>
        </p:nvPicPr>
        <p:blipFill>
          <a:blip r:embed="rId3"/>
          <a:stretch>
            <a:fillRect/>
          </a:stretch>
        </p:blipFill>
        <p:spPr>
          <a:xfrm>
            <a:off x="419100" y="385763"/>
            <a:ext cx="6209256" cy="3043237"/>
          </a:xfrm>
          <a:prstGeom prst="rect">
            <a:avLst/>
          </a:prstGeom>
        </p:spPr>
      </p:pic>
      <p:sp>
        <p:nvSpPr>
          <p:cNvPr id="39" name="Rectangle 38"/>
          <p:cNvSpPr/>
          <p:nvPr/>
        </p:nvSpPr>
        <p:spPr>
          <a:xfrm>
            <a:off x="3505199" y="219075"/>
            <a:ext cx="3324225" cy="3238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descr="Image4a.jpg"/>
          <p:cNvPicPr>
            <a:picLocks noChangeAspect="1"/>
          </p:cNvPicPr>
          <p:nvPr/>
        </p:nvPicPr>
        <p:blipFill>
          <a:blip r:embed="rId4"/>
          <a:stretch>
            <a:fillRect/>
          </a:stretch>
        </p:blipFill>
        <p:spPr>
          <a:xfrm>
            <a:off x="419100" y="385762"/>
            <a:ext cx="6209259" cy="3043238"/>
          </a:xfrm>
          <a:prstGeom prst="rect">
            <a:avLst/>
          </a:prstGeom>
        </p:spPr>
      </p:pic>
      <p:pic>
        <p:nvPicPr>
          <p:cNvPr id="41" name="Picture 40" descr="Image5.jpg"/>
          <p:cNvPicPr>
            <a:picLocks noChangeAspect="1"/>
          </p:cNvPicPr>
          <p:nvPr/>
        </p:nvPicPr>
        <p:blipFill>
          <a:blip r:embed="rId5"/>
          <a:stretch>
            <a:fillRect/>
          </a:stretch>
        </p:blipFill>
        <p:spPr>
          <a:xfrm>
            <a:off x="419295" y="3576637"/>
            <a:ext cx="6219630" cy="2995613"/>
          </a:xfrm>
          <a:prstGeom prst="rect">
            <a:avLst/>
          </a:prstGeom>
        </p:spPr>
      </p:pic>
      <p:sp>
        <p:nvSpPr>
          <p:cNvPr id="42" name="Rectangle 41"/>
          <p:cNvSpPr/>
          <p:nvPr/>
        </p:nvSpPr>
        <p:spPr>
          <a:xfrm>
            <a:off x="3571874" y="3467100"/>
            <a:ext cx="3324225" cy="3238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Image5b.jpg"/>
          <p:cNvPicPr>
            <a:picLocks noChangeAspect="1"/>
          </p:cNvPicPr>
          <p:nvPr/>
        </p:nvPicPr>
        <p:blipFill>
          <a:blip r:embed="rId6"/>
          <a:stretch>
            <a:fillRect/>
          </a:stretch>
        </p:blipFill>
        <p:spPr>
          <a:xfrm>
            <a:off x="419099" y="3571876"/>
            <a:ext cx="6229515" cy="3000374"/>
          </a:xfrm>
          <a:prstGeom prst="rect">
            <a:avLst/>
          </a:prstGeom>
        </p:spPr>
      </p:pic>
      <p:grpSp>
        <p:nvGrpSpPr>
          <p:cNvPr id="31" name="Group 30"/>
          <p:cNvGrpSpPr/>
          <p:nvPr/>
        </p:nvGrpSpPr>
        <p:grpSpPr>
          <a:xfrm>
            <a:off x="2162175" y="1082279"/>
            <a:ext cx="6813779" cy="3737371"/>
            <a:chOff x="2162175" y="1082279"/>
            <a:chExt cx="6813779" cy="3737371"/>
          </a:xfrm>
        </p:grpSpPr>
        <p:sp>
          <p:nvSpPr>
            <p:cNvPr id="15" name="Rectangle 14"/>
            <p:cNvSpPr/>
            <p:nvPr/>
          </p:nvSpPr>
          <p:spPr>
            <a:xfrm>
              <a:off x="2190750" y="1190625"/>
              <a:ext cx="419100" cy="438150"/>
            </a:xfrm>
            <a:prstGeom prst="rect">
              <a:avLst/>
            </a:prstGeom>
            <a:noFill/>
            <a:ln w="25400">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410200" y="1190625"/>
              <a:ext cx="419100" cy="438150"/>
            </a:xfrm>
            <a:prstGeom prst="rect">
              <a:avLst/>
            </a:prstGeom>
            <a:noFill/>
            <a:ln w="25400">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162175" y="4371975"/>
              <a:ext cx="419100" cy="438150"/>
            </a:xfrm>
            <a:prstGeom prst="rect">
              <a:avLst/>
            </a:prstGeom>
            <a:noFill/>
            <a:ln w="25400">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72100" y="4381500"/>
              <a:ext cx="419100" cy="438150"/>
            </a:xfrm>
            <a:prstGeom prst="rect">
              <a:avLst/>
            </a:prstGeom>
            <a:noFill/>
            <a:ln w="25400">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954247" y="1082279"/>
              <a:ext cx="2021707" cy="1015663"/>
            </a:xfrm>
            <a:prstGeom prst="rect">
              <a:avLst/>
            </a:prstGeom>
            <a:noFill/>
          </p:spPr>
          <p:txBody>
            <a:bodyPr wrap="none" rtlCol="0">
              <a:spAutoFit/>
            </a:bodyPr>
            <a:lstStyle/>
            <a:p>
              <a:r>
                <a:rPr lang="en-US" sz="2000" i="0" dirty="0" smtClean="0">
                  <a:solidFill>
                    <a:srgbClr val="FF3399"/>
                  </a:solidFill>
                </a:rPr>
                <a:t>BN declines in </a:t>
              </a:r>
            </a:p>
            <a:p>
              <a:r>
                <a:rPr lang="en-US" sz="2000" i="0" dirty="0" smtClean="0">
                  <a:solidFill>
                    <a:srgbClr val="FF3399"/>
                  </a:solidFill>
                </a:rPr>
                <a:t>prominence at </a:t>
              </a:r>
            </a:p>
            <a:p>
              <a:r>
                <a:rPr lang="en-US" sz="2000" i="0" dirty="0" smtClean="0">
                  <a:solidFill>
                    <a:srgbClr val="FF3399"/>
                  </a:solidFill>
                </a:rPr>
                <a:t>longer </a:t>
              </a:r>
              <a:r>
                <a:rPr lang="en-US" sz="2000" i="0" dirty="0">
                  <a:solidFill>
                    <a:srgbClr val="FF3399"/>
                  </a:solidFill>
                  <a:latin typeface="Symbol" pitchFamily="18" charset="2"/>
                </a:rPr>
                <a:t>l</a:t>
              </a:r>
              <a:r>
                <a:rPr lang="en-US" sz="2000" i="0" dirty="0" smtClean="0">
                  <a:solidFill>
                    <a:srgbClr val="FF3399"/>
                  </a:solidFill>
                </a:rPr>
                <a:t>’s</a:t>
              </a:r>
            </a:p>
          </p:txBody>
        </p:sp>
      </p:grpSp>
      <p:grpSp>
        <p:nvGrpSpPr>
          <p:cNvPr id="32" name="Group 31"/>
          <p:cNvGrpSpPr/>
          <p:nvPr/>
        </p:nvGrpSpPr>
        <p:grpSpPr>
          <a:xfrm>
            <a:off x="2047875" y="2085975"/>
            <a:ext cx="6985787" cy="3638550"/>
            <a:chOff x="2047875" y="2085975"/>
            <a:chExt cx="6985787" cy="3638550"/>
          </a:xfrm>
        </p:grpSpPr>
        <p:sp>
          <p:nvSpPr>
            <p:cNvPr id="29" name="TextBox 28"/>
            <p:cNvSpPr txBox="1"/>
            <p:nvPr/>
          </p:nvSpPr>
          <p:spPr>
            <a:xfrm>
              <a:off x="6954247" y="2599024"/>
              <a:ext cx="2079415" cy="707886"/>
            </a:xfrm>
            <a:prstGeom prst="rect">
              <a:avLst/>
            </a:prstGeom>
            <a:noFill/>
          </p:spPr>
          <p:txBody>
            <a:bodyPr wrap="none" rtlCol="0">
              <a:spAutoFit/>
            </a:bodyPr>
            <a:lstStyle/>
            <a:p>
              <a:r>
                <a:rPr lang="en-US" sz="2000" i="0" dirty="0" smtClean="0">
                  <a:solidFill>
                    <a:srgbClr val="00FF00"/>
                  </a:solidFill>
                </a:rPr>
                <a:t>IRc4 dominates</a:t>
              </a:r>
            </a:p>
            <a:p>
              <a:r>
                <a:rPr lang="en-US" sz="2000" i="0" dirty="0">
                  <a:solidFill>
                    <a:srgbClr val="00FF00"/>
                  </a:solidFill>
                </a:rPr>
                <a:t>a</a:t>
              </a:r>
              <a:r>
                <a:rPr lang="en-US" sz="2000" i="0" dirty="0" smtClean="0">
                  <a:solidFill>
                    <a:srgbClr val="00FF00"/>
                  </a:solidFill>
                </a:rPr>
                <a:t>t </a:t>
              </a:r>
              <a:r>
                <a:rPr lang="en-US" sz="2000" i="0" dirty="0">
                  <a:solidFill>
                    <a:srgbClr val="00FF00"/>
                  </a:solidFill>
                  <a:latin typeface="Symbol" pitchFamily="18" charset="2"/>
                </a:rPr>
                <a:t>l </a:t>
              </a:r>
              <a:r>
                <a:rPr lang="en-US" sz="2000" i="0" dirty="0" smtClean="0">
                  <a:solidFill>
                    <a:srgbClr val="00FF00"/>
                  </a:solidFill>
                </a:rPr>
                <a:t>&gt;31um</a:t>
              </a:r>
              <a:endParaRPr lang="en-US" sz="2000" i="0" dirty="0">
                <a:solidFill>
                  <a:srgbClr val="00FF00"/>
                </a:solidFill>
              </a:endParaRPr>
            </a:p>
          </p:txBody>
        </p:sp>
        <p:sp>
          <p:nvSpPr>
            <p:cNvPr id="19" name="Rectangle 18"/>
            <p:cNvSpPr/>
            <p:nvPr/>
          </p:nvSpPr>
          <p:spPr>
            <a:xfrm>
              <a:off x="2076450" y="2085975"/>
              <a:ext cx="419100" cy="438150"/>
            </a:xfrm>
            <a:prstGeom prst="rect">
              <a:avLst/>
            </a:prstGeom>
            <a:noFill/>
            <a:ln w="254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86375" y="2114550"/>
              <a:ext cx="419100" cy="438150"/>
            </a:xfrm>
            <a:prstGeom prst="rect">
              <a:avLst/>
            </a:prstGeom>
            <a:noFill/>
            <a:ln w="254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047875" y="5286375"/>
              <a:ext cx="419100" cy="438150"/>
            </a:xfrm>
            <a:prstGeom prst="rect">
              <a:avLst/>
            </a:prstGeom>
            <a:noFill/>
            <a:ln w="254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257800" y="5286375"/>
              <a:ext cx="419100" cy="438150"/>
            </a:xfrm>
            <a:prstGeom prst="rect">
              <a:avLst/>
            </a:prstGeom>
            <a:noFill/>
            <a:ln w="254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43000" y="1419225"/>
            <a:ext cx="7962900" cy="4076484"/>
            <a:chOff x="1219200" y="1428750"/>
            <a:chExt cx="7962900" cy="4076484"/>
          </a:xfrm>
        </p:grpSpPr>
        <p:sp>
          <p:nvSpPr>
            <p:cNvPr id="30" name="TextBox 29"/>
            <p:cNvSpPr txBox="1"/>
            <p:nvPr/>
          </p:nvSpPr>
          <p:spPr>
            <a:xfrm>
              <a:off x="7030549" y="3874018"/>
              <a:ext cx="2151551" cy="1631216"/>
            </a:xfrm>
            <a:prstGeom prst="rect">
              <a:avLst/>
            </a:prstGeom>
            <a:noFill/>
          </p:spPr>
          <p:txBody>
            <a:bodyPr wrap="none" rtlCol="0">
              <a:spAutoFit/>
            </a:bodyPr>
            <a:lstStyle/>
            <a:p>
              <a:r>
                <a:rPr lang="en-US" sz="2000" b="0" i="0" dirty="0" smtClean="0"/>
                <a:t>A previously </a:t>
              </a:r>
            </a:p>
            <a:p>
              <a:r>
                <a:rPr lang="en-US" sz="2000" b="0" i="0" dirty="0" smtClean="0"/>
                <a:t>unidentified area </a:t>
              </a:r>
            </a:p>
            <a:p>
              <a:r>
                <a:rPr lang="en-US" sz="2000" b="0" i="0" dirty="0" smtClean="0"/>
                <a:t>of emission is </a:t>
              </a:r>
            </a:p>
            <a:p>
              <a:r>
                <a:rPr lang="en-US" sz="2000" b="0" i="0" dirty="0" smtClean="0"/>
                <a:t>apparent  at </a:t>
              </a:r>
            </a:p>
            <a:p>
              <a:r>
                <a:rPr lang="en-US" sz="2000" b="0" i="0" dirty="0" smtClean="0">
                  <a:latin typeface="Symbol" pitchFamily="18" charset="2"/>
                </a:rPr>
                <a:t>l </a:t>
              </a:r>
              <a:r>
                <a:rPr lang="en-US" sz="2000" b="0" i="0" dirty="0" smtClean="0"/>
                <a:t>&gt;31um (SOF1)</a:t>
              </a:r>
              <a:endParaRPr lang="en-US" sz="2000" b="0" i="0" dirty="0"/>
            </a:p>
          </p:txBody>
        </p:sp>
        <p:sp>
          <p:nvSpPr>
            <p:cNvPr id="23" name="Oval 22"/>
            <p:cNvSpPr/>
            <p:nvPr/>
          </p:nvSpPr>
          <p:spPr>
            <a:xfrm>
              <a:off x="1238250" y="1428750"/>
              <a:ext cx="399143" cy="3810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457700" y="1428750"/>
              <a:ext cx="399143" cy="3810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219200" y="4619625"/>
              <a:ext cx="399143" cy="3810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29125" y="4619625"/>
              <a:ext cx="399143" cy="3810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a:off x="523876" y="3286125"/>
            <a:ext cx="395287" cy="0"/>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1027" y="3024191"/>
            <a:ext cx="330540" cy="276999"/>
          </a:xfrm>
          <a:prstGeom prst="rect">
            <a:avLst/>
          </a:prstGeom>
          <a:noFill/>
        </p:spPr>
        <p:txBody>
          <a:bodyPr wrap="none" rtlCol="0">
            <a:spAutoFit/>
          </a:bodyPr>
          <a:lstStyle/>
          <a:p>
            <a:r>
              <a:rPr lang="en-US" sz="1200" b="0" i="0" dirty="0" smtClean="0">
                <a:solidFill>
                  <a:schemeClr val="bg1"/>
                </a:solidFill>
                <a:latin typeface="Tahoma" pitchFamily="34" charset="0"/>
                <a:ea typeface="Tahoma" pitchFamily="34" charset="0"/>
                <a:cs typeface="Tahoma" pitchFamily="34" charset="0"/>
              </a:rPr>
              <a:t>5”</a:t>
            </a:r>
            <a:endParaRPr lang="en-US" sz="1200" b="0" i="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18479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1000"/>
                                        <p:tgtEl>
                                          <p:spTgt spid="39"/>
                                        </p:tgtEl>
                                      </p:cBhvr>
                                    </p:animEffect>
                                    <p:set>
                                      <p:cBhvr>
                                        <p:cTn id="11" dur="1" fill="hold">
                                          <p:stCondLst>
                                            <p:cond delay="999"/>
                                          </p:stCondLst>
                                        </p:cTn>
                                        <p:tgtEl>
                                          <p:spTgt spid="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1000"/>
                                        <p:tgtEl>
                                          <p:spTgt spid="42"/>
                                        </p:tgtEl>
                                      </p:cBhvr>
                                    </p:animEffect>
                                    <p:set>
                                      <p:cBhvr>
                                        <p:cTn id="26" dur="1" fill="hold">
                                          <p:stCondLst>
                                            <p:cond delay="9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animBg="1"/>
      <p:bldP spid="4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sz="1400" i="0" dirty="0">
              <a:latin typeface="+mn-lt"/>
            </a:endParaRPr>
          </a:p>
        </p:txBody>
      </p:sp>
      <p:pic>
        <p:nvPicPr>
          <p:cNvPr id="19" name="Picture 18" descr="Image8.jpg"/>
          <p:cNvPicPr>
            <a:picLocks noChangeAspect="1"/>
          </p:cNvPicPr>
          <p:nvPr/>
        </p:nvPicPr>
        <p:blipFill>
          <a:blip r:embed="rId3"/>
          <a:stretch>
            <a:fillRect/>
          </a:stretch>
        </p:blipFill>
        <p:spPr>
          <a:xfrm>
            <a:off x="-9525" y="585788"/>
            <a:ext cx="4193584" cy="3462338"/>
          </a:xfrm>
          <a:prstGeom prst="rect">
            <a:avLst/>
          </a:prstGeom>
        </p:spPr>
      </p:pic>
      <p:sp>
        <p:nvSpPr>
          <p:cNvPr id="14" name="Oval 13"/>
          <p:cNvSpPr/>
          <p:nvPr/>
        </p:nvSpPr>
        <p:spPr>
          <a:xfrm>
            <a:off x="2282967" y="1480456"/>
            <a:ext cx="692451" cy="661918"/>
          </a:xfrm>
          <a:prstGeom prst="ellipse">
            <a:avLst/>
          </a:prstGeom>
          <a:noFill/>
          <a:ln w="381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182106" y="2251232"/>
            <a:ext cx="692451" cy="661918"/>
          </a:xfrm>
          <a:prstGeom prst="ellipse">
            <a:avLst/>
          </a:prstGeom>
          <a:noFill/>
          <a:ln w="381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2808013" y="545840"/>
            <a:ext cx="6131432" cy="6574971"/>
            <a:chOff x="3052664" y="239487"/>
            <a:chExt cx="6131432" cy="6574971"/>
          </a:xfrm>
        </p:grpSpPr>
        <p:grpSp>
          <p:nvGrpSpPr>
            <p:cNvPr id="16" name="Group 15"/>
            <p:cNvGrpSpPr/>
            <p:nvPr/>
          </p:nvGrpSpPr>
          <p:grpSpPr>
            <a:xfrm>
              <a:off x="4314775" y="239487"/>
              <a:ext cx="4869321" cy="6574971"/>
              <a:chOff x="4361142" y="145143"/>
              <a:chExt cx="4869321" cy="6574971"/>
            </a:xfrm>
          </p:grpSpPr>
          <p:sp>
            <p:nvSpPr>
              <p:cNvPr id="15" name="Rectangle 14"/>
              <p:cNvSpPr/>
              <p:nvPr/>
            </p:nvSpPr>
            <p:spPr>
              <a:xfrm>
                <a:off x="4361142" y="145143"/>
                <a:ext cx="4608687" cy="65749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3" descr="Image3.jpg"/>
              <p:cNvPicPr>
                <a:picLocks noChangeAspect="1"/>
              </p:cNvPicPr>
              <p:nvPr/>
            </p:nvPicPr>
            <p:blipFill>
              <a:blip r:embed="rId4">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a:fillRect/>
              </a:stretch>
            </p:blipFill>
            <p:spPr bwMode="auto">
              <a:xfrm>
                <a:off x="4361142" y="1241190"/>
                <a:ext cx="4869321" cy="443665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cxnSp>
          <p:nvCxnSpPr>
            <p:cNvPr id="20" name="Straight Arrow Connector 19"/>
            <p:cNvCxnSpPr/>
            <p:nvPr/>
          </p:nvCxnSpPr>
          <p:spPr>
            <a:xfrm>
              <a:off x="3208548" y="1625600"/>
              <a:ext cx="2031109" cy="783771"/>
            </a:xfrm>
            <a:prstGeom prst="straightConnector1">
              <a:avLst/>
            </a:prstGeom>
            <a:ln w="38100">
              <a:solidFill>
                <a:srgbClr val="00FF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52664" y="2445656"/>
              <a:ext cx="2186993" cy="1937658"/>
            </a:xfrm>
            <a:prstGeom prst="straightConnector1">
              <a:avLst/>
            </a:prstGeom>
            <a:ln w="38100">
              <a:solidFill>
                <a:srgbClr val="00FF00"/>
              </a:solidFill>
              <a:tailEnd type="arrow"/>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6967510" y="2924164"/>
            <a:ext cx="2033616"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800" b="0" i="0" dirty="0" err="1" smtClean="0"/>
              <a:t>L</a:t>
            </a:r>
            <a:r>
              <a:rPr lang="en-US" sz="1800" b="0" i="0" baseline="-25000" dirty="0" err="1" smtClean="0"/>
              <a:t>bol</a:t>
            </a:r>
            <a:r>
              <a:rPr lang="en-US" sz="1800" b="0" i="0" dirty="0" smtClean="0"/>
              <a:t> = 1.3x10</a:t>
            </a:r>
            <a:r>
              <a:rPr lang="en-US" sz="1800" b="0" i="0" baseline="30000" dirty="0" smtClean="0"/>
              <a:t>4</a:t>
            </a:r>
            <a:r>
              <a:rPr lang="en-US" sz="1800" b="0" i="0" dirty="0" smtClean="0"/>
              <a:t> </a:t>
            </a:r>
            <a:r>
              <a:rPr lang="en-US" sz="1800" b="0" i="0" dirty="0" err="1" smtClean="0"/>
              <a:t>L</a:t>
            </a:r>
            <a:r>
              <a:rPr lang="en-US" sz="1800" b="0" i="0" baseline="-25000" dirty="0" err="1" smtClean="0"/>
              <a:t>sun</a:t>
            </a:r>
            <a:endParaRPr lang="en-US" sz="1800" b="0" i="0" baseline="-25000" dirty="0"/>
          </a:p>
        </p:txBody>
      </p:sp>
      <p:sp>
        <p:nvSpPr>
          <p:cNvPr id="36" name="TextBox 35"/>
          <p:cNvSpPr txBox="1"/>
          <p:nvPr/>
        </p:nvSpPr>
        <p:spPr>
          <a:xfrm>
            <a:off x="6969930" y="4772395"/>
            <a:ext cx="2040719"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800" b="0" i="0" dirty="0" err="1" smtClean="0"/>
              <a:t>L</a:t>
            </a:r>
            <a:r>
              <a:rPr lang="en-US" sz="1800" b="0" i="0" baseline="-25000" dirty="0" err="1" smtClean="0"/>
              <a:t>bol</a:t>
            </a:r>
            <a:r>
              <a:rPr lang="en-US" sz="1800" b="0" i="0" dirty="0" smtClean="0"/>
              <a:t> = 2.1x10</a:t>
            </a:r>
            <a:r>
              <a:rPr lang="en-US" sz="1800" b="0" i="0" baseline="30000" dirty="0" smtClean="0"/>
              <a:t>4</a:t>
            </a:r>
            <a:r>
              <a:rPr lang="en-US" sz="1800" b="0" i="0" dirty="0" smtClean="0"/>
              <a:t> </a:t>
            </a:r>
            <a:r>
              <a:rPr lang="en-US" sz="1800" b="0" i="0" dirty="0" err="1" smtClean="0"/>
              <a:t>L</a:t>
            </a:r>
            <a:r>
              <a:rPr lang="en-US" sz="1800" b="0" i="0" baseline="-25000" dirty="0" err="1" smtClean="0"/>
              <a:t>sun</a:t>
            </a:r>
            <a:endParaRPr lang="en-US" sz="1800" b="0" i="0" baseline="-25000" dirty="0"/>
          </a:p>
        </p:txBody>
      </p:sp>
      <p:sp>
        <p:nvSpPr>
          <p:cNvPr id="38" name="TextBox 37"/>
          <p:cNvSpPr txBox="1"/>
          <p:nvPr/>
        </p:nvSpPr>
        <p:spPr>
          <a:xfrm>
            <a:off x="161925" y="4366610"/>
            <a:ext cx="3924300" cy="1631216"/>
          </a:xfrm>
          <a:prstGeom prst="rect">
            <a:avLst/>
          </a:prstGeom>
          <a:noFill/>
        </p:spPr>
        <p:txBody>
          <a:bodyPr wrap="square" rtlCol="0">
            <a:spAutoFit/>
          </a:bodyPr>
          <a:lstStyle/>
          <a:p>
            <a:pPr algn="ctr"/>
            <a:r>
              <a:rPr lang="en-US" sz="2000" b="0" i="0" dirty="0" smtClean="0"/>
              <a:t>IRc4 luminosity is too high to be caused by externally heating</a:t>
            </a:r>
          </a:p>
          <a:p>
            <a:pPr algn="ctr"/>
            <a:r>
              <a:rPr lang="en-US" sz="2000" b="0" i="0" dirty="0" smtClean="0"/>
              <a:t> </a:t>
            </a:r>
          </a:p>
          <a:p>
            <a:pPr algn="ctr"/>
            <a:r>
              <a:rPr lang="en-US" sz="2000" b="0" i="0" dirty="0" smtClean="0"/>
              <a:t>BN+IRc4 account for ~50% of  the ~10</a:t>
            </a:r>
            <a:r>
              <a:rPr lang="en-US" sz="2000" b="0" i="0" baseline="30000" dirty="0" smtClean="0"/>
              <a:t>5</a:t>
            </a:r>
            <a:r>
              <a:rPr lang="en-US" sz="2000" b="0" i="0" dirty="0" smtClean="0"/>
              <a:t> </a:t>
            </a:r>
            <a:r>
              <a:rPr lang="en-US" sz="2000" b="0" i="0" dirty="0" err="1" smtClean="0"/>
              <a:t>L</a:t>
            </a:r>
            <a:r>
              <a:rPr lang="en-US" sz="2000" b="0" i="0" baseline="-25000" dirty="0" err="1" smtClean="0"/>
              <a:t>sun</a:t>
            </a:r>
            <a:r>
              <a:rPr lang="en-US" sz="2000" b="0" i="0" dirty="0" smtClean="0"/>
              <a:t> of the BN/KL region </a:t>
            </a:r>
            <a:endParaRPr lang="en-US" sz="2000" b="0" i="0" baseline="-25000" dirty="0"/>
          </a:p>
        </p:txBody>
      </p:sp>
      <p:sp>
        <p:nvSpPr>
          <p:cNvPr id="37" name="TextBox 36"/>
          <p:cNvSpPr txBox="1"/>
          <p:nvPr/>
        </p:nvSpPr>
        <p:spPr>
          <a:xfrm>
            <a:off x="4457499" y="874764"/>
            <a:ext cx="4368793" cy="707886"/>
          </a:xfrm>
          <a:prstGeom prst="rect">
            <a:avLst/>
          </a:prstGeom>
          <a:noFill/>
        </p:spPr>
        <p:txBody>
          <a:bodyPr wrap="square" rtlCol="0">
            <a:spAutoFit/>
          </a:bodyPr>
          <a:lstStyle/>
          <a:p>
            <a:pPr algn="ctr"/>
            <a:r>
              <a:rPr lang="en-US" sz="2000" b="0" i="0" dirty="0" smtClean="0"/>
              <a:t>Like BN, IRc4 is a self-luminous source</a:t>
            </a:r>
            <a:endParaRPr lang="en-US" sz="2000" b="0" i="0" baseline="-25000" dirty="0"/>
          </a:p>
        </p:txBody>
      </p:sp>
      <p:sp>
        <p:nvSpPr>
          <p:cNvPr id="25" name="TextBox 24"/>
          <p:cNvSpPr txBox="1"/>
          <p:nvPr/>
        </p:nvSpPr>
        <p:spPr>
          <a:xfrm>
            <a:off x="7253360" y="6524504"/>
            <a:ext cx="1720343" cy="276999"/>
          </a:xfrm>
          <a:prstGeom prst="rect">
            <a:avLst/>
          </a:prstGeom>
          <a:noFill/>
        </p:spPr>
        <p:txBody>
          <a:bodyPr wrap="none" rtlCol="0">
            <a:spAutoFit/>
          </a:bodyPr>
          <a:lstStyle/>
          <a:p>
            <a:r>
              <a:rPr lang="en-US" sz="1200" b="0" i="0" dirty="0" smtClean="0"/>
              <a:t>De </a:t>
            </a:r>
            <a:r>
              <a:rPr lang="en-US" sz="1200" b="0" i="0" dirty="0" err="1" smtClean="0"/>
              <a:t>Buizer</a:t>
            </a:r>
            <a:r>
              <a:rPr lang="en-US" sz="1200" b="0" i="0" dirty="0" smtClean="0"/>
              <a:t> et al. (2012)</a:t>
            </a:r>
            <a:endParaRPr lang="en-US" sz="1200" b="0" i="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6083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xEl>
                                              <p:pRg st="1" end="1"/>
                                            </p:txEl>
                                          </p:spTgt>
                                        </p:tgtEl>
                                        <p:attrNameLst>
                                          <p:attrName>style.visibility</p:attrName>
                                        </p:attrNameLst>
                                      </p:cBhvr>
                                      <p:to>
                                        <p:strVal val="visible"/>
                                      </p:to>
                                    </p:set>
                                    <p:animEffect transition="in" filter="fade">
                                      <p:cBhvr>
                                        <p:cTn id="46" dur="500"/>
                                        <p:tgtEl>
                                          <p:spTgt spid="3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xEl>
                                              <p:pRg st="2" end="2"/>
                                            </p:txEl>
                                          </p:spTgt>
                                        </p:tgtEl>
                                        <p:attrNameLst>
                                          <p:attrName>style.visibility</p:attrName>
                                        </p:attrNameLst>
                                      </p:cBhvr>
                                      <p:to>
                                        <p:strVal val="visible"/>
                                      </p:to>
                                    </p:set>
                                    <p:animEffect transition="in" filter="fade">
                                      <p:cBhvr>
                                        <p:cTn id="51"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6" grpId="0" animBg="1"/>
      <p:bldP spid="36" grpId="0" animBg="1"/>
      <p:bldP spid="38" grpId="0" build="p"/>
      <p:bldP spid="37" grpId="0"/>
      <p:bldP spid="25" grpId="0"/>
    </p:bldLst>
  </p:timing>
</p:sld>
</file>

<file path=ppt/theme/theme1.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41436</TotalTime>
  <Words>1465</Words>
  <Application>Microsoft Macintosh PowerPoint</Application>
  <PresentationFormat>On-screen Show (4:3)</PresentationFormat>
  <Paragraphs>116</Paragraphs>
  <Slides>10</Slides>
  <Notes>9</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7_Default Design</vt:lpstr>
      <vt:lpstr>Slide 1</vt:lpstr>
      <vt:lpstr>Slide 2</vt:lpstr>
      <vt:lpstr>Slide 3</vt:lpstr>
      <vt:lpstr>Slide 4</vt:lpstr>
      <vt:lpstr>Slide 5</vt:lpstr>
      <vt:lpstr>Slide 6</vt:lpstr>
      <vt:lpstr>Slide 7</vt:lpstr>
      <vt:lpstr>Slide 8</vt:lpstr>
      <vt:lpstr>Slide 9</vt:lpstr>
      <vt:lpstr>Slide 10</vt:lpstr>
    </vt:vector>
  </TitlesOfParts>
  <Company>NASA Ames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Roellig</dc:creator>
  <cp:lastModifiedBy>L. Andrew Helton</cp:lastModifiedBy>
  <cp:revision>827</cp:revision>
  <cp:lastPrinted>2009-06-11T17:35:07Z</cp:lastPrinted>
  <dcterms:created xsi:type="dcterms:W3CDTF">2012-08-23T20:31:52Z</dcterms:created>
  <dcterms:modified xsi:type="dcterms:W3CDTF">2012-08-23T21:29:26Z</dcterms:modified>
</cp:coreProperties>
</file>