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5C8"/>
    <a:srgbClr val="035AD4"/>
    <a:srgbClr val="0523C2"/>
    <a:srgbClr val="032ADD"/>
    <a:srgbClr val="051997"/>
    <a:srgbClr val="041BA1"/>
    <a:srgbClr val="0532FF"/>
    <a:srgbClr val="0425C7"/>
    <a:srgbClr val="0329D9"/>
    <a:srgbClr val="032A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4"/>
    <p:restoredTop sz="95122"/>
  </p:normalViewPr>
  <p:slideViewPr>
    <p:cSldViewPr snapToGrid="0" snapToObjects="1">
      <p:cViewPr varScale="1">
        <p:scale>
          <a:sx n="108" d="100"/>
          <a:sy n="108" d="100"/>
        </p:scale>
        <p:origin x="79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3F1012-22A8-7443-AE64-55DD027AD68E}" type="datetimeFigureOut">
              <a:rPr lang="en-US" smtClean="0"/>
              <a:t>1/25/18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08958-B94F-CF40-B88B-31F64106C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41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08958-B94F-CF40-B88B-31F64106C01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619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80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>
        <p:random/>
      </p:transition>
    </mc:Choice>
    <mc:Fallback xmlns="">
      <p:transition spd="slow" advTm="20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86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>
        <p:random/>
      </p:transition>
    </mc:Choice>
    <mc:Fallback xmlns="">
      <p:transition spd="slow" advTm="20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818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20000">
        <p:random/>
      </p:transition>
    </mc:Choice>
    <mc:Fallback xmlns="">
      <p:transition spd="slow" advTm="20000">
        <p:random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4" Type="http://schemas.openxmlformats.org/officeDocument/2006/relationships/image" Target="../media/image2.jpg"/><Relationship Id="rId5" Type="http://schemas.openxmlformats.org/officeDocument/2006/relationships/image" Target="../media/image3.jpe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/>
          <p:cNvSpPr txBox="1">
            <a:spLocks/>
          </p:cNvSpPr>
          <p:nvPr/>
        </p:nvSpPr>
        <p:spPr>
          <a:xfrm>
            <a:off x="0" y="6455230"/>
            <a:ext cx="12192000" cy="393246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21" name="Picture 20" descr="sofialogoprint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7984"/>
          <a:stretch/>
        </p:blipFill>
        <p:spPr>
          <a:xfrm>
            <a:off x="1050946" y="6483350"/>
            <a:ext cx="1384418" cy="355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30619"/>
            <a:ext cx="12192000" cy="562437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3300" b="1" dirty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HDO and H</a:t>
            </a:r>
            <a:r>
              <a:rPr lang="en-US" sz="3300" b="1" baseline="-25000" dirty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2</a:t>
            </a:r>
            <a:r>
              <a:rPr lang="en-US" sz="3300" b="1" dirty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O on Mars</a:t>
            </a:r>
            <a:endParaRPr lang="en-US" sz="3300" dirty="0">
              <a:solidFill>
                <a:schemeClr val="bg2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07" y="3484110"/>
            <a:ext cx="3074121" cy="2771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/>
          </p:cNvSpPr>
          <p:nvPr/>
        </p:nvSpPr>
        <p:spPr bwMode="auto">
          <a:xfrm>
            <a:off x="410357" y="4090027"/>
            <a:ext cx="3036094" cy="162520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just"/>
            <a:endParaRPr lang="en-US" sz="1400" dirty="0">
              <a:solidFill>
                <a:schemeClr val="bg2"/>
              </a:solidFill>
              <a:latin typeface="Calibri" charset="0"/>
              <a:ea typeface="Calibri" charset="0"/>
              <a:cs typeface="Calibri" charset="0"/>
              <a:sym typeface="Hoefler Text" charset="0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210207" y="1350360"/>
            <a:ext cx="4183117" cy="2020763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91440" tIns="45720" rIns="91440" bIns="45720" anchor="ctr"/>
          <a:lstStyle/>
          <a:p>
            <a:pPr algn="just"/>
            <a:r>
              <a:rPr lang="en-US" sz="1400" i="1" dirty="0" smtClean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A map </a:t>
            </a:r>
            <a:r>
              <a:rPr lang="en-US" sz="1400" i="1" dirty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of D/H on Mars in T</a:t>
            </a:r>
            <a:r>
              <a:rPr lang="en-US" sz="1400" i="1" dirty="0" smtClean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he </a:t>
            </a:r>
            <a:r>
              <a:rPr lang="en-US" sz="1400" i="1" dirty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T</a:t>
            </a:r>
            <a:r>
              <a:rPr lang="en-US" sz="1400" i="1" dirty="0" smtClean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hermal </a:t>
            </a:r>
            <a:r>
              <a:rPr lang="en-US" sz="1400" i="1" dirty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I</a:t>
            </a:r>
            <a:r>
              <a:rPr lang="en-US" sz="1400" i="1" dirty="0" smtClean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nfrared </a:t>
            </a:r>
          </a:p>
          <a:p>
            <a:pPr algn="just"/>
            <a:r>
              <a:rPr lang="en-US" sz="1400" dirty="0" err="1" smtClean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Encrenaz</a:t>
            </a:r>
            <a:r>
              <a:rPr lang="en-US" sz="1400" dirty="0" smtClean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 </a:t>
            </a:r>
            <a:r>
              <a:rPr lang="en-US" sz="1400" dirty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et al. 2016, A&amp;A, 586, </a:t>
            </a:r>
            <a:r>
              <a:rPr lang="en-US" sz="1400" dirty="0" smtClean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A62</a:t>
            </a:r>
          </a:p>
          <a:p>
            <a:pPr algn="just"/>
            <a:endParaRPr lang="en-US" sz="800" dirty="0">
              <a:solidFill>
                <a:schemeClr val="bg2"/>
              </a:solidFill>
              <a:ea typeface="ＭＳ Ｐゴシック" charset="0"/>
              <a:cs typeface="Hoefler Text" charset="0"/>
              <a:sym typeface="Hoefler Text" charset="0"/>
            </a:endParaRPr>
          </a:p>
          <a:p>
            <a:pPr algn="just"/>
            <a:r>
              <a:rPr lang="en-US" sz="1400" b="1" dirty="0" smtClean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Instrument: </a:t>
            </a:r>
            <a:r>
              <a:rPr lang="en-US" sz="1400" dirty="0" smtClean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EXES, R ~ 100,000</a:t>
            </a:r>
          </a:p>
          <a:p>
            <a:pPr algn="just"/>
            <a:endParaRPr lang="en-US" sz="800" dirty="0">
              <a:solidFill>
                <a:schemeClr val="bg2"/>
              </a:solidFill>
              <a:ea typeface="ＭＳ Ｐゴシック" charset="0"/>
              <a:cs typeface="Hoefler Text" charset="0"/>
              <a:sym typeface="Hoefler Text" charset="0"/>
            </a:endParaRPr>
          </a:p>
          <a:p>
            <a:pPr algn="just"/>
            <a:r>
              <a:rPr lang="en-US" sz="1400" b="1" dirty="0" smtClean="0">
                <a:solidFill>
                  <a:schemeClr val="bg2"/>
                </a:solidFill>
                <a:latin typeface="Calibri" charset="0"/>
                <a:ea typeface="Calibri" charset="0"/>
                <a:cs typeface="Calibri" charset="0"/>
                <a:sym typeface="Hoefler Text" charset="0"/>
              </a:rPr>
              <a:t>Background:</a:t>
            </a:r>
            <a:endParaRPr lang="en-US" sz="1400" b="1" dirty="0">
              <a:solidFill>
                <a:schemeClr val="bg2"/>
              </a:solidFill>
              <a:latin typeface="Calibri" charset="0"/>
              <a:ea typeface="Calibri" charset="0"/>
              <a:cs typeface="Calibri" charset="0"/>
              <a:sym typeface="Hoefler Text" charset="0"/>
            </a:endParaRPr>
          </a:p>
          <a:p>
            <a:pPr algn="just"/>
            <a:endParaRPr lang="en-US" sz="800" dirty="0">
              <a:solidFill>
                <a:schemeClr val="bg2"/>
              </a:solidFill>
              <a:latin typeface="Calibri" charset="0"/>
              <a:ea typeface="Calibri" charset="0"/>
              <a:cs typeface="Calibri" charset="0"/>
              <a:sym typeface="Hoefler Text" charset="0"/>
            </a:endParaRPr>
          </a:p>
          <a:p>
            <a:pPr algn="just"/>
            <a:r>
              <a:rPr lang="en-US" sz="1400" dirty="0">
                <a:solidFill>
                  <a:schemeClr val="bg2"/>
                </a:solidFill>
                <a:latin typeface="Calibri" charset="0"/>
                <a:ea typeface="Calibri" charset="0"/>
                <a:cs typeface="Calibri" charset="0"/>
                <a:sym typeface="Hoefler Text" charset="0"/>
              </a:rPr>
              <a:t>Deuterium enrichment in the Martian atmosphere is expected due to fractionation through differential escape rates of the heavier HDO and lighter H2O </a:t>
            </a:r>
            <a:r>
              <a:rPr lang="en-US" sz="1400" dirty="0" smtClean="0">
                <a:solidFill>
                  <a:schemeClr val="bg2"/>
                </a:solidFill>
                <a:latin typeface="Calibri" charset="0"/>
                <a:ea typeface="Calibri" charset="0"/>
                <a:cs typeface="Calibri" charset="0"/>
                <a:sym typeface="Hoefler Text" charset="0"/>
              </a:rPr>
              <a:t>molecules.</a:t>
            </a:r>
            <a:endParaRPr lang="en-US" sz="1400" dirty="0">
              <a:solidFill>
                <a:schemeClr val="bg2"/>
              </a:solidFill>
              <a:latin typeface="Calibri" charset="0"/>
              <a:ea typeface="Calibri" charset="0"/>
              <a:cs typeface="Calibri" charset="0"/>
              <a:sym typeface="Hoefler Text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560314" y="1350360"/>
            <a:ext cx="4404549" cy="2979903"/>
            <a:chOff x="4722701" y="1392400"/>
            <a:chExt cx="4023360" cy="2722009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2701" y="1392400"/>
              <a:ext cx="4023360" cy="2722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5553390" y="1469038"/>
              <a:ext cx="265181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ea typeface="ＭＳ Ｐゴシック" charset="0"/>
                  <a:cs typeface="Times" charset="0"/>
                  <a:sym typeface="Hoefler Text" charset="0"/>
                </a:rPr>
                <a:t>EXES Spectrum of Mars at 7.2 μm </a:t>
              </a:r>
            </a:p>
          </p:txBody>
        </p:sp>
      </p:grp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010" y="1346533"/>
            <a:ext cx="2743200" cy="384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>
            <a:spLocks/>
          </p:cNvSpPr>
          <p:nvPr/>
        </p:nvSpPr>
        <p:spPr bwMode="auto">
          <a:xfrm>
            <a:off x="4560313" y="4414162"/>
            <a:ext cx="4404549" cy="1129471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91440" tIns="45720" rIns="91440" bIns="45720" anchor="ctr"/>
          <a:lstStyle/>
          <a:p>
            <a:pPr algn="just"/>
            <a:r>
              <a:rPr lang="en-US" sz="1400" dirty="0" smtClean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Disk-integrated D/H ratio is 4.4 times the standard Earth’s oceans value, consistent with the requirement that most of the water originally present on the Martian surface has been destroyed and has escaped.</a:t>
            </a:r>
            <a:endParaRPr lang="en-US" sz="1400" dirty="0">
              <a:solidFill>
                <a:schemeClr val="bg2"/>
              </a:solidFill>
              <a:ea typeface="ＭＳ Ｐゴシック" charset="0"/>
              <a:cs typeface="Hoefler Text" charset="0"/>
              <a:sym typeface="Hoefler Text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199010" y="5292779"/>
            <a:ext cx="2743200" cy="1169551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D/H is low in the high-altitude </a:t>
            </a:r>
            <a:r>
              <a:rPr lang="en-US" sz="1400" dirty="0" err="1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Tharsis</a:t>
            </a:r>
            <a:r>
              <a:rPr lang="en-US" sz="1400" dirty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 Plateau. The variation of D/H with location confirms the vapor pressure isotopic effect (VPIE) fractionation mechanism.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66545" y="5743433"/>
            <a:ext cx="5379212" cy="5232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chemeClr val="bg2"/>
                </a:solidFill>
                <a:ea typeface="Calibri" charset="0"/>
                <a:cs typeface="Calibri" charset="0"/>
                <a:sym typeface="Hoefler Text" charset="0"/>
              </a:rPr>
              <a:t>EXES permits simultaneous detection of CO2, H2O and HDO. </a:t>
            </a:r>
            <a:r>
              <a:rPr lang="en-US" sz="1400" dirty="0">
                <a:solidFill>
                  <a:schemeClr val="bg2"/>
                </a:solidFill>
                <a:ea typeface="ＭＳ Ｐゴシック" charset="0"/>
                <a:cs typeface="Hoefler Text" charset="0"/>
                <a:sym typeface="Hoefler Text" charset="0"/>
              </a:rPr>
              <a:t>More EXES observations are required to study seasonal variations.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566813" y="6488896"/>
            <a:ext cx="25058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i="1" dirty="0" smtClean="0">
                <a:solidFill>
                  <a:schemeClr val="bg2"/>
                </a:solidFill>
              </a:rPr>
              <a:t>Background Image Credit: Sebastian </a:t>
            </a:r>
            <a:r>
              <a:rPr lang="en-US" sz="1000" i="1" dirty="0" err="1" smtClean="0">
                <a:solidFill>
                  <a:schemeClr val="bg2"/>
                </a:solidFill>
              </a:rPr>
              <a:t>Voltmer</a:t>
            </a:r>
            <a:endParaRPr lang="en-US" sz="1000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73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40000">
        <p14:prism/>
      </p:transition>
    </mc:Choice>
    <mc:Fallback xmlns="">
      <p:transition spd="slow" advTm="4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9FEFA"/>
      </a:hlink>
      <a:folHlink>
        <a:srgbClr val="FFF9FF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23741</TotalTime>
  <Words>155</Words>
  <Application>Microsoft Macintosh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Calibri Light</vt:lpstr>
      <vt:lpstr>Hoefler Text</vt:lpstr>
      <vt:lpstr>ＭＳ Ｐゴシック</vt:lpstr>
      <vt:lpstr>Times</vt:lpstr>
      <vt:lpstr>Arial</vt:lpstr>
      <vt:lpstr>Office Theme</vt:lpstr>
      <vt:lpstr>HDO and H2O on Mars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274</cp:revision>
  <cp:lastPrinted>2017-12-29T20:17:50Z</cp:lastPrinted>
  <dcterms:created xsi:type="dcterms:W3CDTF">2017-12-20T23:56:12Z</dcterms:created>
  <dcterms:modified xsi:type="dcterms:W3CDTF">2018-01-25T23:52:04Z</dcterms:modified>
</cp:coreProperties>
</file>