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gif" ContentType="image/gi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9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FFFF00"/>
    <a:srgbClr val="FF8000"/>
    <a:srgbClr val="FF0000"/>
    <a:srgbClr val="800080"/>
    <a:srgbClr val="00FF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85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-1984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820A71B-7A8F-F84D-BEE6-B07E844814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ＭＳ Ｐゴシック" pitchFamily="64" charset="-128"/>
        <a:cs typeface="ＭＳ Ｐゴシック" pitchFamily="6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ＭＳ Ｐゴシック" pitchFamily="6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ＭＳ Ｐゴシック" pitchFamily="6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ＭＳ Ｐゴシック" pitchFamily="6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4" charset="0"/>
        <a:ea typeface="ＭＳ Ｐゴシック" pitchFamily="6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B7A30A-2B31-FB40-ACFA-E21793F06BAA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ＭＳ Ｐゴシック" charset="-128"/>
              </a:rPr>
              <a:t>The color map is</a:t>
            </a:r>
            <a:r>
              <a:rPr lang="en-US" baseline="0" dirty="0" smtClean="0">
                <a:latin typeface="Arial" charset="0"/>
                <a:ea typeface="ＭＳ Ｐゴシック" charset="-128"/>
                <a:cs typeface="ＭＳ Ｐゴシック" charset="-128"/>
              </a:rPr>
              <a:t> a CO (J=6-5) map from APEX/CHAMP.  While contours show 6cm radio-continuum emission (ionized gas).  The two back circles indicate the </a:t>
            </a:r>
            <a:r>
              <a:rPr lang="en-US" baseline="0" dirty="0" err="1" smtClean="0">
                <a:latin typeface="Arial" charset="0"/>
                <a:ea typeface="ＭＳ Ｐゴシック" charset="-128"/>
                <a:cs typeface="ＭＳ Ｐゴシック" charset="-128"/>
              </a:rPr>
              <a:t>pointings</a:t>
            </a:r>
            <a:r>
              <a:rPr lang="en-US" baseline="0" dirty="0" smtClean="0">
                <a:latin typeface="Arial" charset="0"/>
                <a:ea typeface="ＭＳ Ｐゴシック" charset="-128"/>
                <a:cs typeface="ＭＳ Ｐゴシック" charset="-128"/>
              </a:rPr>
              <a:t> for CND-S and CND-N with sizes corresponding to the GREAT CO (J=11-10) beam of 22.5” </a:t>
            </a:r>
          </a:p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Left figure: All observations have been</a:t>
            </a:r>
            <a:r>
              <a:rPr lang="en-US" baseline="0" dirty="0" smtClean="0"/>
              <a:t> convolved to a common angular resolution of 22.5”.  Towards CND-S Galactic foreground gas cause absorption lines.  Towards CND-N, unrelated Galactic Center region clouds add emission.   Both the foreground material and the GC clouds are much cooler than the CND gas and hence their influence goes away for high-J lines.</a:t>
            </a:r>
          </a:p>
          <a:p>
            <a:r>
              <a:rPr lang="en-US" baseline="0" dirty="0" smtClean="0"/>
              <a:t>The model used is an LGV code with three free parameters: n(H2), </a:t>
            </a:r>
            <a:r>
              <a:rPr lang="en-US" baseline="0" dirty="0" err="1" smtClean="0"/>
              <a:t>T_kin</a:t>
            </a:r>
            <a:r>
              <a:rPr lang="en-US" baseline="0" dirty="0" smtClean="0"/>
              <a:t> and r_0 - the effective equivalent clump radius (in the diluted beam  - filling factor).  </a:t>
            </a:r>
            <a:r>
              <a:rPr lang="en-US" baseline="0" dirty="0" err="1" smtClean="0"/>
              <a:t>T_kin</a:t>
            </a:r>
            <a:r>
              <a:rPr lang="en-US" baseline="0" dirty="0" smtClean="0"/>
              <a:t> and r_0 are somewhat degenerate.</a:t>
            </a:r>
          </a:p>
          <a:p>
            <a:r>
              <a:rPr lang="en-US" baseline="0" dirty="0" smtClean="0"/>
              <a:t>The line fluxes for the two model components are shown as full drawn lines in the figure (lower right) over-plotted on observations color coded by observatory</a:t>
            </a:r>
          </a:p>
          <a:p>
            <a:endParaRPr lang="en-US" baseline="0" dirty="0" smtClean="0"/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820A71B-7A8F-F84D-BEE6-B07E8448144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87D67-B8F5-EC47-9F64-32D29A0F86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E25B2-A235-B745-B9EC-8D875AA2FC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31813"/>
            <a:ext cx="2286000" cy="71643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531813"/>
            <a:ext cx="6705600" cy="71643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F5187-6FC0-204C-9157-9C7CD95210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33732-129D-E347-ABF3-44BEEF05E0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10E27-85D3-C043-B305-FD822D2318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438400"/>
            <a:ext cx="4017963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2438400"/>
            <a:ext cx="401955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EA18D-4ADE-C34A-A997-CD38477AA7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3C284-CCD8-2846-82E4-2D068F81CE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BC322-3F8C-B041-93E4-EF8C5A013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F8895-CA6D-0549-B624-162CCE8E2A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8E09F-F965-AD42-BA2C-E81EFC582B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786D4-4B97-5F4D-B618-3E80EEAD12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blinds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3"/>
          <p:cNvSpPr>
            <a:spLocks noGrp="1" noChangeArrowheads="1"/>
          </p:cNvSpPr>
          <p:nvPr>
            <p:ph type="title"/>
          </p:nvPr>
        </p:nvSpPr>
        <p:spPr bwMode="auto">
          <a:xfrm>
            <a:off x="0" y="531813"/>
            <a:ext cx="91440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4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438400"/>
            <a:ext cx="8189913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8957" name="Rectangle 45"/>
          <p:cNvSpPr>
            <a:spLocks noChangeArrowheads="1"/>
          </p:cNvSpPr>
          <p:nvPr userDrawn="1"/>
        </p:nvSpPr>
        <p:spPr bwMode="auto">
          <a:xfrm>
            <a:off x="838200" y="6400800"/>
            <a:ext cx="21336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en-US" dirty="0"/>
          </a:p>
        </p:txBody>
      </p:sp>
      <p:pic>
        <p:nvPicPr>
          <p:cNvPr id="1029" name="Picture 46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536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38959" name="Rectangle 4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0" y="6381750"/>
            <a:ext cx="579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60" name="Rectangle 4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61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1C0B3EC4-4832-C847-BC34-1D3B31C248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blinds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ＭＳ Ｐゴシック" pitchFamily="64" charset="-128"/>
          <a:cs typeface="ＭＳ Ｐゴシック" pitchFamily="6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64" charset="0"/>
          <a:ea typeface="ＭＳ Ｐゴシック" pitchFamily="64" charset="-128"/>
          <a:cs typeface="ＭＳ Ｐゴシック" pitchFamily="6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64" charset="0"/>
          <a:ea typeface="ＭＳ Ｐゴシック" pitchFamily="64" charset="-128"/>
          <a:cs typeface="ＭＳ Ｐゴシック" pitchFamily="6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64" charset="0"/>
          <a:ea typeface="ＭＳ Ｐゴシック" pitchFamily="64" charset="-128"/>
          <a:cs typeface="ＭＳ Ｐゴシック" pitchFamily="6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64" charset="0"/>
          <a:ea typeface="ＭＳ Ｐゴシック" pitchFamily="64" charset="-128"/>
          <a:cs typeface="ＭＳ Ｐゴシック" pitchFamily="64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6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6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6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pitchFamily="6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ＭＳ Ｐゴシック" pitchFamily="64" charset="-128"/>
          <a:cs typeface="ＭＳ Ｐゴシック" pitchFamily="6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6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6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pitchFamily="6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6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64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64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64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pitchFamily="6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4" Type="http://schemas.openxmlformats.org/officeDocument/2006/relationships/image" Target="../media/image4.gif"/><Relationship Id="rId5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95BBB9-0663-024E-A472-3A02DBCD274C}" type="slidenum">
              <a:rPr lang="en-US"/>
              <a:pPr/>
              <a:t>1</a:t>
            </a:fld>
            <a:endParaRPr 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533400"/>
            <a:ext cx="8458200" cy="609600"/>
          </a:xfrm>
        </p:spPr>
        <p:txBody>
          <a:bodyPr/>
          <a:lstStyle/>
          <a:p>
            <a:r>
              <a:rPr lang="en-US" b="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SOFIA studies the Galactic </a:t>
            </a:r>
            <a:r>
              <a:rPr lang="en-US" b="0" dirty="0" err="1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Circumnuclear</a:t>
            </a:r>
            <a:r>
              <a:rPr lang="en-US" b="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Disk </a:t>
            </a:r>
            <a:br>
              <a:rPr lang="en-US" b="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</a:br>
            <a:r>
              <a:rPr lang="en-US" sz="1800" b="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Temperature and</a:t>
            </a:r>
            <a:r>
              <a:rPr lang="en-US" sz="1800" b="0" dirty="0" smtClean="0">
                <a:solidFill>
                  <a:schemeClr val="tx1"/>
                </a:solidFill>
                <a:latin typeface="Times" charset="0"/>
                <a:ea typeface="ＭＳ Ｐゴシック" charset="-128"/>
                <a:cs typeface="ＭＳ Ｐゴシック" charset="-128"/>
              </a:rPr>
              <a:t> density measurements using multi-transition observations of CO</a:t>
            </a:r>
            <a:endParaRPr lang="en-US" b="0" dirty="0" smtClean="0">
              <a:solidFill>
                <a:schemeClr val="tx1"/>
              </a:solidFill>
              <a:latin typeface="Times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400800"/>
            <a:ext cx="6400800" cy="304800"/>
          </a:xfrm>
        </p:spPr>
        <p:txBody>
          <a:bodyPr/>
          <a:lstStyle/>
          <a:p>
            <a:r>
              <a:rPr lang="en-US" sz="1600" dirty="0" smtClean="0">
                <a:ea typeface="ＭＳ Ｐゴシック" charset="-128"/>
                <a:cs typeface="ＭＳ Ｐゴシック" charset="-128"/>
              </a:rPr>
              <a:t>“</a:t>
            </a:r>
            <a:r>
              <a:rPr lang="en-US" sz="1400" i="1" dirty="0" smtClean="0">
                <a:ea typeface="ＭＳ Ｐゴシック" charset="-128"/>
                <a:cs typeface="ＭＳ Ｐゴシック" charset="-128"/>
              </a:rPr>
              <a:t>GREAT confirms transient nature of the </a:t>
            </a:r>
            <a:r>
              <a:rPr lang="en-US" sz="1400" i="1" dirty="0" err="1" smtClean="0">
                <a:ea typeface="ＭＳ Ｐゴシック" charset="-128"/>
                <a:cs typeface="ＭＳ Ｐゴシック" charset="-128"/>
              </a:rPr>
              <a:t>circumnuclear</a:t>
            </a:r>
            <a:r>
              <a:rPr lang="en-US" sz="1400" i="1" dirty="0" smtClean="0">
                <a:ea typeface="ＭＳ Ｐゴシック" charset="-128"/>
                <a:cs typeface="ＭＳ Ｐゴシック" charset="-128"/>
              </a:rPr>
              <a:t> disk”</a:t>
            </a:r>
          </a:p>
          <a:p>
            <a:r>
              <a:rPr lang="en-US" sz="1400" dirty="0" err="1" smtClean="0">
                <a:ea typeface="ＭＳ Ｐゴシック" charset="-128"/>
                <a:cs typeface="ＭＳ Ｐゴシック" charset="-128"/>
              </a:rPr>
              <a:t>Requena</a:t>
            </a:r>
            <a:r>
              <a:rPr lang="en-US" sz="1400" dirty="0" smtClean="0">
                <a:ea typeface="ＭＳ Ｐゴシック" charset="-128"/>
                <a:cs typeface="ＭＳ Ｐゴシック" charset="-128"/>
              </a:rPr>
              <a:t>-Torres et al., 2012, A&amp;A, Special Issue </a:t>
            </a: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4551363" y="3216275"/>
            <a:ext cx="18415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1600200"/>
            <a:ext cx="4829247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The Galactic Center provides a </a:t>
            </a:r>
            <a:br>
              <a:rPr lang="en-US" dirty="0" smtClean="0"/>
            </a:br>
            <a:r>
              <a:rPr lang="en-US" dirty="0" smtClean="0"/>
              <a:t>nearby laboratory for the physics of active galactic nuclei</a:t>
            </a:r>
          </a:p>
          <a:p>
            <a:pPr marL="176213" indent="-176213"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Tells us about processes around super-massive black holes</a:t>
            </a:r>
          </a:p>
          <a:p>
            <a:pPr marL="176213" indent="-176213">
              <a:spcAft>
                <a:spcPts val="600"/>
              </a:spcAft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What is the state of the “</a:t>
            </a:r>
            <a:r>
              <a:rPr lang="en-US" dirty="0" err="1" smtClean="0">
                <a:solidFill>
                  <a:srgbClr val="FF0000"/>
                </a:solidFill>
              </a:rPr>
              <a:t>Circumnuclear</a:t>
            </a:r>
            <a:r>
              <a:rPr lang="en-US" dirty="0" smtClean="0">
                <a:solidFill>
                  <a:srgbClr val="FF0000"/>
                </a:solidFill>
              </a:rPr>
              <a:t> Disk” (CND)?</a:t>
            </a:r>
          </a:p>
          <a:p>
            <a:pPr marL="403225" lvl="1" indent="-1588">
              <a:spcAft>
                <a:spcPts val="600"/>
              </a:spcAft>
            </a:pPr>
            <a:r>
              <a:rPr lang="en-US" i="1" dirty="0" smtClean="0"/>
              <a:t>Combining ground, space, and airborne observations allows tight constraints on the density and temperature of the gas in the CND   </a:t>
            </a:r>
          </a:p>
        </p:txBody>
      </p:sp>
      <p:pic>
        <p:nvPicPr>
          <p:cNvPr id="9" name="Picture 8" descr="fig1_BGA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6989" y="1295399"/>
            <a:ext cx="4419600" cy="3872827"/>
          </a:xfrm>
          <a:prstGeom prst="rect">
            <a:avLst/>
          </a:prstGeom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smtClean="0">
                <a:ea typeface="ＭＳ Ｐゴシック" charset="-128"/>
                <a:cs typeface="ＭＳ Ｐゴシック" charset="-128"/>
              </a:rPr>
              <a:t>“</a:t>
            </a:r>
            <a:r>
              <a:rPr lang="en-US" sz="1600" i="1" dirty="0" smtClean="0">
                <a:ea typeface="ＭＳ Ｐゴシック" charset="-128"/>
                <a:cs typeface="ＭＳ Ｐゴシック" charset="-128"/>
              </a:rPr>
              <a:t>GREAT confirms transient nature of the </a:t>
            </a:r>
            <a:r>
              <a:rPr lang="en-US" sz="1600" i="1" dirty="0" err="1" smtClean="0">
                <a:ea typeface="ＭＳ Ｐゴシック" charset="-128"/>
                <a:cs typeface="ＭＳ Ｐゴシック" charset="-128"/>
              </a:rPr>
              <a:t>circumnuclear</a:t>
            </a:r>
            <a:r>
              <a:rPr lang="en-US" sz="1600" i="1" dirty="0" smtClean="0">
                <a:ea typeface="ＭＳ Ｐゴシック" charset="-128"/>
                <a:cs typeface="ＭＳ Ｐゴシック" charset="-128"/>
              </a:rPr>
              <a:t> disk”</a:t>
            </a:r>
            <a:br>
              <a:rPr lang="en-US" sz="1600" i="1" dirty="0" smtClean="0">
                <a:ea typeface="ＭＳ Ｐゴシック" charset="-128"/>
                <a:cs typeface="ＭＳ Ｐゴシック" charset="-128"/>
              </a:rPr>
            </a:br>
            <a:r>
              <a:rPr lang="en-US" sz="1600" dirty="0" err="1" smtClean="0">
                <a:ea typeface="ＭＳ Ｐゴシック" charset="-128"/>
                <a:cs typeface="ＭＳ Ｐゴシック" charset="-128"/>
              </a:rPr>
              <a:t>Requena</a:t>
            </a:r>
            <a:r>
              <a:rPr lang="en-US" sz="1600" dirty="0" smtClean="0">
                <a:ea typeface="ＭＳ Ｐゴシック" charset="-128"/>
                <a:cs typeface="ＭＳ Ｐゴシック" charset="-128"/>
              </a:rPr>
              <a:t>-Torres et al., 2012, A&amp;A, Special Issue 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933732-129D-E347-ABF3-44BEEF05E0F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10" name="Picture 9" descr="fig3_BGA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4572821"/>
            <a:ext cx="4572000" cy="220897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962679" y="1125646"/>
            <a:ext cx="4724121" cy="3370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spcAft>
                <a:spcPts val="600"/>
              </a:spcAft>
              <a:buFont typeface="Arial"/>
              <a:buChar char="•"/>
            </a:pPr>
            <a:r>
              <a:rPr lang="en-US" sz="1800" dirty="0" smtClean="0"/>
              <a:t>SOFIA/GREAT observations provide a critical set of high-J CO lines, showing the need for a second, high temperature gas component </a:t>
            </a:r>
          </a:p>
          <a:p>
            <a:pPr marL="176213" indent="-176213">
              <a:spcAft>
                <a:spcPts val="600"/>
              </a:spcAft>
              <a:buFont typeface="Arial"/>
              <a:buChar char="•"/>
            </a:pPr>
            <a:r>
              <a:rPr lang="en-US" sz="1800" dirty="0" smtClean="0"/>
              <a:t>The LVG modeling of the CO spectral energy distribution indicates clouds heated by shocks</a:t>
            </a:r>
          </a:p>
          <a:p>
            <a:pPr marL="176213" indent="-176213">
              <a:spcAft>
                <a:spcPts val="600"/>
              </a:spcAft>
              <a:buFont typeface="Arial"/>
              <a:buChar char="•"/>
            </a:pPr>
            <a:r>
              <a:rPr lang="en-US" sz="1800" dirty="0" smtClean="0"/>
              <a:t>The relatively low space densities derived imply that the gas is not gravitationally stable against tidal shear, which suggests that the CND clumps are transient features</a:t>
            </a:r>
          </a:p>
          <a:p>
            <a:pPr marL="176213" indent="-176213">
              <a:spcAft>
                <a:spcPts val="600"/>
              </a:spcAft>
              <a:buFont typeface="Arial"/>
              <a:buChar char="•"/>
            </a:pPr>
            <a:r>
              <a:rPr lang="en-US" sz="1800" dirty="0" smtClean="0"/>
              <a:t>The mass of the clumpy inner CND affects the accretion rate onto the central </a:t>
            </a:r>
            <a:r>
              <a:rPr lang="en-US" sz="1800" dirty="0"/>
              <a:t>b</a:t>
            </a:r>
            <a:r>
              <a:rPr lang="en-US" sz="1800" dirty="0" smtClean="0"/>
              <a:t>lack hole.</a:t>
            </a:r>
            <a:endParaRPr lang="en-US" sz="18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136238" y="5029200"/>
            <a:ext cx="3749962" cy="1512332"/>
            <a:chOff x="136238" y="5040868"/>
            <a:chExt cx="3749962" cy="1512332"/>
          </a:xfrm>
        </p:grpSpPr>
        <p:pic>
          <p:nvPicPr>
            <p:cNvPr id="12" name="Picture 11" descr="Tab2_BGA.gif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6238" y="5334000"/>
              <a:ext cx="3749962" cy="12192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228600" y="5040868"/>
              <a:ext cx="19329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/>
                <a:t>LVG model results</a:t>
              </a:r>
              <a:endParaRPr lang="en-US" sz="1800" dirty="0"/>
            </a:p>
          </p:txBody>
        </p:sp>
      </p:grpSp>
      <p:pic>
        <p:nvPicPr>
          <p:cNvPr id="15" name="Picture 14" descr="fig2_BGA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1192913"/>
            <a:ext cx="3581400" cy="3760087"/>
          </a:xfrm>
          <a:prstGeom prst="rect">
            <a:avLst/>
          </a:prstGeom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SD Sample Mar 2006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ISD Sample Mar 200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64" charset="0"/>
            <a:ea typeface="ＭＳ Ｐゴシック" pitchFamily="64" charset="-128"/>
            <a:cs typeface="ＭＳ Ｐゴシック" pitchFamily="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64" charset="0"/>
            <a:ea typeface="ＭＳ Ｐゴシック" pitchFamily="64" charset="-128"/>
            <a:cs typeface="ＭＳ Ｐゴシック" pitchFamily="64" charset="-128"/>
          </a:defRPr>
        </a:defPPr>
      </a:lstStyle>
    </a:lnDef>
  </a:objectDefaults>
  <a:extraClrSchemeLst>
    <a:extraClrScheme>
      <a:clrScheme name="ISD Sample Mar 2006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D Sample Mar 200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D Sample Mar 2006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D Sample Mar 2006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D Sample Mar 2006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D Sample Mar 2006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D Sample Mar 2006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Settings\jkephart\Desktop\ISD Sample Mar 2006.ppt</Template>
  <TotalTime>49776</TotalTime>
  <Words>428</Words>
  <Application>Microsoft Macintosh PowerPoint</Application>
  <PresentationFormat>On-screen Show (4:3)</PresentationFormat>
  <Paragraphs>23</Paragraphs>
  <Slides>2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ISD Sample Mar 2006</vt:lpstr>
      <vt:lpstr>SOFIA studies the Galactic Circumnuclear Disk  Temperature and density measurements using multi-transition observations of CO</vt:lpstr>
      <vt:lpstr>“GREAT confirms transient nature of the circumnuclear disk” Requena-Torres et al., 2012, A&amp;A, Special Issue </vt:lpstr>
    </vt:vector>
  </TitlesOfParts>
  <Company>Carol Carroll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Workpackage Monthly Status Report</dc:title>
  <dc:creator>Carol Carroll</dc:creator>
  <cp:lastModifiedBy>L. Andrew Helton</cp:lastModifiedBy>
  <cp:revision>386</cp:revision>
  <cp:lastPrinted>2012-03-06T19:45:36Z</cp:lastPrinted>
  <dcterms:created xsi:type="dcterms:W3CDTF">2012-08-23T20:34:14Z</dcterms:created>
  <dcterms:modified xsi:type="dcterms:W3CDTF">2012-08-23T21:01:51Z</dcterms:modified>
</cp:coreProperties>
</file>