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93"/>
    <p:restoredTop sz="94665"/>
  </p:normalViewPr>
  <p:slideViewPr>
    <p:cSldViewPr snapToGrid="0" snapToObjects="1">
      <p:cViewPr>
        <p:scale>
          <a:sx n="110" d="100"/>
          <a:sy n="110" d="100"/>
        </p:scale>
        <p:origin x="744"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3BC953-AC6B-6043-8814-1131BDD0C06E}" type="datetimeFigureOut">
              <a:rPr lang="en-US" smtClean="0"/>
              <a:t>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22D9C2-2656-374C-B8D1-8695A13EC588}" type="slidenum">
              <a:rPr lang="en-US" smtClean="0"/>
              <a:t>‹#›</a:t>
            </a:fld>
            <a:endParaRPr lang="en-US"/>
          </a:p>
        </p:txBody>
      </p:sp>
    </p:spTree>
    <p:extLst>
      <p:ext uri="{BB962C8B-B14F-4D97-AF65-F5344CB8AC3E}">
        <p14:creationId xmlns:p14="http://schemas.microsoft.com/office/powerpoint/2010/main" val="1773191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3BC953-AC6B-6043-8814-1131BDD0C06E}" type="datetimeFigureOut">
              <a:rPr lang="en-US" smtClean="0"/>
              <a:t>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22D9C2-2656-374C-B8D1-8695A13EC588}" type="slidenum">
              <a:rPr lang="en-US" smtClean="0"/>
              <a:t>‹#›</a:t>
            </a:fld>
            <a:endParaRPr lang="en-US"/>
          </a:p>
        </p:txBody>
      </p:sp>
    </p:spTree>
    <p:extLst>
      <p:ext uri="{BB962C8B-B14F-4D97-AF65-F5344CB8AC3E}">
        <p14:creationId xmlns:p14="http://schemas.microsoft.com/office/powerpoint/2010/main" val="2143498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3BC953-AC6B-6043-8814-1131BDD0C06E}" type="datetimeFigureOut">
              <a:rPr lang="en-US" smtClean="0"/>
              <a:t>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22D9C2-2656-374C-B8D1-8695A13EC588}" type="slidenum">
              <a:rPr lang="en-US" smtClean="0"/>
              <a:t>‹#›</a:t>
            </a:fld>
            <a:endParaRPr lang="en-US"/>
          </a:p>
        </p:txBody>
      </p:sp>
    </p:spTree>
    <p:extLst>
      <p:ext uri="{BB962C8B-B14F-4D97-AF65-F5344CB8AC3E}">
        <p14:creationId xmlns:p14="http://schemas.microsoft.com/office/powerpoint/2010/main" val="1745296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3BC953-AC6B-6043-8814-1131BDD0C06E}" type="datetimeFigureOut">
              <a:rPr lang="en-US" smtClean="0"/>
              <a:t>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22D9C2-2656-374C-B8D1-8695A13EC588}" type="slidenum">
              <a:rPr lang="en-US" smtClean="0"/>
              <a:t>‹#›</a:t>
            </a:fld>
            <a:endParaRPr lang="en-US"/>
          </a:p>
        </p:txBody>
      </p:sp>
    </p:spTree>
    <p:extLst>
      <p:ext uri="{BB962C8B-B14F-4D97-AF65-F5344CB8AC3E}">
        <p14:creationId xmlns:p14="http://schemas.microsoft.com/office/powerpoint/2010/main" val="1404987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3BC953-AC6B-6043-8814-1131BDD0C06E}" type="datetimeFigureOut">
              <a:rPr lang="en-US" smtClean="0"/>
              <a:t>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22D9C2-2656-374C-B8D1-8695A13EC588}" type="slidenum">
              <a:rPr lang="en-US" smtClean="0"/>
              <a:t>‹#›</a:t>
            </a:fld>
            <a:endParaRPr lang="en-US"/>
          </a:p>
        </p:txBody>
      </p:sp>
    </p:spTree>
    <p:extLst>
      <p:ext uri="{BB962C8B-B14F-4D97-AF65-F5344CB8AC3E}">
        <p14:creationId xmlns:p14="http://schemas.microsoft.com/office/powerpoint/2010/main" val="2050398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3BC953-AC6B-6043-8814-1131BDD0C06E}" type="datetimeFigureOut">
              <a:rPr lang="en-US" smtClean="0"/>
              <a:t>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22D9C2-2656-374C-B8D1-8695A13EC588}" type="slidenum">
              <a:rPr lang="en-US" smtClean="0"/>
              <a:t>‹#›</a:t>
            </a:fld>
            <a:endParaRPr lang="en-US"/>
          </a:p>
        </p:txBody>
      </p:sp>
    </p:spTree>
    <p:extLst>
      <p:ext uri="{BB962C8B-B14F-4D97-AF65-F5344CB8AC3E}">
        <p14:creationId xmlns:p14="http://schemas.microsoft.com/office/powerpoint/2010/main" val="381606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3BC953-AC6B-6043-8814-1131BDD0C06E}" type="datetimeFigureOut">
              <a:rPr lang="en-US" smtClean="0"/>
              <a:t>2/9/18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22D9C2-2656-374C-B8D1-8695A13EC588}" type="slidenum">
              <a:rPr lang="en-US" smtClean="0"/>
              <a:t>‹#›</a:t>
            </a:fld>
            <a:endParaRPr lang="en-US"/>
          </a:p>
        </p:txBody>
      </p:sp>
    </p:spTree>
    <p:extLst>
      <p:ext uri="{BB962C8B-B14F-4D97-AF65-F5344CB8AC3E}">
        <p14:creationId xmlns:p14="http://schemas.microsoft.com/office/powerpoint/2010/main" val="1282662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3BC953-AC6B-6043-8814-1131BDD0C06E}" type="datetimeFigureOut">
              <a:rPr lang="en-US" smtClean="0"/>
              <a:t>2/9/18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22D9C2-2656-374C-B8D1-8695A13EC588}" type="slidenum">
              <a:rPr lang="en-US" smtClean="0"/>
              <a:t>‹#›</a:t>
            </a:fld>
            <a:endParaRPr lang="en-US"/>
          </a:p>
        </p:txBody>
      </p:sp>
    </p:spTree>
    <p:extLst>
      <p:ext uri="{BB962C8B-B14F-4D97-AF65-F5344CB8AC3E}">
        <p14:creationId xmlns:p14="http://schemas.microsoft.com/office/powerpoint/2010/main" val="1263603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3BC953-AC6B-6043-8814-1131BDD0C06E}" type="datetimeFigureOut">
              <a:rPr lang="en-US" smtClean="0"/>
              <a:t>2/9/18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22D9C2-2656-374C-B8D1-8695A13EC588}" type="slidenum">
              <a:rPr lang="en-US" smtClean="0"/>
              <a:t>‹#›</a:t>
            </a:fld>
            <a:endParaRPr lang="en-US"/>
          </a:p>
        </p:txBody>
      </p:sp>
    </p:spTree>
    <p:extLst>
      <p:ext uri="{BB962C8B-B14F-4D97-AF65-F5344CB8AC3E}">
        <p14:creationId xmlns:p14="http://schemas.microsoft.com/office/powerpoint/2010/main" val="926155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3BC953-AC6B-6043-8814-1131BDD0C06E}" type="datetimeFigureOut">
              <a:rPr lang="en-US" smtClean="0"/>
              <a:t>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22D9C2-2656-374C-B8D1-8695A13EC588}" type="slidenum">
              <a:rPr lang="en-US" smtClean="0"/>
              <a:t>‹#›</a:t>
            </a:fld>
            <a:endParaRPr lang="en-US"/>
          </a:p>
        </p:txBody>
      </p:sp>
    </p:spTree>
    <p:extLst>
      <p:ext uri="{BB962C8B-B14F-4D97-AF65-F5344CB8AC3E}">
        <p14:creationId xmlns:p14="http://schemas.microsoft.com/office/powerpoint/2010/main" val="932569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3BC953-AC6B-6043-8814-1131BDD0C06E}" type="datetimeFigureOut">
              <a:rPr lang="en-US" smtClean="0"/>
              <a:t>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22D9C2-2656-374C-B8D1-8695A13EC588}" type="slidenum">
              <a:rPr lang="en-US" smtClean="0"/>
              <a:t>‹#›</a:t>
            </a:fld>
            <a:endParaRPr lang="en-US"/>
          </a:p>
        </p:txBody>
      </p:sp>
    </p:spTree>
    <p:extLst>
      <p:ext uri="{BB962C8B-B14F-4D97-AF65-F5344CB8AC3E}">
        <p14:creationId xmlns:p14="http://schemas.microsoft.com/office/powerpoint/2010/main" val="136231728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3BC953-AC6B-6043-8814-1131BDD0C06E}" type="datetimeFigureOut">
              <a:rPr lang="en-US" smtClean="0"/>
              <a:t>2/9/18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22D9C2-2656-374C-B8D1-8695A13EC588}" type="slidenum">
              <a:rPr lang="en-US" smtClean="0"/>
              <a:t>‹#›</a:t>
            </a:fld>
            <a:endParaRPr lang="en-US"/>
          </a:p>
        </p:txBody>
      </p:sp>
    </p:spTree>
    <p:extLst>
      <p:ext uri="{BB962C8B-B14F-4D97-AF65-F5344CB8AC3E}">
        <p14:creationId xmlns:p14="http://schemas.microsoft.com/office/powerpoint/2010/main" val="441434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4" Type="http://schemas.openxmlformats.org/officeDocument/2006/relationships/image" Target="../media/image3.tiff"/><Relationship Id="rId5" Type="http://schemas.openxmlformats.org/officeDocument/2006/relationships/image" Target="../media/image4.jpg"/><Relationship Id="rId6" Type="http://schemas.openxmlformats.org/officeDocument/2006/relationships/image" Target="../media/image5.tiff"/><Relationship Id="rId1" Type="http://schemas.openxmlformats.org/officeDocument/2006/relationships/slideLayout" Target="../slideLayouts/slideLayout1.xml"/><Relationship Id="rId2"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ooter Placeholder 4"/>
          <p:cNvSpPr txBox="1">
            <a:spLocks/>
          </p:cNvSpPr>
          <p:nvPr/>
        </p:nvSpPr>
        <p:spPr>
          <a:xfrm>
            <a:off x="0" y="6455230"/>
            <a:ext cx="12192000" cy="393246"/>
          </a:xfrm>
          <a:prstGeom prst="rect">
            <a:avLst/>
          </a:prstGeom>
          <a:solidFill>
            <a:schemeClr val="tx1"/>
          </a:solidFill>
        </p:spPr>
        <p:txBody>
          <a:bodyPr vert="horz" lIns="91440" tIns="45720" rIns="91440" bIns="45720" rtlCol="0" anchor="ctr"/>
          <a:lstStyle>
            <a:defPPr>
              <a:defRPr lang="en-US"/>
            </a:defPPr>
            <a:lvl1pPr marL="0" algn="ct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0" name="Rectangle 29"/>
          <p:cNvSpPr/>
          <p:nvPr/>
        </p:nvSpPr>
        <p:spPr>
          <a:xfrm>
            <a:off x="8196365" y="6467187"/>
            <a:ext cx="3918060" cy="369332"/>
          </a:xfrm>
          <a:prstGeom prst="rect">
            <a:avLst/>
          </a:prstGeom>
        </p:spPr>
        <p:txBody>
          <a:bodyPr wrap="none" lIns="0" tIns="0" rIns="0" bIns="0">
            <a:spAutoFit/>
          </a:bodyPr>
          <a:lstStyle/>
          <a:p>
            <a:r>
              <a:rPr lang="en-US" sz="1200" i="1" dirty="0" smtClean="0">
                <a:solidFill>
                  <a:schemeClr val="bg2"/>
                </a:solidFill>
              </a:rPr>
              <a:t>Background </a:t>
            </a:r>
            <a:r>
              <a:rPr lang="en-US" sz="1200" i="1" dirty="0">
                <a:solidFill>
                  <a:schemeClr val="bg2"/>
                </a:solidFill>
              </a:rPr>
              <a:t>Image</a:t>
            </a:r>
            <a:r>
              <a:rPr lang="en-US" sz="1200" i="1" dirty="0" smtClean="0">
                <a:solidFill>
                  <a:schemeClr val="bg2"/>
                </a:solidFill>
              </a:rPr>
              <a:t>: A Primordial Quasar </a:t>
            </a:r>
          </a:p>
          <a:p>
            <a:r>
              <a:rPr lang="en-US" sz="1200" i="1" dirty="0" smtClean="0">
                <a:solidFill>
                  <a:schemeClr val="bg2"/>
                </a:solidFill>
              </a:rPr>
              <a:t>Image Credit: Wolfram </a:t>
            </a:r>
            <a:r>
              <a:rPr lang="en-US" sz="1200" i="1" dirty="0" err="1">
                <a:solidFill>
                  <a:schemeClr val="bg2"/>
                </a:solidFill>
              </a:rPr>
              <a:t>Freudling</a:t>
            </a:r>
            <a:r>
              <a:rPr lang="en-US" sz="1200" i="1" dirty="0">
                <a:solidFill>
                  <a:schemeClr val="bg2"/>
                </a:solidFill>
              </a:rPr>
              <a:t> et al. (STECF), ESO, ESA, </a:t>
            </a:r>
            <a:r>
              <a:rPr lang="en-US" sz="1200" i="1" dirty="0" smtClean="0">
                <a:solidFill>
                  <a:schemeClr val="bg2"/>
                </a:solidFill>
              </a:rPr>
              <a:t>NASA</a:t>
            </a:r>
            <a:endParaRPr lang="en-US" sz="1200" dirty="0"/>
          </a:p>
        </p:txBody>
      </p:sp>
      <p:sp>
        <p:nvSpPr>
          <p:cNvPr id="31" name="Rectangle 30"/>
          <p:cNvSpPr/>
          <p:nvPr/>
        </p:nvSpPr>
        <p:spPr>
          <a:xfrm>
            <a:off x="83729" y="493502"/>
            <a:ext cx="3792847" cy="1384995"/>
          </a:xfrm>
          <a:prstGeom prst="rect">
            <a:avLst/>
          </a:prstGeom>
          <a:solidFill>
            <a:schemeClr val="tx1">
              <a:alpha val="25000"/>
            </a:schemeClr>
          </a:solidFill>
        </p:spPr>
        <p:txBody>
          <a:bodyPr wrap="square">
            <a:spAutoFit/>
          </a:bodyPr>
          <a:lstStyle/>
          <a:p>
            <a:pPr algn="just"/>
            <a:r>
              <a:rPr lang="en-US" sz="1400" i="1" dirty="0" smtClean="0">
                <a:solidFill>
                  <a:schemeClr val="bg1"/>
                </a:solidFill>
                <a:ea typeface="ＭＳ Ｐゴシック" charset="0"/>
                <a:cs typeface="Hoefler Text" charset="0"/>
                <a:sym typeface="Hoefler Text" charset="0"/>
              </a:rPr>
              <a:t>[CII] Observations in Nearby Clouds Near the Lines of Sight Towards B0355+508 and B0212+735</a:t>
            </a:r>
            <a:endParaRPr lang="en-US" sz="1400" i="1" dirty="0">
              <a:solidFill>
                <a:schemeClr val="bg1"/>
              </a:solidFill>
              <a:ea typeface="ＭＳ Ｐゴシック" charset="0"/>
              <a:cs typeface="Hoefler Text" charset="0"/>
              <a:sym typeface="Hoefler Text" charset="0"/>
            </a:endParaRPr>
          </a:p>
          <a:p>
            <a:r>
              <a:rPr lang="de-DE" sz="1400" dirty="0">
                <a:solidFill>
                  <a:schemeClr val="bg1"/>
                </a:solidFill>
                <a:ea typeface="ＭＳ Ｐゴシック" charset="0"/>
                <a:cs typeface="Hoefler Text" charset="0"/>
                <a:sym typeface="Hoefler Text" charset="0"/>
              </a:rPr>
              <a:t>Glück, C. B. et al., 2017, A&amp;A, 600, 94</a:t>
            </a:r>
            <a:r>
              <a:rPr lang="de-DE" sz="1400" dirty="0" smtClean="0">
                <a:solidFill>
                  <a:schemeClr val="bg1"/>
                </a:solidFill>
                <a:ea typeface="ＭＳ Ｐゴシック" charset="0"/>
                <a:cs typeface="Hoefler Text" charset="0"/>
                <a:sym typeface="Hoefler Text" charset="0"/>
              </a:rPr>
              <a:t>.</a:t>
            </a:r>
          </a:p>
          <a:p>
            <a:endParaRPr lang="en-US" sz="1400" dirty="0">
              <a:solidFill>
                <a:schemeClr val="bg1"/>
              </a:solidFill>
              <a:ea typeface="ＭＳ Ｐゴシック" charset="0"/>
              <a:cs typeface="Hoefler Text" charset="0"/>
              <a:sym typeface="Hoefler Text" charset="0"/>
            </a:endParaRPr>
          </a:p>
          <a:p>
            <a:r>
              <a:rPr lang="en-US" sz="1400" dirty="0" smtClean="0">
                <a:solidFill>
                  <a:schemeClr val="bg1"/>
                </a:solidFill>
                <a:ea typeface="ＭＳ Ｐゴシック" charset="0"/>
                <a:cs typeface="Hoefler Text" charset="0"/>
                <a:sym typeface="Hoefler Text" charset="0"/>
              </a:rPr>
              <a:t>Instrument: GREAT, </a:t>
            </a:r>
            <a:r>
              <a:rPr lang="el-GR" sz="1400" dirty="0" smtClean="0">
                <a:solidFill>
                  <a:schemeClr val="bg1"/>
                </a:solidFill>
                <a:ea typeface="ＭＳ Ｐゴシック" charset="0"/>
                <a:cs typeface="Hoefler Text" charset="0"/>
                <a:sym typeface="Hoefler Text" charset="0"/>
              </a:rPr>
              <a:t>Δ</a:t>
            </a:r>
            <a:r>
              <a:rPr lang="en-US" sz="1400" dirty="0" smtClean="0">
                <a:solidFill>
                  <a:schemeClr val="bg1"/>
                </a:solidFill>
                <a:ea typeface="ＭＳ Ｐゴシック" charset="0"/>
                <a:cs typeface="Hoefler Text" charset="0"/>
                <a:sym typeface="Hoefler Text" charset="0"/>
              </a:rPr>
              <a:t>v = 0.1 km/s at 1.9 THz</a:t>
            </a:r>
            <a:endParaRPr lang="en-US" sz="1400" dirty="0" smtClean="0">
              <a:solidFill>
                <a:schemeClr val="bg1"/>
              </a:solidFill>
            </a:endParaRPr>
          </a:p>
          <a:p>
            <a:endParaRPr lang="en-US" sz="1400" dirty="0">
              <a:solidFill>
                <a:schemeClr val="bg1"/>
              </a:solidFill>
            </a:endParaRPr>
          </a:p>
        </p:txBody>
      </p:sp>
      <p:sp>
        <p:nvSpPr>
          <p:cNvPr id="32" name="Rectangle 31"/>
          <p:cNvSpPr/>
          <p:nvPr/>
        </p:nvSpPr>
        <p:spPr>
          <a:xfrm>
            <a:off x="85060" y="1651258"/>
            <a:ext cx="3811493" cy="4832092"/>
          </a:xfrm>
          <a:prstGeom prst="rect">
            <a:avLst/>
          </a:prstGeom>
          <a:solidFill>
            <a:schemeClr val="tx1">
              <a:alpha val="25000"/>
            </a:schemeClr>
          </a:solidFill>
        </p:spPr>
        <p:txBody>
          <a:bodyPr wrap="square">
            <a:spAutoFit/>
          </a:bodyPr>
          <a:lstStyle/>
          <a:p>
            <a:pPr algn="just"/>
            <a:r>
              <a:rPr lang="en-US" sz="1400" b="1" dirty="0" smtClean="0">
                <a:solidFill>
                  <a:schemeClr val="bg2"/>
                </a:solidFill>
              </a:rPr>
              <a:t>Background</a:t>
            </a:r>
          </a:p>
          <a:p>
            <a:pPr algn="just"/>
            <a:endParaRPr lang="en-US" sz="1400" dirty="0" smtClean="0">
              <a:solidFill>
                <a:schemeClr val="bg2"/>
              </a:solidFill>
            </a:endParaRPr>
          </a:p>
          <a:p>
            <a:pPr algn="just"/>
            <a:r>
              <a:rPr lang="en-US" sz="1400" dirty="0" smtClean="0">
                <a:solidFill>
                  <a:schemeClr val="bg2"/>
                </a:solidFill>
              </a:rPr>
              <a:t>Interstellar clouds are classified as either diffuse, translucent, or dense with increasing column density. This classification has inherent effects on our understanding of the clouds and their environment, such as temperature, composition, and chemical interactions. </a:t>
            </a:r>
          </a:p>
          <a:p>
            <a:pPr algn="just"/>
            <a:endParaRPr lang="en-US" sz="1400" dirty="0">
              <a:solidFill>
                <a:schemeClr val="bg2"/>
              </a:solidFill>
            </a:endParaRPr>
          </a:p>
          <a:p>
            <a:pPr algn="just"/>
            <a:r>
              <a:rPr lang="en-US" sz="1400" dirty="0" smtClean="0">
                <a:solidFill>
                  <a:schemeClr val="bg2"/>
                </a:solidFill>
              </a:rPr>
              <a:t>The nearby clouds near the lines of sight towards the quasars </a:t>
            </a:r>
            <a:r>
              <a:rPr lang="en-US" sz="1400" dirty="0">
                <a:solidFill>
                  <a:schemeClr val="bg1"/>
                </a:solidFill>
                <a:ea typeface="ＭＳ Ｐゴシック" charset="0"/>
                <a:cs typeface="Hoefler Text" charset="0"/>
                <a:sym typeface="Hoefler Text" charset="0"/>
              </a:rPr>
              <a:t>B0355+508 and </a:t>
            </a:r>
            <a:r>
              <a:rPr lang="en-US" sz="1400" dirty="0" smtClean="0">
                <a:solidFill>
                  <a:schemeClr val="bg1"/>
                </a:solidFill>
                <a:ea typeface="ＭＳ Ｐゴシック" charset="0"/>
                <a:cs typeface="Hoefler Text" charset="0"/>
                <a:sym typeface="Hoefler Text" charset="0"/>
              </a:rPr>
              <a:t>B0212+735 were defined in the past as being warm, non-LTE diffuse clouds with temperatures above 30 K and typically T </a:t>
            </a:r>
            <a:r>
              <a:rPr lang="en-US" sz="1400" dirty="0">
                <a:solidFill>
                  <a:schemeClr val="bg1"/>
                </a:solidFill>
                <a:ea typeface="ＭＳ Ｐゴシック" charset="0"/>
                <a:cs typeface="Hoefler Text" charset="0"/>
                <a:sym typeface="Hoefler Text" charset="0"/>
              </a:rPr>
              <a:t>~ 40–80 </a:t>
            </a:r>
            <a:r>
              <a:rPr lang="en-US" sz="1400" dirty="0" smtClean="0">
                <a:solidFill>
                  <a:schemeClr val="bg1"/>
                </a:solidFill>
                <a:ea typeface="ＭＳ Ｐゴシック" charset="0"/>
                <a:cs typeface="Hoefler Text" charset="0"/>
                <a:sym typeface="Hoefler Text" charset="0"/>
              </a:rPr>
              <a:t>K. Small-scale variations in observed CO were attributed to chemistry variations. Theoretically, this would result in ~90% of carbon existing in the form of [C II], as the cooling in diffuse clouds is dominated by [C II]. </a:t>
            </a:r>
            <a:endParaRPr lang="en-US" sz="1400" dirty="0">
              <a:solidFill>
                <a:schemeClr val="bg1"/>
              </a:solidFill>
              <a:ea typeface="ＭＳ Ｐゴシック" charset="0"/>
              <a:cs typeface="Hoefler Text" charset="0"/>
              <a:sym typeface="Hoefler Text" charset="0"/>
            </a:endParaRPr>
          </a:p>
          <a:p>
            <a:pPr algn="just"/>
            <a:endParaRPr lang="en-US" sz="1400" dirty="0">
              <a:solidFill>
                <a:schemeClr val="bg2"/>
              </a:solidFill>
            </a:endParaRPr>
          </a:p>
          <a:p>
            <a:pPr algn="just"/>
            <a:r>
              <a:rPr lang="en-US" sz="1400" dirty="0" smtClean="0">
                <a:solidFill>
                  <a:schemeClr val="bg2"/>
                </a:solidFill>
              </a:rPr>
              <a:t>GREAT is able to observe the [CII] line at an extremely high velocity resolution, making investigation of these clouds possible.</a:t>
            </a:r>
            <a:endParaRPr lang="en-US" sz="1400" dirty="0">
              <a:solidFill>
                <a:schemeClr val="bg2"/>
              </a:solidFill>
            </a:endParaRPr>
          </a:p>
        </p:txBody>
      </p:sp>
      <p:sp>
        <p:nvSpPr>
          <p:cNvPr id="34" name="Rectangle 33"/>
          <p:cNvSpPr/>
          <p:nvPr/>
        </p:nvSpPr>
        <p:spPr>
          <a:xfrm>
            <a:off x="4075504" y="3390216"/>
            <a:ext cx="3124763" cy="2808406"/>
          </a:xfrm>
          <a:prstGeom prst="rect">
            <a:avLst/>
          </a:prstGeom>
          <a:solidFill>
            <a:schemeClr val="bg1"/>
          </a:solidFill>
          <a:ln w="57150">
            <a:solidFill>
              <a:srgbClr val="B8A0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229357" y="4698832"/>
            <a:ext cx="4970299" cy="1815882"/>
          </a:xfrm>
          <a:prstGeom prst="rect">
            <a:avLst/>
          </a:prstGeom>
          <a:solidFill>
            <a:schemeClr val="tx1">
              <a:alpha val="30000"/>
            </a:schemeClr>
          </a:solidFill>
        </p:spPr>
        <p:txBody>
          <a:bodyPr wrap="square">
            <a:spAutoFit/>
          </a:bodyPr>
          <a:lstStyle>
            <a:defPPr>
              <a:defRPr lang="en-US"/>
            </a:defPPr>
            <a:lvl1pPr algn="just">
              <a:defRPr sz="1400" b="1">
                <a:solidFill>
                  <a:schemeClr val="bg2"/>
                </a:solidFill>
              </a:defRPr>
            </a:lvl1pPr>
          </a:lstStyle>
          <a:p>
            <a:r>
              <a:rPr lang="en-US" b="0" dirty="0" smtClean="0"/>
              <a:t>The critical observations performed by GREAT did not observe the expected [CII] emission in the clouds, which would have been a factor of </a:t>
            </a:r>
            <a:r>
              <a:rPr lang="en-US" b="0" dirty="0"/>
              <a:t>~3–15 </a:t>
            </a:r>
            <a:r>
              <a:rPr lang="en-US" b="0" dirty="0" smtClean="0"/>
              <a:t>above the 3</a:t>
            </a:r>
            <a:r>
              <a:rPr lang="el-GR" b="0" dirty="0" smtClean="0"/>
              <a:t>σ</a:t>
            </a:r>
            <a:r>
              <a:rPr lang="en-US" b="0" dirty="0" smtClean="0"/>
              <a:t> diffraction limit for the cloud components in CO emissions. This lowers the feasible core temperature of the clouds from the expected </a:t>
            </a:r>
            <a:r>
              <a:rPr lang="en-US" b="0" dirty="0">
                <a:solidFill>
                  <a:schemeClr val="bg1"/>
                </a:solidFill>
                <a:ea typeface="ＭＳ Ｐゴシック" charset="0"/>
                <a:cs typeface="Hoefler Text" charset="0"/>
                <a:sym typeface="Hoefler Text" charset="0"/>
              </a:rPr>
              <a:t>40–80 </a:t>
            </a:r>
            <a:r>
              <a:rPr lang="en-US" b="0" dirty="0" smtClean="0">
                <a:solidFill>
                  <a:schemeClr val="bg1"/>
                </a:solidFill>
                <a:ea typeface="ＭＳ Ｐゴシック" charset="0"/>
                <a:cs typeface="Hoefler Text" charset="0"/>
                <a:sym typeface="Hoefler Text" charset="0"/>
              </a:rPr>
              <a:t>K down to 15 K. The results of this study therefore reframe our understanding of these clouds as being much colder and denser than previously conceived, from translucent to even moderately dense.</a:t>
            </a:r>
            <a:endParaRPr lang="en-US" b="0" dirty="0"/>
          </a:p>
        </p:txBody>
      </p:sp>
      <p:sp>
        <p:nvSpPr>
          <p:cNvPr id="40" name="Title 1"/>
          <p:cNvSpPr txBox="1">
            <a:spLocks/>
          </p:cNvSpPr>
          <p:nvPr/>
        </p:nvSpPr>
        <p:spPr>
          <a:xfrm>
            <a:off x="14719" y="8078"/>
            <a:ext cx="12191999" cy="510043"/>
          </a:xfrm>
          <a:prstGeom prst="rect">
            <a:avLst/>
          </a:prstGeom>
          <a:solidFill>
            <a:schemeClr val="tx1">
              <a:alpha val="25000"/>
            </a:schemeClr>
          </a:solidFill>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300" b="1" dirty="0" smtClean="0">
                <a:solidFill>
                  <a:schemeClr val="bg2"/>
                </a:solidFill>
              </a:rPr>
              <a:t>Clouds Near Quasars Redefined</a:t>
            </a:r>
            <a:endParaRPr lang="en-US" sz="3300" dirty="0">
              <a:solidFill>
                <a:schemeClr val="bg2"/>
              </a:solidFill>
            </a:endParaRPr>
          </a:p>
        </p:txBody>
      </p:sp>
      <p:sp>
        <p:nvSpPr>
          <p:cNvPr id="42" name="Rectangle 41"/>
          <p:cNvSpPr/>
          <p:nvPr/>
        </p:nvSpPr>
        <p:spPr>
          <a:xfrm>
            <a:off x="7374511" y="530078"/>
            <a:ext cx="3774557" cy="4126659"/>
          </a:xfrm>
          <a:prstGeom prst="rect">
            <a:avLst/>
          </a:prstGeom>
          <a:solidFill>
            <a:schemeClr val="bg1"/>
          </a:solidFill>
          <a:ln w="57150">
            <a:solidFill>
              <a:srgbClr val="B8A0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a:grpSpLocks noChangeAspect="1"/>
          </p:cNvGrpSpPr>
          <p:nvPr/>
        </p:nvGrpSpPr>
        <p:grpSpPr>
          <a:xfrm>
            <a:off x="7417025" y="796485"/>
            <a:ext cx="3605636" cy="3831337"/>
            <a:chOff x="-79099" y="1056235"/>
            <a:chExt cx="4896780" cy="5203302"/>
          </a:xfrm>
        </p:grpSpPr>
        <p:pic>
          <p:nvPicPr>
            <p:cNvPr id="52" name="Picture 51"/>
            <p:cNvPicPr>
              <a:picLocks noChangeAspect="1"/>
            </p:cNvPicPr>
            <p:nvPr/>
          </p:nvPicPr>
          <p:blipFill rotWithShape="1">
            <a:blip r:embed="rId3"/>
            <a:srcRect l="1" t="1445" r="873" b="937"/>
            <a:stretch/>
          </p:blipFill>
          <p:spPr>
            <a:xfrm>
              <a:off x="154351" y="1056235"/>
              <a:ext cx="4663330" cy="5203302"/>
            </a:xfrm>
            <a:prstGeom prst="rect">
              <a:avLst/>
            </a:prstGeom>
          </p:spPr>
        </p:pic>
        <p:pic>
          <p:nvPicPr>
            <p:cNvPr id="53" name="Picture 52"/>
            <p:cNvPicPr>
              <a:picLocks noChangeAspect="1"/>
            </p:cNvPicPr>
            <p:nvPr/>
          </p:nvPicPr>
          <p:blipFill>
            <a:blip r:embed="rId4"/>
            <a:stretch>
              <a:fillRect/>
            </a:stretch>
          </p:blipFill>
          <p:spPr>
            <a:xfrm>
              <a:off x="-79099" y="4391905"/>
              <a:ext cx="302919" cy="381455"/>
            </a:xfrm>
            <a:prstGeom prst="rect">
              <a:avLst/>
            </a:prstGeom>
          </p:spPr>
        </p:pic>
        <p:pic>
          <p:nvPicPr>
            <p:cNvPr id="54" name="Picture 53"/>
            <p:cNvPicPr>
              <a:picLocks noChangeAspect="1"/>
            </p:cNvPicPr>
            <p:nvPr/>
          </p:nvPicPr>
          <p:blipFill>
            <a:blip r:embed="rId4"/>
            <a:stretch>
              <a:fillRect/>
            </a:stretch>
          </p:blipFill>
          <p:spPr>
            <a:xfrm>
              <a:off x="-79099" y="1853831"/>
              <a:ext cx="302919" cy="381455"/>
            </a:xfrm>
            <a:prstGeom prst="rect">
              <a:avLst/>
            </a:prstGeom>
          </p:spPr>
        </p:pic>
      </p:grpSp>
      <p:pic>
        <p:nvPicPr>
          <p:cNvPr id="26" name="Picture 25" descr="sofialogoprint.jpg"/>
          <p:cNvPicPr>
            <a:picLocks noChangeAspect="1"/>
          </p:cNvPicPr>
          <p:nvPr/>
        </p:nvPicPr>
        <p:blipFill rotWithShape="1">
          <a:blip r:embed="rId5">
            <a:extLst>
              <a:ext uri="{28A0092B-C50C-407E-A947-70E740481C1C}">
                <a14:useLocalDpi xmlns:a14="http://schemas.microsoft.com/office/drawing/2010/main" val="0"/>
              </a:ext>
            </a:extLst>
          </a:blip>
          <a:srcRect t="-1" b="27984"/>
          <a:stretch/>
        </p:blipFill>
        <p:spPr>
          <a:xfrm>
            <a:off x="1050946" y="6483350"/>
            <a:ext cx="1384418" cy="355600"/>
          </a:xfrm>
          <a:prstGeom prst="rect">
            <a:avLst/>
          </a:prstGeom>
        </p:spPr>
      </p:pic>
      <p:sp>
        <p:nvSpPr>
          <p:cNvPr id="55" name="Rectangle 54"/>
          <p:cNvSpPr/>
          <p:nvPr/>
        </p:nvSpPr>
        <p:spPr>
          <a:xfrm>
            <a:off x="7632127" y="585547"/>
            <a:ext cx="3475345" cy="215444"/>
          </a:xfrm>
          <a:prstGeom prst="rect">
            <a:avLst/>
          </a:prstGeom>
        </p:spPr>
        <p:txBody>
          <a:bodyPr wrap="square" lIns="0" tIns="0" rIns="0" bIns="0">
            <a:spAutoFit/>
          </a:bodyPr>
          <a:lstStyle/>
          <a:p>
            <a:r>
              <a:rPr lang="en-US" sz="1400" dirty="0" smtClean="0"/>
              <a:t>[CII] Spectra at CO-peak and CO-void Positions</a:t>
            </a:r>
            <a:endParaRPr lang="en-US" sz="1400" dirty="0"/>
          </a:p>
        </p:txBody>
      </p:sp>
      <p:sp>
        <p:nvSpPr>
          <p:cNvPr id="56" name="Rectangle 55"/>
          <p:cNvSpPr/>
          <p:nvPr/>
        </p:nvSpPr>
        <p:spPr>
          <a:xfrm>
            <a:off x="10674441" y="1598900"/>
            <a:ext cx="329796" cy="215444"/>
          </a:xfrm>
          <a:prstGeom prst="rect">
            <a:avLst/>
          </a:prstGeom>
          <a:noFill/>
        </p:spPr>
        <p:txBody>
          <a:bodyPr wrap="square">
            <a:spAutoFit/>
          </a:bodyPr>
          <a:lstStyle/>
          <a:p>
            <a:pPr algn="just"/>
            <a:r>
              <a:rPr lang="en-US" sz="800" i="1" dirty="0" smtClean="0"/>
              <a:t>**</a:t>
            </a:r>
            <a:endParaRPr lang="en-US" sz="800" i="1" dirty="0"/>
          </a:p>
        </p:txBody>
      </p:sp>
      <p:sp>
        <p:nvSpPr>
          <p:cNvPr id="57" name="Rectangle 56"/>
          <p:cNvSpPr/>
          <p:nvPr/>
        </p:nvSpPr>
        <p:spPr>
          <a:xfrm>
            <a:off x="10646084" y="1017645"/>
            <a:ext cx="329796" cy="215444"/>
          </a:xfrm>
          <a:prstGeom prst="rect">
            <a:avLst/>
          </a:prstGeom>
          <a:noFill/>
        </p:spPr>
        <p:txBody>
          <a:bodyPr wrap="square">
            <a:spAutoFit/>
          </a:bodyPr>
          <a:lstStyle/>
          <a:p>
            <a:pPr algn="just"/>
            <a:r>
              <a:rPr lang="en-US" sz="800" i="1" dirty="0" smtClean="0"/>
              <a:t>*</a:t>
            </a:r>
            <a:endParaRPr lang="en-US" sz="800" i="1" dirty="0"/>
          </a:p>
        </p:txBody>
      </p:sp>
      <p:pic>
        <p:nvPicPr>
          <p:cNvPr id="63" name="Picture 62"/>
          <p:cNvPicPr>
            <a:picLocks noChangeAspect="1"/>
          </p:cNvPicPr>
          <p:nvPr/>
        </p:nvPicPr>
        <p:blipFill>
          <a:blip r:embed="rId6"/>
          <a:stretch>
            <a:fillRect/>
          </a:stretch>
        </p:blipFill>
        <p:spPr>
          <a:xfrm>
            <a:off x="4136921" y="3511608"/>
            <a:ext cx="2999155" cy="2656114"/>
          </a:xfrm>
          <a:prstGeom prst="rect">
            <a:avLst/>
          </a:prstGeom>
        </p:spPr>
      </p:pic>
      <p:sp>
        <p:nvSpPr>
          <p:cNvPr id="58" name="Rectangle 57"/>
          <p:cNvSpPr/>
          <p:nvPr/>
        </p:nvSpPr>
        <p:spPr>
          <a:xfrm>
            <a:off x="9350289" y="3995216"/>
            <a:ext cx="1647914" cy="369332"/>
          </a:xfrm>
          <a:prstGeom prst="rect">
            <a:avLst/>
          </a:prstGeom>
          <a:noFill/>
        </p:spPr>
        <p:txBody>
          <a:bodyPr wrap="square">
            <a:spAutoFit/>
          </a:bodyPr>
          <a:lstStyle/>
          <a:p>
            <a:pPr algn="just"/>
            <a:r>
              <a:rPr lang="en-US" sz="900" i="1" dirty="0" smtClean="0"/>
              <a:t>*Liszt </a:t>
            </a:r>
            <a:r>
              <a:rPr lang="en-US" sz="900" i="1" dirty="0"/>
              <a:t>&amp; </a:t>
            </a:r>
            <a:r>
              <a:rPr lang="en-US" sz="900" i="1" dirty="0" err="1"/>
              <a:t>Pety</a:t>
            </a:r>
            <a:r>
              <a:rPr lang="en-US" sz="900" i="1" dirty="0"/>
              <a:t> </a:t>
            </a:r>
            <a:r>
              <a:rPr lang="en-US" sz="900" i="1" dirty="0" smtClean="0"/>
              <a:t>2012</a:t>
            </a:r>
          </a:p>
          <a:p>
            <a:pPr algn="just"/>
            <a:r>
              <a:rPr lang="en-US" sz="900" i="1" dirty="0" smtClean="0"/>
              <a:t>**Liszt </a:t>
            </a:r>
            <a:r>
              <a:rPr lang="en-US" sz="900" i="1" dirty="0"/>
              <a:t>&amp; Lucas 1996, </a:t>
            </a:r>
            <a:r>
              <a:rPr lang="en-US" sz="900" i="1" dirty="0" smtClean="0"/>
              <a:t>2000 </a:t>
            </a:r>
            <a:endParaRPr lang="en-US" sz="900" i="1" dirty="0"/>
          </a:p>
        </p:txBody>
      </p:sp>
      <p:sp>
        <p:nvSpPr>
          <p:cNvPr id="67" name="Rectangle 66"/>
          <p:cNvSpPr/>
          <p:nvPr/>
        </p:nvSpPr>
        <p:spPr>
          <a:xfrm>
            <a:off x="4155462" y="3390216"/>
            <a:ext cx="3139091" cy="215444"/>
          </a:xfrm>
          <a:prstGeom prst="rect">
            <a:avLst/>
          </a:prstGeom>
        </p:spPr>
        <p:txBody>
          <a:bodyPr wrap="square" lIns="0" tIns="0" rIns="0" bIns="0">
            <a:spAutoFit/>
          </a:bodyPr>
          <a:lstStyle/>
          <a:p>
            <a:r>
              <a:rPr lang="en-US" sz="1400" dirty="0" smtClean="0"/>
              <a:t>CO (J = 1–0) Emission </a:t>
            </a:r>
            <a:r>
              <a:rPr lang="en-US" sz="1400" dirty="0"/>
              <a:t>A</a:t>
            </a:r>
            <a:r>
              <a:rPr lang="en-US" sz="1400" dirty="0" smtClean="0"/>
              <a:t>round B0212+735</a:t>
            </a:r>
            <a:endParaRPr lang="en-US" sz="1400" dirty="0"/>
          </a:p>
        </p:txBody>
      </p:sp>
      <p:sp>
        <p:nvSpPr>
          <p:cNvPr id="68" name="Rectangle 67"/>
          <p:cNvSpPr/>
          <p:nvPr/>
        </p:nvSpPr>
        <p:spPr>
          <a:xfrm>
            <a:off x="6518814" y="5869089"/>
            <a:ext cx="702789" cy="307777"/>
          </a:xfrm>
          <a:prstGeom prst="rect">
            <a:avLst/>
          </a:prstGeom>
        </p:spPr>
        <p:txBody>
          <a:bodyPr wrap="square" lIns="0" tIns="0" rIns="0" bIns="0">
            <a:spAutoFit/>
          </a:bodyPr>
          <a:lstStyle/>
          <a:p>
            <a:r>
              <a:rPr lang="en-US" sz="1000" dirty="0" err="1" smtClean="0"/>
              <a:t>Pety</a:t>
            </a:r>
            <a:r>
              <a:rPr lang="en-US" sz="1000" dirty="0" smtClean="0"/>
              <a:t> &amp; Liszt, in prep. </a:t>
            </a:r>
            <a:endParaRPr lang="en-US" sz="1000" dirty="0"/>
          </a:p>
        </p:txBody>
      </p:sp>
    </p:spTree>
    <p:extLst>
      <p:ext uri="{BB962C8B-B14F-4D97-AF65-F5344CB8AC3E}">
        <p14:creationId xmlns:p14="http://schemas.microsoft.com/office/powerpoint/2010/main" val="7110401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349</Words>
  <Application>Microsoft Macintosh PowerPoint</Application>
  <PresentationFormat>Widescreen</PresentationFormat>
  <Paragraphs>22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Hoefler Text</vt:lpstr>
      <vt:lpstr>ＭＳ Ｐゴシック</vt:lpstr>
      <vt:lpstr>Office Theme</vt:lpstr>
      <vt:lpstr>PowerPoint Presentation</vt:lpstr>
    </vt:vector>
  </TitlesOfParts>
  <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4</cp:revision>
  <dcterms:created xsi:type="dcterms:W3CDTF">2018-02-09T00:25:05Z</dcterms:created>
  <dcterms:modified xsi:type="dcterms:W3CDTF">2018-02-09T19:19:16Z</dcterms:modified>
</cp:coreProperties>
</file>