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1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144"/>
    <a:srgbClr val="B22F2B"/>
    <a:srgbClr val="A01E21"/>
    <a:srgbClr val="A0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044B78-7EC6-441F-AE4E-4AC452395648}" v="1" dt="2021-08-30T21:19:43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79184" autoAdjust="0"/>
  </p:normalViewPr>
  <p:slideViewPr>
    <p:cSldViewPr snapToGrid="0" snapToObjects="1">
      <p:cViewPr varScale="1">
        <p:scale>
          <a:sx n="100" d="100"/>
          <a:sy n="100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dari, Anashe" userId="S::abandari@usra.edu::ab49aff8-ede9-4743-b172-6b73d69a3a28" providerId="AD" clId="Web-{E0044B78-7EC6-441F-AE4E-4AC452395648}"/>
    <pc:docChg chg="modSld">
      <pc:chgData name="Bandari, Anashe" userId="S::abandari@usra.edu::ab49aff8-ede9-4743-b172-6b73d69a3a28" providerId="AD" clId="Web-{E0044B78-7EC6-441F-AE4E-4AC452395648}" dt="2021-08-30T21:19:43.344" v="0" actId="20577"/>
      <pc:docMkLst>
        <pc:docMk/>
      </pc:docMkLst>
      <pc:sldChg chg="modSp">
        <pc:chgData name="Bandari, Anashe" userId="S::abandari@usra.edu::ab49aff8-ede9-4743-b172-6b73d69a3a28" providerId="AD" clId="Web-{E0044B78-7EC6-441F-AE4E-4AC452395648}" dt="2021-08-30T21:19:43.344" v="0" actId="20577"/>
        <pc:sldMkLst>
          <pc:docMk/>
          <pc:sldMk cId="3465356269" sldId="317"/>
        </pc:sldMkLst>
        <pc:spChg chg="mod">
          <ac:chgData name="Bandari, Anashe" userId="S::abandari@usra.edu::ab49aff8-ede9-4743-b172-6b73d69a3a28" providerId="AD" clId="Web-{E0044B78-7EC6-441F-AE4E-4AC452395648}" dt="2021-08-30T21:19:43.344" v="0" actId="20577"/>
          <ac:spMkLst>
            <pc:docMk/>
            <pc:sldMk cId="3465356269" sldId="317"/>
            <ac:spMk id="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B3A6-FA45-4375-8008-2B6A0FE4B0DD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A3C6-7FD5-4B98-A369-436189BB4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DOI: http://</a:t>
            </a:r>
            <a:r>
              <a:rPr lang="en-US" dirty="0" err="1"/>
              <a:t>doi.org</a:t>
            </a:r>
            <a:r>
              <a:rPr lang="en-US" dirty="0"/>
              <a:t>/10.3847/1538-4357/abca36</a:t>
            </a:r>
          </a:p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/sites/default/files/Public/SCI2021_007.png</a:t>
            </a:r>
          </a:p>
          <a:p>
            <a:r>
              <a:rPr lang="en-US" dirty="0"/>
              <a:t>Science Spotlight: https://</a:t>
            </a:r>
            <a:r>
              <a:rPr lang="en-US" dirty="0" err="1"/>
              <a:t>www.sofia.usra.edu</a:t>
            </a:r>
            <a:r>
              <a:rPr lang="en-US" dirty="0"/>
              <a:t>/multimedia/science-results-archive/exes-probes-heart-hot-core-chemistry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F299CC-8742-DC45-8759-6D3277B7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019F-39EC-1849-8FED-1D060590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CD7C9-4A29-5F49-B790-15F10A909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364" y="6061354"/>
            <a:ext cx="777240" cy="682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EF66FE-D07C-A24D-B835-45EE954D6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3308" y="6061354"/>
            <a:ext cx="859536" cy="687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F1E72-0EC3-834B-9EF4-9A7F2234A9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6207" y="6061354"/>
            <a:ext cx="9144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FDD09-0E77-8043-8194-8FAAB8243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3970" y="6061354"/>
            <a:ext cx="804672" cy="68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40FD0-5630-694A-A5E6-43E0359B6A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4" y="6085821"/>
            <a:ext cx="2311400" cy="762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3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Speaker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Month Year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1B528-6675-224E-81EE-229D08F1461F}"/>
              </a:ext>
            </a:extLst>
          </p:cNvPr>
          <p:cNvCxnSpPr/>
          <p:nvPr userDrawn="1"/>
        </p:nvCxnSpPr>
        <p:spPr>
          <a:xfrm>
            <a:off x="0" y="5870073"/>
            <a:ext cx="12192000" cy="0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747-E954-624D-A1F6-533CD20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944B-45FA-7947-9011-3A0A3FA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10515600" cy="242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550517" y="365125"/>
            <a:ext cx="11206056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EXES Probes the Heart of Hot-Core Chemistry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662152" y="1290377"/>
            <a:ext cx="7094422" cy="325586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The first comprehensive high-resolution molecular-line survey targeting the longer MIR from 12.5–28.3 µm with SOFIA/EXES opens up a new, largely unexplored discovery space. </a:t>
            </a:r>
          </a:p>
          <a:p>
            <a:r>
              <a:rPr lang="en-US" sz="1800" dirty="0"/>
              <a:t>SOFIA/EXES detected HNC, HCN, and H</a:t>
            </a:r>
            <a:r>
              <a:rPr lang="en-US" sz="1800" baseline="-25000" dirty="0"/>
              <a:t>13</a:t>
            </a:r>
            <a:r>
              <a:rPr lang="en-US" sz="1800" dirty="0"/>
              <a:t>CN in an Orion hot core. These results probe a key stage in stellar evolution as young protostars heat their natal, icy mantles to unlock reservoirs of molecules. </a:t>
            </a:r>
          </a:p>
          <a:p>
            <a:r>
              <a:rPr lang="en-US" sz="1800" dirty="0"/>
              <a:t>This work is part of a wider mid-infrared survey that has detected a forest of molecular transitions. Researchers are not only building an inventory of molecules and creating a legacy archive, but also constructing a valuable reference database for future James Webb Space Telescope observations</a:t>
            </a:r>
            <a:r>
              <a:rPr lang="en-US" sz="1600" dirty="0"/>
              <a:t>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2B1-4574-9344-AC89-F86A61BC21FE}"/>
              </a:ext>
            </a:extLst>
          </p:cNvPr>
          <p:cNvSpPr txBox="1"/>
          <p:nvPr/>
        </p:nvSpPr>
        <p:spPr>
          <a:xfrm>
            <a:off x="4662152" y="4934685"/>
            <a:ext cx="706000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Paper: “The First Mid-infrared Detection of HNC in the Interstellar Medium: Probing the Extreme Environment toward the Orion Hot Core”</a:t>
            </a:r>
          </a:p>
          <a:p>
            <a:r>
              <a:rPr lang="en-US" sz="1400" dirty="0"/>
              <a:t>Nickerson, et al., 2021/01, </a:t>
            </a:r>
            <a:r>
              <a:rPr lang="en-US" sz="1400" dirty="0" err="1"/>
              <a:t>ApJ</a:t>
            </a:r>
            <a:r>
              <a:rPr lang="en-US" sz="1400" dirty="0"/>
              <a:t>, 907, 51.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4662152" y="5873175"/>
            <a:ext cx="68610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Orion: Bally et al. 2015; Gemini South GSAOI; Spectrum: Nickerson et al., 2021</a:t>
            </a:r>
          </a:p>
        </p:txBody>
      </p:sp>
      <p:pic>
        <p:nvPicPr>
          <p:cNvPr id="14" name="Picture 13" descr="A picture containing text, outdoor object, light, star&#10;&#10;Description automatically generated">
            <a:extLst>
              <a:ext uri="{FF2B5EF4-FFF2-40B4-BE49-F238E27FC236}">
                <a16:creationId xmlns:a16="http://schemas.microsoft.com/office/drawing/2014/main" id="{667FAD6D-C204-034F-867F-CAE2E80CC5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517" y="1247928"/>
            <a:ext cx="3845562" cy="49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56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889451AC6A9D44BCAABC6F29EE5089" ma:contentTypeVersion="10" ma:contentTypeDescription="Create a new document." ma:contentTypeScope="" ma:versionID="5b7848722ef0fd2bd80ba7ff91426f05">
  <xsd:schema xmlns:xsd="http://www.w3.org/2001/XMLSchema" xmlns:xs="http://www.w3.org/2001/XMLSchema" xmlns:p="http://schemas.microsoft.com/office/2006/metadata/properties" xmlns:ns2="663887db-9c63-4281-ae1e-d650eef943ed" targetNamespace="http://schemas.microsoft.com/office/2006/metadata/properties" ma:root="true" ma:fieldsID="6106a155d06b911d4d318295a3462bd7" ns2:_="">
    <xsd:import namespace="663887db-9c63-4281-ae1e-d650eef943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887db-9c63-4281-ae1e-d650eef943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1C29F4-68DA-47E6-A090-E888C6C470D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F4DEE0B-0B46-4617-95FD-7FA286BC02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54C8DE-FB8E-4AD3-93FE-C23FB04BB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3887db-9c63-4281-ae1e-d650eef943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7427</TotalTime>
  <Words>237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Proudfit, Leslie W. (ARC-PX)[Universities Space Research Association (USRA)]</cp:lastModifiedBy>
  <cp:revision>92</cp:revision>
  <dcterms:created xsi:type="dcterms:W3CDTF">2018-05-07T19:18:22Z</dcterms:created>
  <dcterms:modified xsi:type="dcterms:W3CDTF">2021-08-30T21:19:43Z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0x010100CA889451AC6A9D44BCAABC6F29EE5089</vt:lpwstr>
  </property>
</Properties>
</file>