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40" userDrawn="1">
          <p15:clr>
            <a:srgbClr val="A4A3A4"/>
          </p15:clr>
        </p15:guide>
        <p15:guide id="2" pos="68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40FF"/>
    <a:srgbClr val="FFFFFF"/>
    <a:srgbClr val="C5E0B4"/>
    <a:srgbClr val="0432FF"/>
    <a:srgbClr val="12FF46"/>
    <a:srgbClr val="A04144"/>
    <a:srgbClr val="B22F2B"/>
    <a:srgbClr val="A01E21"/>
    <a:srgbClr val="A05F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57" autoAdjust="0"/>
    <p:restoredTop sz="95833" autoAdjust="0"/>
  </p:normalViewPr>
  <p:slideViewPr>
    <p:cSldViewPr snapToGrid="0" snapToObjects="1">
      <p:cViewPr varScale="1">
        <p:scale>
          <a:sx n="86" d="100"/>
          <a:sy n="86" d="100"/>
        </p:scale>
        <p:origin x="240" y="1080"/>
      </p:cViewPr>
      <p:guideLst>
        <p:guide orient="horz" pos="2040"/>
        <p:guide pos="6837"/>
      </p:guideLst>
    </p:cSldViewPr>
  </p:slideViewPr>
  <p:notesTextViewPr>
    <p:cViewPr>
      <p:scale>
        <a:sx n="110" d="100"/>
        <a:sy n="110" d="100"/>
      </p:scale>
      <p:origin x="0" y="0"/>
    </p:cViewPr>
  </p:notesTextViewPr>
  <p:sorterViewPr>
    <p:cViewPr>
      <p:scale>
        <a:sx n="66" d="100"/>
        <a:sy n="66" d="100"/>
      </p:scale>
      <p:origin x="0" y="43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7EEB7B-6D6C-2741-B81D-45A566493AFD}" type="datetimeFigureOut">
              <a:rPr lang="en-US" smtClean="0"/>
              <a:t>2/19/19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830DD6-CF44-C84B-98EA-5E2430A5B9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8597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CDA67F-BB73-4F91-B241-123A9A7EB660}" type="datetimeFigureOut">
              <a:rPr lang="en-US" smtClean="0"/>
              <a:t>2/19/19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59CA3E-4232-4A28-BAF7-D628F8CCF8A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68400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59CA3E-4232-4A28-BAF7-D628F8CCF8A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948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1">
            <a:extLst>
              <a:ext uri="{FF2B5EF4-FFF2-40B4-BE49-F238E27FC236}">
                <a16:creationId xmlns:a16="http://schemas.microsoft.com/office/drawing/2014/main" id="{BD6DA7E7-855A-3D49-A8B1-12E968B2E8EC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/>
          <a:lstStyle/>
          <a:p>
            <a:r>
              <a:rPr lang="en-US" b="1">
                <a:solidFill>
                  <a:schemeClr val="bg1"/>
                </a:solidFill>
                <a:latin typeface="Century Gothic" panose="020B0502020202020204" pitchFamily="34" charset="0"/>
              </a:rPr>
              <a:t>Click to edit Master title style</a:t>
            </a:r>
            <a:endParaRPr lang="en-US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DDE12B98-0CD1-B84B-9FD1-A764BBF652C2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435429" y="4383313"/>
            <a:ext cx="10232571" cy="1161143"/>
          </a:xfrm>
        </p:spPr>
        <p:txBody>
          <a:bodyPr>
            <a:normAutofit/>
          </a:bodyPr>
          <a:lstStyle/>
          <a:p>
            <a:pPr algn="l"/>
            <a:r>
              <a:rPr lang="en-US">
                <a:solidFill>
                  <a:schemeClr val="bg1"/>
                </a:solidFill>
                <a:latin typeface="Century Gothic" panose="020B0502020202020204" pitchFamily="34" charset="0"/>
              </a:rPr>
              <a:t>Click to edit Master subtitle style</a:t>
            </a:r>
            <a:endParaRPr lang="en-US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863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A1B58-8ADB-0B47-A512-9A6F93B74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E90CBD-4BB8-2A4B-8BA6-6B0028CD3A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AF73E5-CEEA-094D-A3AD-128033391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2815-6E7C-AF49-A41C-CEAF29F470A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466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F20010-A7C9-9641-9A66-7B3106E691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008AFD-2DB5-A24C-BA41-2D6A569D09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EA615-CFF1-7748-AB57-085D3DFB9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2815-6E7C-AF49-A41C-CEAF29F470A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018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662815-6E7C-AF49-A41C-CEAF29F470A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9554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97116"/>
            <a:ext cx="10972800" cy="663007"/>
          </a:xfrm>
        </p:spPr>
        <p:txBody>
          <a:bodyPr vert="horz"/>
          <a:lstStyle>
            <a:lvl1pPr>
              <a:defRPr sz="3060"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609600" y="1219200"/>
            <a:ext cx="10972800" cy="4805584"/>
          </a:xfrm>
        </p:spPr>
        <p:txBody>
          <a:bodyPr vert="horz"/>
          <a:lstStyle>
            <a:lvl1pPr>
              <a:defRPr sz="2520">
                <a:latin typeface="Arial"/>
                <a:cs typeface="Arial"/>
              </a:defRPr>
            </a:lvl1pPr>
            <a:lvl2pPr>
              <a:defRPr sz="216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20">
                <a:latin typeface="Arial"/>
                <a:cs typeface="Arial"/>
              </a:defRPr>
            </a:lvl4pPr>
            <a:lvl5pPr>
              <a:defRPr sz="1620"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D10C0-CD9E-934D-93BD-C8102048BD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1332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pic" idx="13"/>
          </p:nvPr>
        </p:nvSpPr>
        <p:spPr>
          <a:xfrm>
            <a:off x="1524000" y="0"/>
            <a:ext cx="9144000" cy="6858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n-US"/>
              <a:t>Click icon to add picture</a:t>
            </a:r>
            <a:endParaRPr/>
          </a:p>
        </p:txBody>
      </p:sp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xfrm>
            <a:off x="1988344" y="705445"/>
            <a:ext cx="8215313" cy="1026915"/>
          </a:xfrm>
          <a:prstGeom prst="rect">
            <a:avLst/>
          </a:prstGeom>
        </p:spPr>
        <p:txBody>
          <a:bodyPr/>
          <a:lstStyle>
            <a:lvl1pPr>
              <a:defRPr sz="4300" spc="688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2" name="Shape 22"/>
          <p:cNvSpPr>
            <a:spLocks noGrp="1"/>
          </p:cNvSpPr>
          <p:nvPr>
            <p:ph type="body" sz="quarter" idx="1"/>
          </p:nvPr>
        </p:nvSpPr>
        <p:spPr>
          <a:xfrm>
            <a:off x="1988344" y="357188"/>
            <a:ext cx="8215313" cy="35718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ClrTx/>
              <a:buSzTx/>
              <a:buNone/>
              <a:defRPr sz="1600" cap="all" spc="256">
                <a:latin typeface="Avenir Book"/>
                <a:ea typeface="Avenir Book"/>
                <a:cs typeface="Avenir Book"/>
                <a:sym typeface="Avenir Book"/>
              </a:defRPr>
            </a:lvl1pPr>
            <a:lvl2pPr marL="0" indent="114300">
              <a:spcBef>
                <a:spcPts val="0"/>
              </a:spcBef>
              <a:buClrTx/>
              <a:buSzTx/>
              <a:buNone/>
              <a:defRPr sz="1600" cap="all" spc="256">
                <a:latin typeface="Avenir Book"/>
                <a:ea typeface="Avenir Book"/>
                <a:cs typeface="Avenir Book"/>
                <a:sym typeface="Avenir Book"/>
              </a:defRPr>
            </a:lvl2pPr>
            <a:lvl3pPr marL="0" indent="228600">
              <a:spcBef>
                <a:spcPts val="0"/>
              </a:spcBef>
              <a:buClrTx/>
              <a:buSzTx/>
              <a:buNone/>
              <a:defRPr sz="1600" cap="all" spc="256">
                <a:latin typeface="Avenir Book"/>
                <a:ea typeface="Avenir Book"/>
                <a:cs typeface="Avenir Book"/>
                <a:sym typeface="Avenir Book"/>
              </a:defRPr>
            </a:lvl3pPr>
            <a:lvl4pPr marL="0" indent="342900">
              <a:spcBef>
                <a:spcPts val="0"/>
              </a:spcBef>
              <a:buClrTx/>
              <a:buSzTx/>
              <a:buNone/>
              <a:defRPr sz="1600" cap="all" spc="256">
                <a:latin typeface="Avenir Book"/>
                <a:ea typeface="Avenir Book"/>
                <a:cs typeface="Avenir Book"/>
                <a:sym typeface="Avenir Book"/>
              </a:defRPr>
            </a:lvl4pPr>
            <a:lvl5pPr marL="0" indent="457200">
              <a:spcBef>
                <a:spcPts val="0"/>
              </a:spcBef>
              <a:buClrTx/>
              <a:buSzTx/>
              <a:buNone/>
              <a:defRPr sz="1600" cap="all" spc="256">
                <a:latin typeface="Avenir Book"/>
                <a:ea typeface="Avenir Book"/>
                <a:cs typeface="Avenir Book"/>
                <a:sym typeface="Avenir Book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3" name="Shape 2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9811847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AA499D-DF3D-3D4C-8CD2-7194E32E8D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11393"/>
            <a:ext cx="10515600" cy="506557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6C146E-44B2-FC4E-88F1-C78860B41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11376" y="6426906"/>
            <a:ext cx="457200" cy="347472"/>
          </a:xfrm>
        </p:spPr>
        <p:txBody>
          <a:bodyPr/>
          <a:lstStyle/>
          <a:p>
            <a:fld id="{0B662815-6E7C-AF49-A41C-CEAF29F470A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74349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762EB-BC98-6D46-965B-90C21B427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ACA877-4C11-D24D-8FE4-32025F7D0F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 noChangeAspect="1"/>
          </p:cNvSpPr>
          <p:nvPr>
            <p:ph type="sldNum" sz="quarter" idx="11"/>
          </p:nvPr>
        </p:nvSpPr>
        <p:spPr>
          <a:xfrm flipH="1">
            <a:off x="11711374" y="6356351"/>
            <a:ext cx="457200" cy="347328"/>
          </a:xfrm>
        </p:spPr>
        <p:txBody>
          <a:bodyPr/>
          <a:lstStyle/>
          <a:p>
            <a:fld id="{0B662815-6E7C-AF49-A41C-CEAF29F470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758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1D284-2AD7-6F40-87A8-5E6B84721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A2515E-13A4-0747-A383-663268831D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076111"/>
            <a:ext cx="5181600" cy="510085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11625E-E66A-4C46-84A3-F4C3BBB345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076111"/>
            <a:ext cx="5181600" cy="510085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E54E88-8CB2-4844-9860-53092D75A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17162" y="6356351"/>
            <a:ext cx="457200" cy="347472"/>
          </a:xfrm>
        </p:spPr>
        <p:txBody>
          <a:bodyPr/>
          <a:lstStyle/>
          <a:p>
            <a:fld id="{0B662815-6E7C-AF49-A41C-CEAF29F470A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24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448354-F916-AC44-8652-0C710AF3E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59280"/>
            <a:ext cx="10515600" cy="44636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A1D1B-8F84-B742-8FF7-D0FB829D10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08136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1748A5-FE1B-AD47-A47F-CD85429B45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905281"/>
            <a:ext cx="5157787" cy="423384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A43FC8-3400-BE4C-B169-212C04BFDB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08136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CCAB5F-A3C3-9046-9C58-2983A3BCD6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905281"/>
            <a:ext cx="5183188" cy="423384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A10C7E-2B11-AB4B-99B4-F20877108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17162" y="6356351"/>
            <a:ext cx="457200" cy="347472"/>
          </a:xfrm>
        </p:spPr>
        <p:txBody>
          <a:bodyPr/>
          <a:lstStyle/>
          <a:p>
            <a:fld id="{0B662815-6E7C-AF49-A41C-CEAF29F470A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378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37486-71E3-374F-8FCC-386970B7F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3E1951-08FA-ED4C-846E-EB5C43749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7378" y="6356351"/>
            <a:ext cx="457200" cy="347472"/>
          </a:xfrm>
        </p:spPr>
        <p:txBody>
          <a:bodyPr/>
          <a:lstStyle/>
          <a:p>
            <a:fld id="{0B662815-6E7C-AF49-A41C-CEAF29F470A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644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4EDB3E-4808-EC47-80E4-AE11EA088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17162" y="6356351"/>
            <a:ext cx="457200" cy="347472"/>
          </a:xfrm>
        </p:spPr>
        <p:txBody>
          <a:bodyPr/>
          <a:lstStyle/>
          <a:p>
            <a:fld id="{0B662815-6E7C-AF49-A41C-CEAF29F470A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002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0E2E3-B410-0E4D-84D0-98489C769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2D3D92-0E80-1149-B2E5-DF993B9BBD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68CA94-917E-7543-9BB9-F790291843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60DCCA-D981-7A4F-A203-8FE9876DF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2815-6E7C-AF49-A41C-CEAF29F470A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7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4A362-2FCD-244E-9AE2-1A661F14B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9B9FFC-0006-8641-B68D-F65F31896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3C9C11-3A4B-4F4D-A776-CEE8DD0048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862271-EE5A-DC4F-ADE5-C21CE4BAA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2815-6E7C-AF49-A41C-CEAF29F470A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639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20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4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6350000"/>
            <a:ext cx="12192000" cy="51206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50000">
                <a:schemeClr val="accent1"/>
              </a:gs>
              <a:gs pos="0">
                <a:schemeClr val="bg1">
                  <a:lumMod val="8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AE7DB521-B0E5-9E46-BBD9-4559B73E1113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91804" y="6420820"/>
            <a:ext cx="466344" cy="409474"/>
          </a:xfrm>
          <a:prstGeom prst="rect">
            <a:avLst/>
          </a:prstGeom>
        </p:spPr>
      </p:pic>
      <p:pic>
        <p:nvPicPr>
          <p:cNvPr id="20" name="Content Placeholder 10">
            <a:extLst>
              <a:ext uri="{FF2B5EF4-FFF2-40B4-BE49-F238E27FC236}">
                <a16:creationId xmlns:a16="http://schemas.microsoft.com/office/drawing/2014/main" id="{5BA6ED0C-EE28-DC48-A5BC-27224DF168DF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42084" y="6420820"/>
            <a:ext cx="557784" cy="414895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CA317327-A339-9C4C-8639-7E1DB0CE2338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94948" y="6417716"/>
            <a:ext cx="484632" cy="41468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79FA1F71-74FC-E545-8CC7-58EFEDD34C43}"/>
              </a:ext>
            </a:extLst>
          </p:cNvPr>
          <p:cNvPicPr>
            <a:picLocks noChangeAspect="1"/>
          </p:cNvPicPr>
          <p:nvPr userDrawn="1"/>
        </p:nvPicPr>
        <p:blipFill>
          <a:blip r:embed="rId1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53228" y="6418715"/>
            <a:ext cx="493776" cy="41058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C3BA515E-C95F-2148-8A5B-197BE2BFBF01}"/>
              </a:ext>
            </a:extLst>
          </p:cNvPr>
          <p:cNvPicPr>
            <a:picLocks noChangeAspect="1"/>
          </p:cNvPicPr>
          <p:nvPr userDrawn="1"/>
        </p:nvPicPr>
        <p:blipFill>
          <a:blip r:embed="rId2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146" y="6401675"/>
            <a:ext cx="1642440" cy="536034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5ED364-356D-5A4B-948D-479A25F2B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7893"/>
            <a:ext cx="10515600" cy="5261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119A00-8CED-C44C-9AC3-A703A86754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076111"/>
            <a:ext cx="10515600" cy="51008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16A1A8-A276-C24C-A304-6FEFBA792F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46089" y="6469762"/>
            <a:ext cx="445911" cy="3035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fld id="{0B662815-6E7C-AF49-A41C-CEAF29F470A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165600" y="642690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87B08A2-977F-0941-BC22-92241F911E9B}"/>
              </a:ext>
            </a:extLst>
          </p:cNvPr>
          <p:cNvCxnSpPr/>
          <p:nvPr userDrawn="1"/>
        </p:nvCxnSpPr>
        <p:spPr>
          <a:xfrm>
            <a:off x="0" y="891280"/>
            <a:ext cx="12192000" cy="0"/>
          </a:xfrm>
          <a:prstGeom prst="line">
            <a:avLst/>
          </a:prstGeom>
          <a:ln w="38100" cmpd="sng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4000">
                  <a:schemeClr val="accent1"/>
                </a:gs>
                <a:gs pos="100000">
                  <a:schemeClr val="bg1"/>
                </a:gs>
              </a:gsLst>
              <a:lin ang="10800000" scaled="1"/>
              <a:tileRect/>
            </a:gra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4965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i="0" kern="120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E6F767E0-3D48-3049-8210-9282B482FC58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75348" y="1030160"/>
            <a:ext cx="5396910" cy="5082745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41219" y="1023257"/>
            <a:ext cx="6334129" cy="5089648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</a:pPr>
            <a:r>
              <a:rPr lang="en-US" dirty="0"/>
              <a:t>[C </a:t>
            </a:r>
            <a:r>
              <a:rPr lang="en-US" cap="all" dirty="0"/>
              <a:t>II</a:t>
            </a:r>
            <a:r>
              <a:rPr lang="en-US" dirty="0"/>
              <a:t>] is an important SF tracer in particularly in low-metallicity environments, because of large amounts of CO-dark gas.</a:t>
            </a:r>
          </a:p>
          <a:p>
            <a:pPr lvl="0">
              <a:lnSpc>
                <a:spcPct val="100000"/>
              </a:lnSpc>
            </a:pPr>
            <a:r>
              <a:rPr lang="en-US" dirty="0"/>
              <a:t>SOFIA [C </a:t>
            </a:r>
            <a:r>
              <a:rPr lang="en-US" cap="all" dirty="0"/>
              <a:t>II</a:t>
            </a:r>
            <a:r>
              <a:rPr lang="en-US" dirty="0"/>
              <a:t>]158 </a:t>
            </a:r>
            <a:r>
              <a:rPr lang="el-GR" i="1" dirty="0"/>
              <a:t>μ</a:t>
            </a:r>
            <a:r>
              <a:rPr lang="en-US" dirty="0"/>
              <a:t>m vs  H </a:t>
            </a:r>
            <a:r>
              <a:rPr lang="en-US" cap="all" dirty="0"/>
              <a:t>I, </a:t>
            </a:r>
            <a:r>
              <a:rPr lang="en-US" dirty="0"/>
              <a:t>and CO data to decompose the [C </a:t>
            </a:r>
            <a:r>
              <a:rPr lang="en-US" cap="all" dirty="0"/>
              <a:t>II</a:t>
            </a:r>
            <a:r>
              <a:rPr lang="en-US" dirty="0"/>
              <a:t>] line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lang="en-US" dirty="0"/>
              <a:t>Results:</a:t>
            </a:r>
          </a:p>
          <a:p>
            <a:pPr lvl="0">
              <a:lnSpc>
                <a:spcPct val="100000"/>
              </a:lnSpc>
            </a:pPr>
            <a:r>
              <a:rPr lang="en-US" dirty="0"/>
              <a:t>46% of [C </a:t>
            </a:r>
            <a:r>
              <a:rPr lang="en-US" cap="all" dirty="0"/>
              <a:t>II</a:t>
            </a:r>
            <a:r>
              <a:rPr lang="en-US" dirty="0"/>
              <a:t>] associated with H </a:t>
            </a:r>
            <a:r>
              <a:rPr lang="en-US" cap="all" dirty="0"/>
              <a:t>I</a:t>
            </a:r>
          </a:p>
          <a:p>
            <a:pPr lvl="0">
              <a:lnSpc>
                <a:spcPct val="100000"/>
              </a:lnSpc>
            </a:pPr>
            <a:r>
              <a:rPr lang="en-US" dirty="0"/>
              <a:t>~9% of [C </a:t>
            </a:r>
            <a:r>
              <a:rPr lang="en-US" cap="all" dirty="0"/>
              <a:t>II</a:t>
            </a:r>
            <a:r>
              <a:rPr lang="en-US" dirty="0"/>
              <a:t>] with CNM</a:t>
            </a:r>
          </a:p>
          <a:p>
            <a:pPr lvl="0">
              <a:lnSpc>
                <a:spcPct val="100000"/>
              </a:lnSpc>
            </a:pPr>
            <a:r>
              <a:rPr lang="en-US" dirty="0"/>
              <a:t>79% of H</a:t>
            </a:r>
            <a:r>
              <a:rPr lang="en-US" baseline="-25000" dirty="0"/>
              <a:t>2</a:t>
            </a:r>
            <a:r>
              <a:rPr lang="en-US" dirty="0"/>
              <a:t> not traced by CO</a:t>
            </a:r>
            <a:endParaRPr lang="en-US" sz="24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dirty="0"/>
              <a:t>ISM phases of the dwarf galaxy NGC 4214 </a:t>
            </a:r>
            <a:endParaRPr lang="en-US" sz="36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2D38A0D-50AB-8F4E-A3A6-6ED4374CF9DC}"/>
              </a:ext>
            </a:extLst>
          </p:cNvPr>
          <p:cNvSpPr txBox="1"/>
          <p:nvPr/>
        </p:nvSpPr>
        <p:spPr>
          <a:xfrm>
            <a:off x="8773886" y="6003112"/>
            <a:ext cx="32983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(K. </a:t>
            </a:r>
            <a:r>
              <a:rPr lang="en-US" sz="1600" dirty="0" err="1"/>
              <a:t>Fahrion</a:t>
            </a:r>
            <a:r>
              <a:rPr lang="en-US" sz="1600" dirty="0"/>
              <a:t> et al., A&amp;A 599, A9, 2017)</a:t>
            </a:r>
          </a:p>
        </p:txBody>
      </p:sp>
    </p:spTree>
    <p:extLst>
      <p:ext uri="{BB962C8B-B14F-4D97-AF65-F5344CB8AC3E}">
        <p14:creationId xmlns:p14="http://schemas.microsoft.com/office/powerpoint/2010/main" val="9429958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FIA-PPT-Template-slide" id="{5AB13A77-DD1C-6C42-8E11-1F6CE62CCF43}" vid="{CC09F532-82ED-F34D-9F5B-2FFFC5DB139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204</TotalTime>
  <Words>27</Words>
  <Application>Microsoft Macintosh PowerPoint</Application>
  <PresentationFormat>Widescreen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Book</vt:lpstr>
      <vt:lpstr>Calibri</vt:lpstr>
      <vt:lpstr>Century Gothic</vt:lpstr>
      <vt:lpstr>Office Theme</vt:lpstr>
      <vt:lpstr>ISM phases of the dwarf galaxy NGC 4214 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ISM phases of the dwarf galaxy NGC 4214 </dc:title>
  <dc:creator>Klein,Randolf</dc:creator>
  <cp:lastModifiedBy>Klein,Randolf</cp:lastModifiedBy>
  <cp:revision>6</cp:revision>
  <cp:lastPrinted>2018-07-17T14:46:41Z</cp:lastPrinted>
  <dcterms:created xsi:type="dcterms:W3CDTF">2019-02-19T21:27:09Z</dcterms:created>
  <dcterms:modified xsi:type="dcterms:W3CDTF">2019-02-20T00:52:01Z</dcterms:modified>
</cp:coreProperties>
</file>