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0" userDrawn="1">
          <p15:clr>
            <a:srgbClr val="A4A3A4"/>
          </p15:clr>
        </p15:guide>
        <p15:guide id="2" pos="68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0FF"/>
    <a:srgbClr val="FFFFFF"/>
    <a:srgbClr val="C5E0B4"/>
    <a:srgbClr val="0432FF"/>
    <a:srgbClr val="12FF46"/>
    <a:srgbClr val="A04144"/>
    <a:srgbClr val="B22F2B"/>
    <a:srgbClr val="A01E21"/>
    <a:srgbClr val="A05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46" autoAdjust="0"/>
    <p:restoredTop sz="95833" autoAdjust="0"/>
  </p:normalViewPr>
  <p:slideViewPr>
    <p:cSldViewPr snapToGrid="0" snapToObjects="1">
      <p:cViewPr varScale="1">
        <p:scale>
          <a:sx n="118" d="100"/>
          <a:sy n="118" d="100"/>
        </p:scale>
        <p:origin x="208" y="392"/>
      </p:cViewPr>
      <p:guideLst>
        <p:guide orient="horz" pos="2040"/>
        <p:guide pos="6837"/>
      </p:guideLst>
    </p:cSldViewPr>
  </p:slideViewPr>
  <p:notesTextViewPr>
    <p:cViewPr>
      <p:scale>
        <a:sx n="110" d="100"/>
        <a:sy n="110" d="100"/>
      </p:scale>
      <p:origin x="0" y="0"/>
    </p:cViewPr>
  </p:notesTextViewPr>
  <p:sorterViewPr>
    <p:cViewPr>
      <p:scale>
        <a:sx n="66" d="100"/>
        <a:sy n="66" d="100"/>
      </p:scale>
      <p:origin x="0" y="43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7EEB7B-6D6C-2741-B81D-45A566493AFD}" type="datetimeFigureOut">
              <a:rPr lang="en-US" smtClean="0"/>
              <a:t>2/21/19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830DD6-CF44-C84B-98EA-5E2430A5B9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8597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CDA67F-BB73-4F91-B241-123A9A7EB660}" type="datetimeFigureOut">
              <a:rPr lang="en-US" smtClean="0"/>
              <a:t>2/21/19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59CA3E-4232-4A28-BAF7-D628F8CCF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6840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>
            <a:extLst>
              <a:ext uri="{FF2B5EF4-FFF2-40B4-BE49-F238E27FC236}">
                <a16:creationId xmlns:a16="http://schemas.microsoft.com/office/drawing/2014/main" id="{BD6DA7E7-855A-3D49-A8B1-12E968B2E8EC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Click to add title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DDE12B98-0CD1-B84B-9FD1-A764BBF652C2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35429" y="4383313"/>
            <a:ext cx="10232571" cy="1161143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Speaker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Month Year</a:t>
            </a:r>
          </a:p>
        </p:txBody>
      </p:sp>
    </p:spTree>
    <p:extLst>
      <p:ext uri="{BB962C8B-B14F-4D97-AF65-F5344CB8AC3E}">
        <p14:creationId xmlns:p14="http://schemas.microsoft.com/office/powerpoint/2010/main" val="1688863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A1B58-8ADB-0B47-A512-9A6F93B74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E90CBD-4BB8-2A4B-8BA6-6B0028CD3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F73E5-CEEA-094D-A3AD-128033391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466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F20010-A7C9-9641-9A66-7B3106E691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008AFD-2DB5-A24C-BA41-2D6A569D09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A615-CFF1-7748-AB57-085D3DFB9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01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662815-6E7C-AF49-A41C-CEAF29F470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955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7116"/>
            <a:ext cx="10972800" cy="663007"/>
          </a:xfrm>
        </p:spPr>
        <p:txBody>
          <a:bodyPr vert="horz"/>
          <a:lstStyle>
            <a:lvl1pPr>
              <a:defRPr sz="3060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609600" y="1219200"/>
            <a:ext cx="10972800" cy="4805584"/>
          </a:xfrm>
        </p:spPr>
        <p:txBody>
          <a:bodyPr vert="horz"/>
          <a:lstStyle>
            <a:lvl1pPr>
              <a:defRPr sz="2520">
                <a:latin typeface="Arial"/>
                <a:cs typeface="Arial"/>
              </a:defRPr>
            </a:lvl1pPr>
            <a:lvl2pPr>
              <a:defRPr sz="216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20">
                <a:latin typeface="Arial"/>
                <a:cs typeface="Arial"/>
              </a:defRPr>
            </a:lvl4pPr>
            <a:lvl5pPr>
              <a:defRPr sz="1620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10C0-CD9E-934D-93BD-C8102048BD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1332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1524000" y="0"/>
            <a:ext cx="9144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988344" y="705445"/>
            <a:ext cx="8215313" cy="1026915"/>
          </a:xfrm>
          <a:prstGeom prst="rect">
            <a:avLst/>
          </a:prstGeom>
        </p:spPr>
        <p:txBody>
          <a:bodyPr/>
          <a:lstStyle>
            <a:lvl1pPr>
              <a:defRPr sz="4300" spc="688"/>
            </a:lvl1pPr>
          </a:lstStyle>
          <a:p>
            <a:r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988344" y="357188"/>
            <a:ext cx="8215313" cy="3571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ClrTx/>
              <a:buSzTx/>
              <a:buNone/>
              <a:defRPr sz="1600" cap="all" spc="256">
                <a:latin typeface="Avenir Book"/>
                <a:ea typeface="Avenir Book"/>
                <a:cs typeface="Avenir Book"/>
                <a:sym typeface="Avenir Book"/>
              </a:defRPr>
            </a:lvl1pPr>
            <a:lvl2pPr marL="0" indent="114300">
              <a:spcBef>
                <a:spcPts val="0"/>
              </a:spcBef>
              <a:buClrTx/>
              <a:buSzTx/>
              <a:buNone/>
              <a:defRPr sz="1600" cap="all" spc="256">
                <a:latin typeface="Avenir Book"/>
                <a:ea typeface="Avenir Book"/>
                <a:cs typeface="Avenir Book"/>
                <a:sym typeface="Avenir Book"/>
              </a:defRPr>
            </a:lvl2pPr>
            <a:lvl3pPr marL="0" indent="228600">
              <a:spcBef>
                <a:spcPts val="0"/>
              </a:spcBef>
              <a:buClrTx/>
              <a:buSzTx/>
              <a:buNone/>
              <a:defRPr sz="1600" cap="all" spc="256">
                <a:latin typeface="Avenir Book"/>
                <a:ea typeface="Avenir Book"/>
                <a:cs typeface="Avenir Book"/>
                <a:sym typeface="Avenir Book"/>
              </a:defRPr>
            </a:lvl3pPr>
            <a:lvl4pPr marL="0" indent="342900">
              <a:spcBef>
                <a:spcPts val="0"/>
              </a:spcBef>
              <a:buClrTx/>
              <a:buSzTx/>
              <a:buNone/>
              <a:defRPr sz="1600" cap="all" spc="256">
                <a:latin typeface="Avenir Book"/>
                <a:ea typeface="Avenir Book"/>
                <a:cs typeface="Avenir Book"/>
                <a:sym typeface="Avenir Book"/>
              </a:defRPr>
            </a:lvl4pPr>
            <a:lvl5pPr marL="0" indent="457200">
              <a:spcBef>
                <a:spcPts val="0"/>
              </a:spcBef>
              <a:buClrTx/>
              <a:buSzTx/>
              <a:buNone/>
              <a:defRPr sz="1600" cap="all" spc="256">
                <a:latin typeface="Avenir Book"/>
                <a:ea typeface="Avenir Book"/>
                <a:cs typeface="Avenir Book"/>
                <a:sym typeface="Avenir Book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981184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A499D-DF3D-3D4C-8CD2-7194E32E8D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1393"/>
            <a:ext cx="10515600" cy="506557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6C146E-44B2-FC4E-88F1-C78860B41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11376" y="6426906"/>
            <a:ext cx="457200" cy="347472"/>
          </a:xfrm>
        </p:spPr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74349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762EB-BC98-6D46-965B-90C21B427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ACA877-4C11-D24D-8FE4-32025F7D0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 noChangeAspect="1"/>
          </p:cNvSpPr>
          <p:nvPr>
            <p:ph type="sldNum" sz="quarter" idx="11"/>
          </p:nvPr>
        </p:nvSpPr>
        <p:spPr>
          <a:xfrm flipH="1">
            <a:off x="11711374" y="6356351"/>
            <a:ext cx="457200" cy="347328"/>
          </a:xfrm>
        </p:spPr>
        <p:txBody>
          <a:bodyPr/>
          <a:lstStyle/>
          <a:p>
            <a:fld id="{0B662815-6E7C-AF49-A41C-CEAF29F470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758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1D284-2AD7-6F40-87A8-5E6B84721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2515E-13A4-0747-A383-663268831D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076111"/>
            <a:ext cx="5181600" cy="51008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11625E-E66A-4C46-84A3-F4C3BBB34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76111"/>
            <a:ext cx="5181600" cy="510085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E54E88-8CB2-4844-9860-53092D75A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17162" y="6356351"/>
            <a:ext cx="457200" cy="347472"/>
          </a:xfrm>
        </p:spPr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24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48354-F916-AC44-8652-0C710AF3E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59280"/>
            <a:ext cx="10515600" cy="44636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A1D1B-8F84-B742-8FF7-D0FB829D10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0813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1748A5-FE1B-AD47-A47F-CD85429B45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905281"/>
            <a:ext cx="5157787" cy="42338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A43FC8-3400-BE4C-B169-212C04BFDB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813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CCAB5F-A3C3-9046-9C58-2983A3BCD6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905281"/>
            <a:ext cx="5183188" cy="42338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A10C7E-2B11-AB4B-99B4-F20877108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17162" y="6356351"/>
            <a:ext cx="457200" cy="347472"/>
          </a:xfrm>
        </p:spPr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378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37486-71E3-374F-8FCC-386970B7F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3E1951-08FA-ED4C-846E-EB5C43749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7378" y="6356351"/>
            <a:ext cx="457200" cy="347472"/>
          </a:xfrm>
        </p:spPr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644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4EDB3E-4808-EC47-80E4-AE11EA088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17162" y="6356351"/>
            <a:ext cx="457200" cy="347472"/>
          </a:xfrm>
        </p:spPr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002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0E2E3-B410-0E4D-84D0-98489C769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D3D92-0E80-1149-B2E5-DF993B9BB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68CA94-917E-7543-9BB9-F790291843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60DCCA-D981-7A4F-A203-8FE9876DF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7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4A362-2FCD-244E-9AE2-1A661F14B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9B9FFC-0006-8641-B68D-F65F31896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3C9C11-3A4B-4F4D-A776-CEE8DD0048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862271-EE5A-DC4F-ADE5-C21CE4BAA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639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6350000"/>
            <a:ext cx="12192000" cy="51206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50000">
                <a:schemeClr val="accent1"/>
              </a:gs>
              <a:gs pos="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AE7DB521-B0E5-9E46-BBD9-4559B73E1113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9391804" y="6420820"/>
            <a:ext cx="466344" cy="409474"/>
          </a:xfrm>
          <a:prstGeom prst="rect">
            <a:avLst/>
          </a:prstGeom>
        </p:spPr>
      </p:pic>
      <p:pic>
        <p:nvPicPr>
          <p:cNvPr id="20" name="Content Placeholder 10">
            <a:extLst>
              <a:ext uri="{FF2B5EF4-FFF2-40B4-BE49-F238E27FC236}">
                <a16:creationId xmlns:a16="http://schemas.microsoft.com/office/drawing/2014/main" id="{5BA6ED0C-EE28-DC48-A5BC-27224DF168DF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2084" y="6420820"/>
            <a:ext cx="557784" cy="41489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A317327-A339-9C4C-8639-7E1DB0CE2338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94948" y="6417716"/>
            <a:ext cx="484632" cy="4146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9FA1F71-74FC-E545-8CC7-58EFEDD34C43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53228" y="6418715"/>
            <a:ext cx="493776" cy="41058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3BA515E-C95F-2148-8A5B-197BE2BFBF01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146" y="6401675"/>
            <a:ext cx="1642440" cy="536034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5ED364-356D-5A4B-948D-479A25F2B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7893"/>
            <a:ext cx="10515600" cy="5261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19A00-8CED-C44C-9AC3-A703A8675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076111"/>
            <a:ext cx="10515600" cy="5100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6A1A8-A276-C24C-A304-6FEFBA792F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46089" y="6469762"/>
            <a:ext cx="445911" cy="3035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fld id="{0B662815-6E7C-AF49-A41C-CEAF29F470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165600" y="642690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87B08A2-977F-0941-BC22-92241F911E9B}"/>
              </a:ext>
            </a:extLst>
          </p:cNvPr>
          <p:cNvCxnSpPr/>
          <p:nvPr userDrawn="1"/>
        </p:nvCxnSpPr>
        <p:spPr>
          <a:xfrm>
            <a:off x="0" y="891280"/>
            <a:ext cx="12192000" cy="0"/>
          </a:xfrm>
          <a:prstGeom prst="line">
            <a:avLst/>
          </a:prstGeom>
          <a:ln w="38100" cmpd="sng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1"/>
                </a:gs>
                <a:gs pos="100000">
                  <a:schemeClr val="bg1"/>
                </a:gs>
              </a:gsLst>
              <a:lin ang="10800000" scaled="1"/>
              <a:tileRect/>
            </a:gra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4965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i="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47857" y="939033"/>
            <a:ext cx="4592119" cy="541028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1393"/>
            <a:ext cx="6349181" cy="506557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Detect ice through its </a:t>
            </a:r>
            <a:r>
              <a:rPr lang="en-US" b="1" dirty="0"/>
              <a:t>crystalline</a:t>
            </a:r>
            <a:r>
              <a:rPr lang="en-US" dirty="0"/>
              <a:t> (43 and 63 </a:t>
            </a:r>
            <a:r>
              <a:rPr lang="en-US" dirty="0">
                <a:sym typeface="Symbol" panose="05050102010706020507" pitchFamily="18" charset="2"/>
              </a:rPr>
              <a:t></a:t>
            </a:r>
            <a:r>
              <a:rPr lang="en-US" dirty="0"/>
              <a:t>m ) and </a:t>
            </a:r>
            <a:r>
              <a:rPr lang="en-US" b="1" dirty="0"/>
              <a:t>amorphous</a:t>
            </a:r>
            <a:r>
              <a:rPr lang="en-US" dirty="0"/>
              <a:t> (47 </a:t>
            </a:r>
            <a:r>
              <a:rPr lang="en-US" dirty="0">
                <a:sym typeface="Symbol" panose="05050102010706020507" pitchFamily="18" charset="2"/>
              </a:rPr>
              <a:t></a:t>
            </a:r>
            <a:r>
              <a:rPr lang="en-US" dirty="0"/>
              <a:t>m) ice features</a:t>
            </a:r>
          </a:p>
          <a:p>
            <a:r>
              <a:rPr lang="en-US" dirty="0"/>
              <a:t>The far-IR has unique tracers of ice, since ice warm enough to emit in its </a:t>
            </a:r>
            <a:r>
              <a:rPr lang="en-US" b="1" dirty="0"/>
              <a:t>shorter wavelength bands will melt</a:t>
            </a:r>
          </a:p>
          <a:p>
            <a:r>
              <a:rPr lang="en-US" dirty="0"/>
              <a:t>Emission arises from small icy grains </a:t>
            </a:r>
            <a:r>
              <a:rPr lang="en-US" b="1" dirty="0"/>
              <a:t>above the colder disk </a:t>
            </a:r>
          </a:p>
          <a:p>
            <a:r>
              <a:rPr lang="en-US" dirty="0"/>
              <a:t>Strength of features yields </a:t>
            </a:r>
            <a:r>
              <a:rPr lang="en-US" b="1" dirty="0"/>
              <a:t>mass</a:t>
            </a:r>
            <a:r>
              <a:rPr lang="en-US" dirty="0"/>
              <a:t> of ice</a:t>
            </a:r>
          </a:p>
          <a:p>
            <a:r>
              <a:rPr lang="en-US" dirty="0"/>
              <a:t>Ice features not available to other facilities so this is not well explored observationally 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4401B5E-1983-40AD-9722-0FCC11E4D001}" type="slidenum">
              <a:rPr lang="en-US" altLang="en-US">
                <a:solidFill>
                  <a:srgbClr val="000000"/>
                </a:solidFill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>
              <a:solidFill>
                <a:srgbClr val="0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7893"/>
            <a:ext cx="10515600" cy="526155"/>
          </a:xfrm>
        </p:spPr>
        <p:txBody>
          <a:bodyPr/>
          <a:lstStyle/>
          <a:p>
            <a:r>
              <a:rPr lang="en-US" dirty="0"/>
              <a:t>HIRMES - Ice Diagnostics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CF5794-FB82-9447-BEC9-717D78A1D70E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50143" y="0"/>
            <a:ext cx="1407313" cy="1025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424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FIA-PPT-Template-slide" id="{5AB13A77-DD1C-6C42-8E11-1F6CE62CCF43}" vid="{CC09F532-82ED-F34D-9F5B-2FFFC5DB13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13865</TotalTime>
  <Words>78</Words>
  <Application>Microsoft Macintosh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ＭＳ Ｐゴシック</vt:lpstr>
      <vt:lpstr>Arial</vt:lpstr>
      <vt:lpstr>Avenir Book</vt:lpstr>
      <vt:lpstr>Calibri</vt:lpstr>
      <vt:lpstr>Century Gothic</vt:lpstr>
      <vt:lpstr>Symbol</vt:lpstr>
      <vt:lpstr>Office Theme</vt:lpstr>
      <vt:lpstr>HIRMES - Ice Diagnostics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Klein,Randolf</cp:lastModifiedBy>
  <cp:revision>676</cp:revision>
  <cp:lastPrinted>2018-07-17T14:46:41Z</cp:lastPrinted>
  <dcterms:created xsi:type="dcterms:W3CDTF">2018-05-07T19:18:22Z</dcterms:created>
  <dcterms:modified xsi:type="dcterms:W3CDTF">2019-02-21T21:39:32Z</dcterms:modified>
</cp:coreProperties>
</file>